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76" r:id="rId3"/>
    <p:sldId id="380" r:id="rId4"/>
    <p:sldId id="370" r:id="rId5"/>
    <p:sldId id="414" r:id="rId6"/>
    <p:sldId id="337" r:id="rId7"/>
    <p:sldId id="412" r:id="rId8"/>
    <p:sldId id="416" r:id="rId9"/>
    <p:sldId id="418" r:id="rId10"/>
    <p:sldId id="415" r:id="rId11"/>
    <p:sldId id="395" r:id="rId12"/>
    <p:sldId id="428" r:id="rId13"/>
    <p:sldId id="421" r:id="rId14"/>
    <p:sldId id="349" r:id="rId15"/>
    <p:sldId id="410" r:id="rId16"/>
    <p:sldId id="341" r:id="rId17"/>
    <p:sldId id="271" r:id="rId18"/>
    <p:sldId id="2223" r:id="rId19"/>
    <p:sldId id="398" r:id="rId20"/>
    <p:sldId id="399" r:id="rId21"/>
    <p:sldId id="419" r:id="rId22"/>
    <p:sldId id="403" r:id="rId23"/>
    <p:sldId id="2224" r:id="rId24"/>
    <p:sldId id="2225" r:id="rId25"/>
    <p:sldId id="2226" r:id="rId26"/>
    <p:sldId id="429" r:id="rId27"/>
    <p:sldId id="430" r:id="rId28"/>
    <p:sldId id="431" r:id="rId29"/>
    <p:sldId id="432" r:id="rId30"/>
    <p:sldId id="401" r:id="rId31"/>
    <p:sldId id="400" r:id="rId32"/>
    <p:sldId id="402" r:id="rId33"/>
    <p:sldId id="405" r:id="rId34"/>
    <p:sldId id="406" r:id="rId35"/>
    <p:sldId id="407" r:id="rId36"/>
    <p:sldId id="409" r:id="rId37"/>
    <p:sldId id="258" r:id="rId3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5374" autoAdjust="0"/>
  </p:normalViewPr>
  <p:slideViewPr>
    <p:cSldViewPr snapToGrid="0" snapToObjects="1">
      <p:cViewPr varScale="1">
        <p:scale>
          <a:sx n="122" d="100"/>
          <a:sy n="122" d="100"/>
        </p:scale>
        <p:origin x="1400"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18" d="100"/>
          <a:sy n="118" d="100"/>
        </p:scale>
        <p:origin x="772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BA70F4-23B5-4655-BD77-81DA5B98A973}"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fr-CA"/>
        </a:p>
      </dgm:t>
    </dgm:pt>
    <dgm:pt modelId="{F2133715-48EE-4183-8782-8408D449A403}">
      <dgm:prSet phldrT="[Text]" custT="1"/>
      <dgm:spPr/>
      <dgm:t>
        <a:bodyPr/>
        <a:lstStyle/>
        <a:p>
          <a:r>
            <a:rPr lang="en-CA" sz="4800" dirty="0" err="1"/>
            <a:t>Porcelana</a:t>
          </a:r>
          <a:r>
            <a:rPr lang="en-CA" sz="4800" dirty="0"/>
            <a:t> </a:t>
          </a:r>
          <a:r>
            <a:rPr lang="en-CA" sz="4800" dirty="0" err="1"/>
            <a:t>ou</a:t>
          </a:r>
          <a:r>
            <a:rPr lang="en-CA" sz="4800" dirty="0"/>
            <a:t> </a:t>
          </a:r>
          <a:r>
            <a:rPr lang="en-CA" sz="4800" dirty="0" err="1"/>
            <a:t>Cerâmica</a:t>
          </a:r>
          <a:endParaRPr lang="fr-CA" sz="5800" dirty="0"/>
        </a:p>
      </dgm:t>
    </dgm:pt>
    <dgm:pt modelId="{9EB3B96C-519A-43D5-933A-B6A94909BCAB}" type="parTrans" cxnId="{5B782416-7FBB-4BC8-88B9-F960150089C8}">
      <dgm:prSet/>
      <dgm:spPr/>
      <dgm:t>
        <a:bodyPr/>
        <a:lstStyle/>
        <a:p>
          <a:endParaRPr lang="fr-CA"/>
        </a:p>
      </dgm:t>
    </dgm:pt>
    <dgm:pt modelId="{BAE07DB9-F650-4E5F-BBCA-5BF3ED4C0DBA}" type="sibTrans" cxnId="{5B782416-7FBB-4BC8-88B9-F960150089C8}">
      <dgm:prSet/>
      <dgm:spPr/>
      <dgm:t>
        <a:bodyPr/>
        <a:lstStyle/>
        <a:p>
          <a:endParaRPr lang="fr-CA"/>
        </a:p>
      </dgm:t>
    </dgm:pt>
    <dgm:pt modelId="{4D45B15D-E5CE-4BCA-B2D0-7036E80D58C0}">
      <dgm:prSet phldrT="[Text]" custT="1"/>
      <dgm:spPr/>
      <dgm:t>
        <a:bodyPr/>
        <a:lstStyle/>
        <a:p>
          <a:r>
            <a:rPr lang="en-CA" sz="4800" dirty="0" err="1"/>
            <a:t>Vidro</a:t>
          </a:r>
          <a:r>
            <a:rPr lang="en-CA" sz="4800" dirty="0"/>
            <a:t> </a:t>
          </a:r>
          <a:r>
            <a:rPr lang="en-CA" sz="4800" dirty="0" err="1"/>
            <a:t>Temperado</a:t>
          </a:r>
          <a:endParaRPr lang="fr-CA" sz="5700" dirty="0"/>
        </a:p>
      </dgm:t>
    </dgm:pt>
    <dgm:pt modelId="{1B7A7504-8089-4485-9ED0-0FF3D91A3369}" type="parTrans" cxnId="{3C892B52-9345-4311-8BFE-ED653ADAFF48}">
      <dgm:prSet/>
      <dgm:spPr/>
      <dgm:t>
        <a:bodyPr/>
        <a:lstStyle/>
        <a:p>
          <a:endParaRPr lang="fr-CA"/>
        </a:p>
      </dgm:t>
    </dgm:pt>
    <dgm:pt modelId="{CE0BE7E8-716D-4D17-AA1A-0F3B21794DE3}" type="sibTrans" cxnId="{3C892B52-9345-4311-8BFE-ED653ADAFF48}">
      <dgm:prSet/>
      <dgm:spPr/>
      <dgm:t>
        <a:bodyPr/>
        <a:lstStyle/>
        <a:p>
          <a:endParaRPr lang="fr-CA"/>
        </a:p>
      </dgm:t>
    </dgm:pt>
    <dgm:pt modelId="{E3FDDE77-B088-4D01-A854-9E954664B29E}">
      <dgm:prSet phldrT="[Text]" custT="1"/>
      <dgm:spPr/>
      <dgm:t>
        <a:bodyPr/>
        <a:lstStyle/>
        <a:p>
          <a:r>
            <a:rPr lang="en-CA" sz="4300" dirty="0" err="1"/>
            <a:t>Composto</a:t>
          </a:r>
          <a:r>
            <a:rPr lang="en-CA" sz="4300" dirty="0"/>
            <a:t> </a:t>
          </a:r>
          <a:r>
            <a:rPr lang="en-CA" sz="4300" dirty="0" err="1"/>
            <a:t>ou</a:t>
          </a:r>
          <a:r>
            <a:rPr lang="en-CA" sz="4300" dirty="0"/>
            <a:t> </a:t>
          </a:r>
          <a:r>
            <a:rPr lang="en-CA" sz="4300" dirty="0" err="1"/>
            <a:t>Polimérico</a:t>
          </a:r>
          <a:endParaRPr lang="fr-CA" sz="2000" dirty="0"/>
        </a:p>
      </dgm:t>
    </dgm:pt>
    <dgm:pt modelId="{393EF476-29B4-45EC-B82A-4E6510B3EC14}" type="parTrans" cxnId="{0CCC8D58-FB77-4DA9-A131-EC0CAC1CAD5A}">
      <dgm:prSet/>
      <dgm:spPr/>
      <dgm:t>
        <a:bodyPr/>
        <a:lstStyle/>
        <a:p>
          <a:endParaRPr lang="fr-CA"/>
        </a:p>
      </dgm:t>
    </dgm:pt>
    <dgm:pt modelId="{9A7E43D9-897E-4FE9-974F-006833935C3E}" type="sibTrans" cxnId="{0CCC8D58-FB77-4DA9-A131-EC0CAC1CAD5A}">
      <dgm:prSet/>
      <dgm:spPr/>
      <dgm:t>
        <a:bodyPr/>
        <a:lstStyle/>
        <a:p>
          <a:endParaRPr lang="fr-CA"/>
        </a:p>
      </dgm:t>
    </dgm:pt>
    <dgm:pt modelId="{8914476A-D1B5-4732-A9F7-E431A7B20945}" type="pres">
      <dgm:prSet presAssocID="{92BA70F4-23B5-4655-BD77-81DA5B98A973}" presName="linear" presStyleCnt="0">
        <dgm:presLayoutVars>
          <dgm:animLvl val="lvl"/>
          <dgm:resizeHandles val="exact"/>
        </dgm:presLayoutVars>
      </dgm:prSet>
      <dgm:spPr/>
    </dgm:pt>
    <dgm:pt modelId="{88E18528-0A42-4D35-ABC4-9EA5D1747F34}" type="pres">
      <dgm:prSet presAssocID="{F2133715-48EE-4183-8782-8408D449A403}" presName="parentText" presStyleLbl="node1" presStyleIdx="0" presStyleCnt="3" custLinFactY="89851" custLinFactNeighborY="100000">
        <dgm:presLayoutVars>
          <dgm:chMax val="0"/>
          <dgm:bulletEnabled val="1"/>
        </dgm:presLayoutVars>
      </dgm:prSet>
      <dgm:spPr/>
    </dgm:pt>
    <dgm:pt modelId="{5AD77B51-0480-4B7A-99B7-B6AD47EC9199}" type="pres">
      <dgm:prSet presAssocID="{BAE07DB9-F650-4E5F-BBCA-5BF3ED4C0DBA}" presName="spacer" presStyleCnt="0"/>
      <dgm:spPr/>
    </dgm:pt>
    <dgm:pt modelId="{10905BA9-353F-472A-9761-5B5595DB35ED}" type="pres">
      <dgm:prSet presAssocID="{4D45B15D-E5CE-4BCA-B2D0-7036E80D58C0}" presName="parentText" presStyleLbl="node1" presStyleIdx="1" presStyleCnt="3" custLinFactY="-137511" custLinFactNeighborY="-200000">
        <dgm:presLayoutVars>
          <dgm:chMax val="0"/>
          <dgm:bulletEnabled val="1"/>
        </dgm:presLayoutVars>
      </dgm:prSet>
      <dgm:spPr/>
    </dgm:pt>
    <dgm:pt modelId="{C9EF7282-F2E7-4517-9843-37CD592FC3FA}" type="pres">
      <dgm:prSet presAssocID="{CE0BE7E8-716D-4D17-AA1A-0F3B21794DE3}" presName="spacer" presStyleCnt="0"/>
      <dgm:spPr/>
    </dgm:pt>
    <dgm:pt modelId="{EED07BF9-7064-4310-8F60-C7530540381B}" type="pres">
      <dgm:prSet presAssocID="{E3FDDE77-B088-4D01-A854-9E954664B29E}" presName="parentText" presStyleLbl="node1" presStyleIdx="2" presStyleCnt="3">
        <dgm:presLayoutVars>
          <dgm:chMax val="0"/>
          <dgm:bulletEnabled val="1"/>
        </dgm:presLayoutVars>
      </dgm:prSet>
      <dgm:spPr/>
    </dgm:pt>
  </dgm:ptLst>
  <dgm:cxnLst>
    <dgm:cxn modelId="{5B782416-7FBB-4BC8-88B9-F960150089C8}" srcId="{92BA70F4-23B5-4655-BD77-81DA5B98A973}" destId="{F2133715-48EE-4183-8782-8408D449A403}" srcOrd="0" destOrd="0" parTransId="{9EB3B96C-519A-43D5-933A-B6A94909BCAB}" sibTransId="{BAE07DB9-F650-4E5F-BBCA-5BF3ED4C0DBA}"/>
    <dgm:cxn modelId="{FEB13F4A-6689-994A-ADEC-ABECD2BE1A40}" type="presOf" srcId="{4D45B15D-E5CE-4BCA-B2D0-7036E80D58C0}" destId="{10905BA9-353F-472A-9761-5B5595DB35ED}" srcOrd="0" destOrd="0" presId="urn:microsoft.com/office/officeart/2005/8/layout/vList2"/>
    <dgm:cxn modelId="{1CD01E4B-B649-454F-BD93-81422C4A3DBD}" type="presOf" srcId="{92BA70F4-23B5-4655-BD77-81DA5B98A973}" destId="{8914476A-D1B5-4732-A9F7-E431A7B20945}" srcOrd="0" destOrd="0" presId="urn:microsoft.com/office/officeart/2005/8/layout/vList2"/>
    <dgm:cxn modelId="{3C892B52-9345-4311-8BFE-ED653ADAFF48}" srcId="{92BA70F4-23B5-4655-BD77-81DA5B98A973}" destId="{4D45B15D-E5CE-4BCA-B2D0-7036E80D58C0}" srcOrd="1" destOrd="0" parTransId="{1B7A7504-8089-4485-9ED0-0FF3D91A3369}" sibTransId="{CE0BE7E8-716D-4D17-AA1A-0F3B21794DE3}"/>
    <dgm:cxn modelId="{0CCC8D58-FB77-4DA9-A131-EC0CAC1CAD5A}" srcId="{92BA70F4-23B5-4655-BD77-81DA5B98A973}" destId="{E3FDDE77-B088-4D01-A854-9E954664B29E}" srcOrd="2" destOrd="0" parTransId="{393EF476-29B4-45EC-B82A-4E6510B3EC14}" sibTransId="{9A7E43D9-897E-4FE9-974F-006833935C3E}"/>
    <dgm:cxn modelId="{EA1E17B4-4E45-7C4E-A791-0FBCFF4AFBB7}" type="presOf" srcId="{E3FDDE77-B088-4D01-A854-9E954664B29E}" destId="{EED07BF9-7064-4310-8F60-C7530540381B}" srcOrd="0" destOrd="0" presId="urn:microsoft.com/office/officeart/2005/8/layout/vList2"/>
    <dgm:cxn modelId="{E335EEC8-7C75-D046-AC68-3165E434D7CC}" type="presOf" srcId="{F2133715-48EE-4183-8782-8408D449A403}" destId="{88E18528-0A42-4D35-ABC4-9EA5D1747F34}" srcOrd="0" destOrd="0" presId="urn:microsoft.com/office/officeart/2005/8/layout/vList2"/>
    <dgm:cxn modelId="{959245CE-E423-4548-877A-A28DF899B9BA}" type="presParOf" srcId="{8914476A-D1B5-4732-A9F7-E431A7B20945}" destId="{88E18528-0A42-4D35-ABC4-9EA5D1747F34}" srcOrd="0" destOrd="0" presId="urn:microsoft.com/office/officeart/2005/8/layout/vList2"/>
    <dgm:cxn modelId="{AD50774D-CE06-4946-A941-C2B53A651C0E}" type="presParOf" srcId="{8914476A-D1B5-4732-A9F7-E431A7B20945}" destId="{5AD77B51-0480-4B7A-99B7-B6AD47EC9199}" srcOrd="1" destOrd="0" presId="urn:microsoft.com/office/officeart/2005/8/layout/vList2"/>
    <dgm:cxn modelId="{52C6F346-B0E7-1541-957F-CEAD321D3CAC}" type="presParOf" srcId="{8914476A-D1B5-4732-A9F7-E431A7B20945}" destId="{10905BA9-353F-472A-9761-5B5595DB35ED}" srcOrd="2" destOrd="0" presId="urn:microsoft.com/office/officeart/2005/8/layout/vList2"/>
    <dgm:cxn modelId="{71B8CD8B-E967-1F44-B766-626250014C98}" type="presParOf" srcId="{8914476A-D1B5-4732-A9F7-E431A7B20945}" destId="{C9EF7282-F2E7-4517-9843-37CD592FC3FA}" srcOrd="3" destOrd="0" presId="urn:microsoft.com/office/officeart/2005/8/layout/vList2"/>
    <dgm:cxn modelId="{E18743A7-EB95-5841-B03E-6CFCCFCA89C1}" type="presParOf" srcId="{8914476A-D1B5-4732-A9F7-E431A7B20945}" destId="{EED07BF9-7064-4310-8F60-C7530540381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E18528-0A42-4D35-ABC4-9EA5D1747F34}">
      <dsp:nvSpPr>
        <dsp:cNvPr id="0" name=""/>
        <dsp:cNvSpPr/>
      </dsp:nvSpPr>
      <dsp:spPr>
        <a:xfrm>
          <a:off x="0" y="1530823"/>
          <a:ext cx="8229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CA" sz="4800" kern="1200" dirty="0" err="1"/>
            <a:t>Porcelana</a:t>
          </a:r>
          <a:r>
            <a:rPr lang="en-CA" sz="4800" kern="1200" dirty="0"/>
            <a:t> </a:t>
          </a:r>
          <a:r>
            <a:rPr lang="en-CA" sz="4800" kern="1200" dirty="0" err="1"/>
            <a:t>ou</a:t>
          </a:r>
          <a:r>
            <a:rPr lang="en-CA" sz="4800" kern="1200" dirty="0"/>
            <a:t> </a:t>
          </a:r>
          <a:r>
            <a:rPr lang="en-CA" sz="4800" kern="1200" dirty="0" err="1"/>
            <a:t>Cerâmica</a:t>
          </a:r>
          <a:endParaRPr lang="fr-CA" sz="5800" kern="1200" dirty="0"/>
        </a:p>
      </dsp:txBody>
      <dsp:txXfrm>
        <a:off x="59399" y="1590222"/>
        <a:ext cx="8110802" cy="1098002"/>
      </dsp:txXfrm>
    </dsp:sp>
    <dsp:sp modelId="{10905BA9-353F-472A-9761-5B5595DB35ED}">
      <dsp:nvSpPr>
        <dsp:cNvPr id="0" name=""/>
        <dsp:cNvSpPr/>
      </dsp:nvSpPr>
      <dsp:spPr>
        <a:xfrm>
          <a:off x="0" y="0"/>
          <a:ext cx="8229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CA" sz="4800" kern="1200" dirty="0" err="1"/>
            <a:t>Vidro</a:t>
          </a:r>
          <a:r>
            <a:rPr lang="en-CA" sz="4800" kern="1200" dirty="0"/>
            <a:t> </a:t>
          </a:r>
          <a:r>
            <a:rPr lang="en-CA" sz="4800" kern="1200" dirty="0" err="1"/>
            <a:t>Temperado</a:t>
          </a:r>
          <a:endParaRPr lang="fr-CA" sz="5700" kern="1200" dirty="0"/>
        </a:p>
      </dsp:txBody>
      <dsp:txXfrm>
        <a:off x="59399" y="59399"/>
        <a:ext cx="8110802" cy="1098002"/>
      </dsp:txXfrm>
    </dsp:sp>
    <dsp:sp modelId="{EED07BF9-7064-4310-8F60-C7530540381B}">
      <dsp:nvSpPr>
        <dsp:cNvPr id="0" name=""/>
        <dsp:cNvSpPr/>
      </dsp:nvSpPr>
      <dsp:spPr>
        <a:xfrm>
          <a:off x="0" y="3058316"/>
          <a:ext cx="8229600" cy="12168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CA" sz="4300" kern="1200" dirty="0" err="1"/>
            <a:t>Composto</a:t>
          </a:r>
          <a:r>
            <a:rPr lang="en-CA" sz="4300" kern="1200" dirty="0"/>
            <a:t> </a:t>
          </a:r>
          <a:r>
            <a:rPr lang="en-CA" sz="4300" kern="1200" dirty="0" err="1"/>
            <a:t>ou</a:t>
          </a:r>
          <a:r>
            <a:rPr lang="en-CA" sz="4300" kern="1200" dirty="0"/>
            <a:t> </a:t>
          </a:r>
          <a:r>
            <a:rPr lang="en-CA" sz="4300" kern="1200" dirty="0" err="1"/>
            <a:t>Polimérico</a:t>
          </a:r>
          <a:endParaRPr lang="fr-CA" sz="2000" kern="1200" dirty="0"/>
        </a:p>
      </dsp:txBody>
      <dsp:txXfrm>
        <a:off x="59399" y="3117715"/>
        <a:ext cx="8110802"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248349-19C1-B14A-B761-6573916F8171}" type="datetimeFigureOut">
              <a:rPr lang="pt-BR" smtClean="0"/>
              <a:t>28/10/2024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618C4-5EDD-FA41-8560-3B4358BB66B7}" type="slidenum">
              <a:rPr lang="pt-BR" smtClean="0"/>
              <a:t>‹nº›</a:t>
            </a:fld>
            <a:endParaRPr lang="pt-BR"/>
          </a:p>
        </p:txBody>
      </p:sp>
    </p:spTree>
    <p:extLst>
      <p:ext uri="{BB962C8B-B14F-4D97-AF65-F5344CB8AC3E}">
        <p14:creationId xmlns:p14="http://schemas.microsoft.com/office/powerpoint/2010/main" val="472876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z="1600">
              <a:ea typeface="ＭＳ Ｐゴシック" pitchFamily="34" charset="-128"/>
            </a:endParaRPr>
          </a:p>
          <a:p>
            <a:pPr algn="just"/>
            <a:r>
              <a:rPr lang="en-US" sz="1600">
                <a:ea typeface="ＭＳ Ｐゴシック" pitchFamily="34" charset="-128"/>
              </a:rPr>
              <a:t>When suspension insulators are defective, they fail mechanically and power lines can fall to earth. </a:t>
            </a:r>
          </a:p>
          <a:p>
            <a:pPr algn="just"/>
            <a:endParaRPr lang="en-US" sz="1600">
              <a:ea typeface="ＭＳ Ｐゴシック" pitchFamily="34" charset="-128"/>
            </a:endParaRPr>
          </a:p>
          <a:p>
            <a:pPr algn="just"/>
            <a:r>
              <a:rPr lang="en-US" sz="1600">
                <a:ea typeface="ＭＳ Ｐゴシック" pitchFamily="34" charset="-128"/>
              </a:rPr>
              <a:t>Finding a defect before it creates a mechanical failure permits non-disruptive action to taken before an outage, or something worse, can occur.</a:t>
            </a:r>
          </a:p>
          <a:p>
            <a:pPr algn="just"/>
            <a:endParaRPr lang="en-US" sz="1600">
              <a:ea typeface="ＭＳ Ｐゴシック" pitchFamily="34" charset="-128"/>
            </a:endParaRPr>
          </a:p>
          <a:p>
            <a:pPr algn="just"/>
            <a:r>
              <a:rPr lang="en-US" sz="1600">
                <a:ea typeface="ＭＳ Ｐゴシック" pitchFamily="34" charset="-128"/>
              </a:rPr>
              <a:t>Today we will see how using AC electric field technology to sense defects on transmission line suspension insulators and, applying the same technology to test high-voltage bushings on substation apparatus, enable power utilities to </a:t>
            </a:r>
            <a:r>
              <a:rPr lang="en-CA" sz="1600">
                <a:ea typeface="ＭＳ Ｐゴシック" pitchFamily="34" charset="-128"/>
              </a:rPr>
              <a:t>reduce the incidence of Mechanical Failures of suspension insulators, Wildfire Risks, and expensive and unexpected failures at power substations while Increasing Electric System Reliability. </a:t>
            </a:r>
            <a:endParaRPr lang="en-US" sz="1600">
              <a:ea typeface="ＭＳ Ｐゴシック" pitchFamily="34" charset="-128"/>
            </a:endParaRPr>
          </a:p>
        </p:txBody>
      </p:sp>
      <p:sp>
        <p:nvSpPr>
          <p:cNvPr id="16387" name="Slide Number Placeholder 3"/>
          <p:cNvSpPr>
            <a:spLocks noGrp="1"/>
          </p:cNvSpPr>
          <p:nvPr>
            <p:ph type="sldNum" sz="quarter" idx="5"/>
          </p:nvPr>
        </p:nvSpPr>
        <p:spPr bwMode="auto">
          <a:noFill/>
          <a:ln>
            <a:miter lim="800000"/>
            <a:headEnd/>
            <a:tailEnd/>
          </a:ln>
        </p:spPr>
        <p:txBody>
          <a:bodyPr/>
          <a:lstStyle/>
          <a:p>
            <a:fld id="{68154B13-F312-47BF-9495-E2B26ACB199C}" type="slidenum">
              <a:rPr lang="en-CA"/>
              <a:pPr/>
              <a:t>2</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All things deteriorate beginning from the moment they are put into service, and the arrow of time moves only in one direction.  Many factors contribute to this including environmental conditions, environmental stresses, and physical influences. All critical equipment requires some sort of upkeep or failure is guaranteed in time. And in so many cases, the public is severely impacted.</a:t>
            </a:r>
          </a:p>
        </p:txBody>
      </p:sp>
      <p:sp>
        <p:nvSpPr>
          <p:cNvPr id="18435" name="Slide Number Placeholder 3"/>
          <p:cNvSpPr>
            <a:spLocks noGrp="1"/>
          </p:cNvSpPr>
          <p:nvPr>
            <p:ph type="sldNum" sz="quarter" idx="5"/>
          </p:nvPr>
        </p:nvSpPr>
        <p:spPr bwMode="auto">
          <a:noFill/>
          <a:ln>
            <a:miter lim="800000"/>
            <a:headEnd/>
            <a:tailEnd/>
          </a:ln>
        </p:spPr>
        <p:txBody>
          <a:bodyPr/>
          <a:lstStyle/>
          <a:p>
            <a:fld id="{4D4CA13F-6219-4539-9C33-88E233ECE832}" type="slidenum">
              <a:rPr lang="en-CA"/>
              <a:pPr/>
              <a:t>3</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Failures of suspension insulators and insulating substation bushings creates situations that threaten the population with prolonged outages and power grid instability that can cripple hospitals, ground and air traffic and access to emergency services, placing lives at stake.</a:t>
            </a:r>
          </a:p>
        </p:txBody>
      </p:sp>
      <p:sp>
        <p:nvSpPr>
          <p:cNvPr id="20483" name="Slide Number Placeholder 3"/>
          <p:cNvSpPr>
            <a:spLocks noGrp="1"/>
          </p:cNvSpPr>
          <p:nvPr>
            <p:ph type="sldNum" sz="quarter" idx="5"/>
          </p:nvPr>
        </p:nvSpPr>
        <p:spPr bwMode="auto">
          <a:noFill/>
          <a:ln>
            <a:miter lim="800000"/>
            <a:headEnd/>
            <a:tailEnd/>
          </a:ln>
        </p:spPr>
        <p:txBody>
          <a:bodyPr/>
          <a:lstStyle/>
          <a:p>
            <a:fld id="{F520D878-571D-4A58-8BDC-A598008C65FD}" type="slidenum">
              <a:rPr lang="en-CA"/>
              <a:pPr/>
              <a:t>4</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As an example, failed high-voltage insulating bushings on power station apparatus and transformers can destroy the equipment, creating massive toxic air pollution, and cripple effective local power distribution due to the very long lead times associated with high-voltage transformer replacements, which in themselves cost millions of dollars.  </a:t>
            </a:r>
          </a:p>
        </p:txBody>
      </p:sp>
      <p:sp>
        <p:nvSpPr>
          <p:cNvPr id="22531" name="Slide Number Placeholder 3"/>
          <p:cNvSpPr>
            <a:spLocks noGrp="1"/>
          </p:cNvSpPr>
          <p:nvPr>
            <p:ph type="sldNum" sz="quarter" idx="5"/>
          </p:nvPr>
        </p:nvSpPr>
        <p:spPr bwMode="auto">
          <a:noFill/>
          <a:ln>
            <a:miter lim="800000"/>
            <a:headEnd/>
            <a:tailEnd/>
          </a:ln>
        </p:spPr>
        <p:txBody>
          <a:bodyPr/>
          <a:lstStyle/>
          <a:p>
            <a:fld id="{F8B8F2BD-73E6-44CC-A16B-02CD526DC8E9}" type="slidenum">
              <a:rPr lang="en-CA"/>
              <a:pPr/>
              <a:t>5</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400">
                <a:ea typeface="ＭＳ Ｐゴシック" pitchFamily="34" charset="-128"/>
              </a:rPr>
              <a:t>With an ageing infrastructure, ignoring these facts creates tremendous negative impacts to the power utility industry.</a:t>
            </a:r>
          </a:p>
          <a:p>
            <a:endParaRPr lang="en-US" sz="1400">
              <a:ea typeface="ＭＳ Ｐゴシック" pitchFamily="34" charset="-128"/>
            </a:endParaRPr>
          </a:p>
          <a:p>
            <a:r>
              <a:rPr lang="en-US" sz="1400">
                <a:ea typeface="ＭＳ Ｐゴシック" pitchFamily="34" charset="-128"/>
              </a:rPr>
              <a:t>Today much of this is entirely avoidable. Technology that is easy to deploy enables early detection of defects before they deteriorate into disasters for the public and industry. Furthermore, integrating this technology with transmission mapping software allows you to see the health of your power transmission network holistically and immediately see where the weak points are. Planning is the key to avoiding disaster.</a:t>
            </a:r>
          </a:p>
        </p:txBody>
      </p:sp>
      <p:sp>
        <p:nvSpPr>
          <p:cNvPr id="24579" name="Slide Number Placeholder 3"/>
          <p:cNvSpPr>
            <a:spLocks noGrp="1"/>
          </p:cNvSpPr>
          <p:nvPr>
            <p:ph type="sldNum" sz="quarter" idx="5"/>
          </p:nvPr>
        </p:nvSpPr>
        <p:spPr bwMode="auto">
          <a:noFill/>
          <a:ln>
            <a:miter lim="800000"/>
            <a:headEnd/>
            <a:tailEnd/>
          </a:ln>
        </p:spPr>
        <p:txBody>
          <a:bodyPr/>
          <a:lstStyle/>
          <a:p>
            <a:fld id="{A91BF069-B16F-45DB-AF73-F109CFEA5CAC}" type="slidenum">
              <a:rPr lang="en-CA"/>
              <a:pPr/>
              <a:t>6</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409575" y="696913"/>
            <a:ext cx="6192838" cy="3484562"/>
          </a:xfrm>
          <a:noFill/>
          <a:ln>
            <a:solidFill>
              <a:srgbClr val="000000"/>
            </a:solidFill>
            <a:miter lim="800000"/>
            <a:headEnd/>
            <a:tailEnd/>
          </a:ln>
        </p:spPr>
      </p:sp>
      <p:sp>
        <p:nvSpPr>
          <p:cNvPr id="2765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50000"/>
              </a:spcBef>
            </a:pPr>
            <a:r>
              <a:rPr lang="en-US" sz="1600">
                <a:ea typeface="ＭＳ Ｐゴシック" pitchFamily="34" charset="-128"/>
              </a:rPr>
              <a:t>E-field technology enables the Positron testers to test all types of insulators for all kinds of defects, with the severity of the defect shown in the resulting graph. </a:t>
            </a:r>
          </a:p>
          <a:p>
            <a:pPr eaLnBrk="1" hangingPunct="1">
              <a:spcBef>
                <a:spcPct val="50000"/>
              </a:spcBef>
            </a:pPr>
            <a:r>
              <a:rPr lang="en-US" sz="1600">
                <a:ea typeface="ＭＳ Ｐゴシック" pitchFamily="34" charset="-128"/>
              </a:rPr>
              <a:t>With the lightweight probe is attached to a non-conductive hot stick, tests are performed safety since there is never any direct electrical contact.</a:t>
            </a:r>
          </a:p>
          <a:p>
            <a:pPr eaLnBrk="1" hangingPunct="1">
              <a:spcBef>
                <a:spcPct val="50000"/>
              </a:spcBef>
            </a:pPr>
            <a:r>
              <a:rPr lang="en-US" sz="1600">
                <a:ea typeface="ＭＳ Ｐゴシック" pitchFamily="34" charset="-128"/>
              </a:rPr>
              <a:t>And  the Probe operator needs only to press one button to operate it.</a:t>
            </a:r>
          </a:p>
          <a:p>
            <a:pPr eaLnBrk="1" hangingPunct="1">
              <a:spcBef>
                <a:spcPct val="50000"/>
              </a:spcBef>
            </a:pPr>
            <a:endParaRPr lang="en-US" sz="1600">
              <a:ea typeface="ＭＳ Ｐゴシック" pitchFamily="34" charset="-128"/>
            </a:endParaRPr>
          </a:p>
          <a:p>
            <a:pPr eaLnBrk="1" hangingPunct="1">
              <a:spcBef>
                <a:spcPct val="50000"/>
              </a:spcBef>
            </a:pPr>
            <a:endParaRPr lang="en-US" sz="160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bwMode="auto">
          <a:xfrm>
            <a:off x="409575" y="696913"/>
            <a:ext cx="6192838" cy="3484562"/>
          </a:xfrm>
          <a:noFill/>
          <a:ln>
            <a:solidFill>
              <a:srgbClr val="000000"/>
            </a:solidFill>
            <a:miter lim="800000"/>
            <a:headEnd/>
            <a:tailEnd/>
          </a:ln>
        </p:spPr>
      </p:sp>
      <p:sp>
        <p:nvSpPr>
          <p:cNvPr id="2969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50000"/>
              </a:spcBef>
            </a:pPr>
            <a:r>
              <a:rPr lang="en-US" sz="1600">
                <a:ea typeface="ＭＳ Ｐゴシック" pitchFamily="34" charset="-128"/>
              </a:rPr>
              <a:t>E-field technology enables the Positron testers to test all types of insulators for all kinds of defects, with the severity of the defect shown in the resulting graph. </a:t>
            </a:r>
          </a:p>
          <a:p>
            <a:pPr eaLnBrk="1" hangingPunct="1">
              <a:spcBef>
                <a:spcPct val="50000"/>
              </a:spcBef>
            </a:pPr>
            <a:r>
              <a:rPr lang="en-US" sz="1600">
                <a:ea typeface="ＭＳ Ｐゴシック" pitchFamily="34" charset="-128"/>
              </a:rPr>
              <a:t>With the lightweight probe is attached to a non-conductive hot stick, tests are performed safety since there is never any direct electrical contact.</a:t>
            </a:r>
          </a:p>
          <a:p>
            <a:pPr eaLnBrk="1" hangingPunct="1">
              <a:spcBef>
                <a:spcPct val="50000"/>
              </a:spcBef>
            </a:pPr>
            <a:r>
              <a:rPr lang="en-US" sz="1600">
                <a:ea typeface="ＭＳ Ｐゴシック" pitchFamily="34" charset="-128"/>
              </a:rPr>
              <a:t>And  the Probe operator needs only to press one button to operate it.</a:t>
            </a:r>
          </a:p>
          <a:p>
            <a:pPr eaLnBrk="1" hangingPunct="1">
              <a:spcBef>
                <a:spcPct val="50000"/>
              </a:spcBef>
            </a:pPr>
            <a:endParaRPr lang="en-US" sz="1600">
              <a:ea typeface="ＭＳ Ｐゴシック" pitchFamily="34" charset="-128"/>
            </a:endParaRPr>
          </a:p>
          <a:p>
            <a:pPr eaLnBrk="1" hangingPunct="1">
              <a:spcBef>
                <a:spcPct val="50000"/>
              </a:spcBef>
            </a:pPr>
            <a:endParaRPr lang="en-US" sz="160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bwMode="auto">
          <a:xfrm>
            <a:off x="409575" y="696913"/>
            <a:ext cx="6192838" cy="3484562"/>
          </a:xfrm>
          <a:noFill/>
          <a:ln>
            <a:solidFill>
              <a:srgbClr val="000000"/>
            </a:solidFill>
            <a:miter lim="800000"/>
            <a:headEnd/>
            <a:tailEnd/>
          </a:ln>
        </p:spPr>
      </p:sp>
      <p:sp>
        <p:nvSpPr>
          <p:cNvPr id="3174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50000"/>
              </a:spcBef>
            </a:pPr>
            <a:endParaRPr lang="en-US" sz="1600">
              <a:ea typeface="ＭＳ Ｐゴシック" pitchFamily="34" charset="-128"/>
            </a:endParaRPr>
          </a:p>
          <a:p>
            <a:pPr eaLnBrk="1" hangingPunct="1">
              <a:spcBef>
                <a:spcPct val="50000"/>
              </a:spcBef>
            </a:pPr>
            <a:endParaRPr lang="en-US" sz="1600">
              <a:ea typeface="ＭＳ Ｐゴシック" pitchFamily="34" charset="-128"/>
            </a:endParaRPr>
          </a:p>
          <a:p>
            <a:pPr eaLnBrk="1" hangingPunct="1">
              <a:spcBef>
                <a:spcPct val="50000"/>
              </a:spcBef>
            </a:pPr>
            <a:endParaRPr lang="en-US" sz="160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noTextEdit="1"/>
          </p:cNvSpPr>
          <p:nvPr>
            <p:ph type="sldImg"/>
          </p:nvPr>
        </p:nvSpPr>
        <p:spPr bwMode="auto">
          <a:noFill/>
          <a:ln>
            <a:solidFill>
              <a:srgbClr val="000000"/>
            </a:solidFill>
            <a:miter lim="800000"/>
            <a:headEnd/>
            <a:tailEnd/>
          </a:ln>
        </p:spPr>
      </p:sp>
      <p:sp>
        <p:nvSpPr>
          <p:cNvPr id="3379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Figure 1 below shows the concept of how the electric field varies around a porcelain insulator string. It is important to note that the electric field completely surrounds the insulator. The Positron electric field sensor on Positron</a:t>
            </a:r>
            <a:r>
              <a:rPr lang="ja-JP" altLang="en-US">
                <a:ea typeface="ＭＳ Ｐゴシック" pitchFamily="34" charset="-128"/>
              </a:rPr>
              <a:t>’</a:t>
            </a:r>
            <a:r>
              <a:rPr lang="en-US" altLang="ja-JP">
                <a:ea typeface="ＭＳ Ｐゴシック" pitchFamily="34" charset="-128"/>
              </a:rPr>
              <a:t>s high voltage live line testers detects a variation in the electric field. This variation is detectable from any position around the circumference of the insulator.</a:t>
            </a:r>
            <a:endParaRPr lang="en-CA" altLang="ja-JP">
              <a:ea typeface="ＭＳ Ｐゴシック" pitchFamily="34" charset="-128"/>
            </a:endParaRPr>
          </a:p>
          <a:p>
            <a:endParaRPr lang="en-US">
              <a:ea typeface="ＭＳ Ｐゴシック" pitchFamily="34" charset="-128"/>
            </a:endParaRPr>
          </a:p>
        </p:txBody>
      </p:sp>
      <p:sp>
        <p:nvSpPr>
          <p:cNvPr id="33795" name="Slide Number Placeholder 3"/>
          <p:cNvSpPr>
            <a:spLocks noGrp="1"/>
          </p:cNvSpPr>
          <p:nvPr>
            <p:ph type="sldNum" sz="quarter" idx="5"/>
          </p:nvPr>
        </p:nvSpPr>
        <p:spPr bwMode="auto">
          <a:noFill/>
          <a:ln>
            <a:miter lim="800000"/>
            <a:headEnd/>
            <a:tailEnd/>
          </a:ln>
        </p:spPr>
        <p:txBody>
          <a:bodyPr/>
          <a:lstStyle/>
          <a:p>
            <a:fld id="{1C16B2BA-F064-4853-B487-408D2F42123B}" type="slidenum">
              <a:rPr lang="en-CA"/>
              <a:pPr/>
              <a:t>11</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noTextEdi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Attached to the end of a hot stick, an E-field Probe mounted on an insulator sled is slid along an insulator, recording the intensity of the  E-field all along the insulator.</a:t>
            </a:r>
          </a:p>
        </p:txBody>
      </p:sp>
      <p:sp>
        <p:nvSpPr>
          <p:cNvPr id="37891" name="Slide Number Placeholder 3"/>
          <p:cNvSpPr>
            <a:spLocks noGrp="1"/>
          </p:cNvSpPr>
          <p:nvPr>
            <p:ph type="sldNum" sz="quarter" idx="5"/>
          </p:nvPr>
        </p:nvSpPr>
        <p:spPr bwMode="auto">
          <a:noFill/>
          <a:ln>
            <a:miter lim="800000"/>
            <a:headEnd/>
            <a:tailEnd/>
          </a:ln>
        </p:spPr>
        <p:txBody>
          <a:bodyPr/>
          <a:lstStyle/>
          <a:p>
            <a:fld id="{FE3694E1-477E-44C1-8198-5064AE693E57}" type="slidenum">
              <a:rPr lang="en-CA"/>
              <a:pPr/>
              <a:t>14</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noTextEdi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Attached to the end of a hot stick, an E-field Probe mounted on an insulator sled is slid along an insulator, recording the intensity of the  E-field all along the insulator.</a:t>
            </a:r>
          </a:p>
        </p:txBody>
      </p:sp>
      <p:sp>
        <p:nvSpPr>
          <p:cNvPr id="39939" name="Slide Number Placeholder 3"/>
          <p:cNvSpPr>
            <a:spLocks noGrp="1"/>
          </p:cNvSpPr>
          <p:nvPr>
            <p:ph type="sldNum" sz="quarter" idx="5"/>
          </p:nvPr>
        </p:nvSpPr>
        <p:spPr bwMode="auto">
          <a:noFill/>
          <a:ln>
            <a:miter lim="800000"/>
            <a:headEnd/>
            <a:tailEnd/>
          </a:ln>
        </p:spPr>
        <p:txBody>
          <a:bodyPr/>
          <a:lstStyle/>
          <a:p>
            <a:fld id="{0E94447B-A1F0-4974-B76C-CDC3B3208B1C}" type="slidenum">
              <a:rPr lang="en-CA"/>
              <a:pPr/>
              <a:t>15</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You can instantly download the result of the test to a tablet/laptop loaded with the Windows-based Insulator Tester Software and the graph of the E-field would reveal the defect. </a:t>
            </a:r>
          </a:p>
          <a:p>
            <a:r>
              <a:rPr lang="en-US">
                <a:ea typeface="ＭＳ Ｐゴシック" pitchFamily="34" charset="-128"/>
              </a:rPr>
              <a:t>In this case, a defect is found on Bell #8 on the Porcelain insulator string. The Defect is represented on the resulting graph by a deviation in the curvature of the distribution of the E-field.</a:t>
            </a:r>
          </a:p>
        </p:txBody>
      </p:sp>
      <p:sp>
        <p:nvSpPr>
          <p:cNvPr id="41987" name="Slide Number Placeholder 3"/>
          <p:cNvSpPr>
            <a:spLocks noGrp="1"/>
          </p:cNvSpPr>
          <p:nvPr>
            <p:ph type="sldNum" sz="quarter" idx="5"/>
          </p:nvPr>
        </p:nvSpPr>
        <p:spPr bwMode="auto">
          <a:noFill/>
          <a:ln>
            <a:miter lim="800000"/>
            <a:headEnd/>
            <a:tailEnd/>
          </a:ln>
        </p:spPr>
        <p:txBody>
          <a:bodyPr/>
          <a:lstStyle/>
          <a:p>
            <a:fld id="{E166B627-2484-4A2E-8268-478672C82C26}" type="slidenum">
              <a:rPr lang="en-CA"/>
              <a:pPr/>
              <a:t>16</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In this graph, a porcelain insulator string is shown to have multiple disc failures.</a:t>
            </a:r>
          </a:p>
          <a:p>
            <a:endParaRPr lang="en-US">
              <a:ea typeface="ＭＳ Ｐゴシック" pitchFamily="34" charset="-128"/>
            </a:endParaRPr>
          </a:p>
          <a:p>
            <a:r>
              <a:rPr lang="en-CA">
                <a:ea typeface="ＭＳ Ｐゴシック" pitchFamily="34" charset="-128"/>
              </a:rPr>
              <a:t>Defects as serious as these can lead to mechanical failure that can cause the power line to fall to earth. </a:t>
            </a:r>
          </a:p>
          <a:p>
            <a:endParaRPr lang="en-CA">
              <a:ea typeface="ＭＳ Ｐゴシック" pitchFamily="34" charset="-128"/>
            </a:endParaRPr>
          </a:p>
          <a:p>
            <a:r>
              <a:rPr lang="en-CA">
                <a:ea typeface="ＭＳ Ｐゴシック" pitchFamily="34" charset="-128"/>
              </a:rPr>
              <a:t>At minimum, this represents a very unsafe condition for any high-voltage live line proximately work that may need to be preformed.</a:t>
            </a:r>
            <a:endParaRPr lang="fr-CA">
              <a:ea typeface="ＭＳ Ｐゴシック" pitchFamily="34" charset="-128"/>
            </a:endParaRPr>
          </a:p>
          <a:p>
            <a:endParaRPr lang="en-US">
              <a:ea typeface="ＭＳ Ｐゴシック" pitchFamily="34" charset="-128"/>
            </a:endParaRPr>
          </a:p>
        </p:txBody>
      </p:sp>
      <p:sp>
        <p:nvSpPr>
          <p:cNvPr id="44035" name="Slide Number Placeholder 3"/>
          <p:cNvSpPr>
            <a:spLocks noGrp="1"/>
          </p:cNvSpPr>
          <p:nvPr>
            <p:ph type="sldNum" sz="quarter" idx="5"/>
          </p:nvPr>
        </p:nvSpPr>
        <p:spPr bwMode="auto">
          <a:noFill/>
          <a:ln>
            <a:miter lim="800000"/>
            <a:headEnd/>
            <a:tailEnd/>
          </a:ln>
        </p:spPr>
        <p:txBody>
          <a:bodyPr/>
          <a:lstStyle/>
          <a:p>
            <a:fld id="{B34E9C34-DC9D-4E28-BA8A-A02A8BD7B2F0}" type="slidenum">
              <a:rPr lang="en-CA"/>
              <a:pPr/>
              <a:t>17</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The Positron Insulator E-Field Testers are light weight and easy to use. Tests can be completed quickly by any high-voltage technician who can manipulate a hot stick. Porcelain insulator strings can be tested at a rate of 6 bells per second, meaning it could take as little as 10 seconds to test an insulator string with 60 bells; or 15 seconds for a polymeric composite insulator with 150 skirts or sheds.</a:t>
            </a:r>
          </a:p>
          <a:p>
            <a:endParaRPr lang="en-US">
              <a:ea typeface="ＭＳ Ｐゴシック" pitchFamily="34" charset="-128"/>
            </a:endParaRPr>
          </a:p>
          <a:p>
            <a:r>
              <a:rPr lang="en-US">
                <a:ea typeface="ＭＳ Ｐゴシック" pitchFamily="34" charset="-128"/>
              </a:rPr>
              <a:t>Usable on live power lines of up to one million volts, each scan can be individually downloaded to a tablet/laptop in the field; or scans of multiple insulators can be made and stored in the Probe for later download back at the office.</a:t>
            </a:r>
          </a:p>
          <a:p>
            <a:endParaRPr lang="en-US">
              <a:ea typeface="ＭＳ Ｐゴシック" pitchFamily="34" charset="-128"/>
            </a:endParaRPr>
          </a:p>
          <a:p>
            <a:r>
              <a:rPr lang="en-US">
                <a:ea typeface="ＭＳ Ｐゴシック" pitchFamily="34" charset="-128"/>
              </a:rPr>
              <a:t>Each insulator scanned produces a record indentifying the tower, phase and conductor and showing the profile of the E-field surrounding the insulator.</a:t>
            </a:r>
          </a:p>
        </p:txBody>
      </p:sp>
      <p:sp>
        <p:nvSpPr>
          <p:cNvPr id="46083" name="Slide Number Placeholder 3"/>
          <p:cNvSpPr>
            <a:spLocks noGrp="1"/>
          </p:cNvSpPr>
          <p:nvPr>
            <p:ph type="sldNum" sz="quarter" idx="5"/>
          </p:nvPr>
        </p:nvSpPr>
        <p:spPr bwMode="auto">
          <a:noFill/>
          <a:ln>
            <a:miter lim="800000"/>
            <a:headEnd/>
            <a:tailEnd/>
          </a:ln>
        </p:spPr>
        <p:txBody>
          <a:bodyPr/>
          <a:lstStyle/>
          <a:p>
            <a:fld id="{6F8C8536-8E99-46DF-8051-0C7CE8357C5D}" type="slidenum">
              <a:rPr lang="en-CA"/>
              <a:pPr/>
              <a:t>18</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From 7kV to one million kV, the same technology can be applied to test the integrity of all types of high-voltage gear. This means that adopting this testing technology enables you to use the same metrics to see how all your high-voltage gear degrades over time. </a:t>
            </a:r>
          </a:p>
          <a:p>
            <a:r>
              <a:rPr lang="en-US">
                <a:ea typeface="ＭＳ Ｐゴシック" pitchFamily="34" charset="-128"/>
              </a:rPr>
              <a:t>By using the same metric to measure the mechanical integrity of the supports of your power transmission and power station network, the predictability of potential or impending failure is more accurate and reliable. It is a technology that is not subject to compromise by conditions in the immediate environment.  As such, E-field technology is objective and the same results are achieved in all environments.</a:t>
            </a:r>
          </a:p>
          <a:p>
            <a:endParaRPr lang="en-US">
              <a:ea typeface="ＭＳ Ｐゴシック" pitchFamily="34" charset="-128"/>
            </a:endParaRPr>
          </a:p>
          <a:p>
            <a:endParaRPr lang="en-US">
              <a:ea typeface="ＭＳ Ｐゴシック" pitchFamily="34" charset="-128"/>
            </a:endParaRPr>
          </a:p>
        </p:txBody>
      </p:sp>
      <p:sp>
        <p:nvSpPr>
          <p:cNvPr id="48131" name="Slide Number Placeholder 3"/>
          <p:cNvSpPr>
            <a:spLocks noGrp="1"/>
          </p:cNvSpPr>
          <p:nvPr>
            <p:ph type="sldNum" sz="quarter" idx="5"/>
          </p:nvPr>
        </p:nvSpPr>
        <p:spPr bwMode="auto">
          <a:noFill/>
          <a:ln>
            <a:miter lim="800000"/>
            <a:headEnd/>
            <a:tailEnd/>
          </a:ln>
        </p:spPr>
        <p:txBody>
          <a:bodyPr/>
          <a:lstStyle/>
          <a:p>
            <a:fld id="{04C602E8-469D-46CA-B41A-A161D668F00A}" type="slidenum">
              <a:rPr lang="en-CA"/>
              <a:pPr/>
              <a:t>19</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Positron</a:t>
            </a:r>
            <a:r>
              <a:rPr lang="ja-JP" altLang="en-US">
                <a:ea typeface="ＭＳ Ｐゴシック" pitchFamily="34" charset="-128"/>
              </a:rPr>
              <a:t>’</a:t>
            </a:r>
            <a:r>
              <a:rPr lang="en-US" altLang="ja-JP">
                <a:ea typeface="ＭＳ Ｐゴシック" pitchFamily="34" charset="-128"/>
              </a:rPr>
              <a:t>s easy-to-use Insulator Testers and Windows-based Software with touch-screen buttons enable Asset Managers to develop a consistent and repeatable methodology to manage replacement of end-of-life equipment before failure triggers downed power lines and wide-spread outages.</a:t>
            </a:r>
          </a:p>
          <a:p>
            <a:endParaRPr lang="en-US">
              <a:ea typeface="ＭＳ Ｐゴシック" pitchFamily="34" charset="-128"/>
            </a:endParaRPr>
          </a:p>
        </p:txBody>
      </p:sp>
      <p:sp>
        <p:nvSpPr>
          <p:cNvPr id="50179" name="Slide Number Placeholder 3"/>
          <p:cNvSpPr>
            <a:spLocks noGrp="1"/>
          </p:cNvSpPr>
          <p:nvPr>
            <p:ph type="sldNum" sz="quarter" idx="5"/>
          </p:nvPr>
        </p:nvSpPr>
        <p:spPr bwMode="auto">
          <a:noFill/>
          <a:ln>
            <a:miter lim="800000"/>
            <a:headEnd/>
            <a:tailEnd/>
          </a:ln>
        </p:spPr>
        <p:txBody>
          <a:bodyPr/>
          <a:lstStyle/>
          <a:p>
            <a:fld id="{2F23DD25-D8E4-4865-BCDC-71135B26DDC0}" type="slidenum">
              <a:rPr lang="en-CA"/>
              <a:pPr/>
              <a:t>20</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Positron</a:t>
            </a:r>
            <a:r>
              <a:rPr lang="ja-JP" altLang="en-US">
                <a:ea typeface="ＭＳ Ｐゴシック" pitchFamily="34" charset="-128"/>
              </a:rPr>
              <a:t>’</a:t>
            </a:r>
            <a:r>
              <a:rPr lang="en-US" altLang="ja-JP">
                <a:ea typeface="ＭＳ Ｐゴシック" pitchFamily="34" charset="-128"/>
              </a:rPr>
              <a:t>s easy-to-use Insulator Testers and Windows-based Software with touch-screen buttons enable Asset Managers to develop a consistent and repeatable methodology to manage replacement of end-of-life equipment before failure triggers downed power lines and wide-spread outages.</a:t>
            </a:r>
          </a:p>
          <a:p>
            <a:endParaRPr lang="en-US">
              <a:ea typeface="ＭＳ Ｐゴシック" pitchFamily="34" charset="-128"/>
            </a:endParaRPr>
          </a:p>
        </p:txBody>
      </p:sp>
      <p:sp>
        <p:nvSpPr>
          <p:cNvPr id="52227" name="Slide Number Placeholder 3"/>
          <p:cNvSpPr>
            <a:spLocks noGrp="1"/>
          </p:cNvSpPr>
          <p:nvPr>
            <p:ph type="sldNum" sz="quarter" idx="5"/>
          </p:nvPr>
        </p:nvSpPr>
        <p:spPr bwMode="auto">
          <a:noFill/>
          <a:ln>
            <a:miter lim="800000"/>
            <a:headEnd/>
            <a:tailEnd/>
          </a:ln>
        </p:spPr>
        <p:txBody>
          <a:bodyPr/>
          <a:lstStyle/>
          <a:p>
            <a:fld id="{FD4A3043-F8C9-4B13-A944-C5C397F1DC0E}" type="slidenum">
              <a:rPr lang="en-CA"/>
              <a:pPr/>
              <a:t>21</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wrap="square" numCol="1" anchor="t" anchorCtr="0" compatLnSpc="1">
            <a:prstTxWarp prst="textNoShape">
              <a:avLst/>
            </a:prstTxWarp>
          </a:bodyPr>
          <a:lstStyle/>
          <a:p>
            <a:r>
              <a:rPr lang="en-CA">
                <a:ea typeface="ＭＳ Ｐゴシック" pitchFamily="34" charset="-128"/>
              </a:rPr>
              <a:t>This is a graph of a polymeric composite insulator with a serious defect.</a:t>
            </a:r>
          </a:p>
          <a:p>
            <a:endParaRPr lang="en-CA">
              <a:ea typeface="ＭＳ Ｐゴシック" pitchFamily="34" charset="-128"/>
            </a:endParaRPr>
          </a:p>
          <a:p>
            <a:r>
              <a:rPr lang="en-CA">
                <a:ea typeface="ＭＳ Ｐゴシック" pitchFamily="34" charset="-128"/>
              </a:rPr>
              <a:t>High Voltage Connected Defects are the most common type of defects on </a:t>
            </a:r>
            <a:r>
              <a:rPr lang="en-US">
                <a:ea typeface="ＭＳ Ｐゴシック" pitchFamily="34" charset="-128"/>
              </a:rPr>
              <a:t>Polymeric Composite </a:t>
            </a:r>
            <a:r>
              <a:rPr lang="en-CA">
                <a:ea typeface="ＭＳ Ｐゴシック" pitchFamily="34" charset="-128"/>
              </a:rPr>
              <a:t>Insulators</a:t>
            </a:r>
            <a:endParaRPr lang="fr-CA">
              <a:ea typeface="ＭＳ Ｐゴシック" pitchFamily="34" charset="-128"/>
            </a:endParaRPr>
          </a:p>
          <a:p>
            <a:endParaRPr lang="en-CA">
              <a:ea typeface="ＭＳ Ｐゴシック" pitchFamily="34" charset="-128"/>
            </a:endParaRPr>
          </a:p>
          <a:p>
            <a:r>
              <a:rPr lang="en-CA">
                <a:ea typeface="ＭＳ Ｐゴシック" pitchFamily="34" charset="-128"/>
              </a:rPr>
              <a:t>A defect as serious as this may develop as a brittle fracture and lead to a mechanical failure that can cause the power lines to fall to earth. </a:t>
            </a:r>
          </a:p>
          <a:p>
            <a:endParaRPr lang="en-CA">
              <a:ea typeface="ＭＳ Ｐゴシック" pitchFamily="34" charset="-128"/>
            </a:endParaRPr>
          </a:p>
          <a:p>
            <a:r>
              <a:rPr lang="en-CA">
                <a:ea typeface="ＭＳ Ｐゴシック" pitchFamily="34" charset="-128"/>
              </a:rPr>
              <a:t>At minimum, this represents a very unsafe condition for any high-voltage live line proximately work that may need to be preformed.</a:t>
            </a:r>
            <a:endParaRPr lang="fr-CA">
              <a:ea typeface="ＭＳ Ｐゴシック" pitchFamily="34" charset="-128"/>
            </a:endParaRPr>
          </a:p>
          <a:p>
            <a:endParaRPr lang="en-US">
              <a:ea typeface="ＭＳ Ｐゴシック" pitchFamily="34" charset="-128"/>
            </a:endParaRPr>
          </a:p>
        </p:txBody>
      </p:sp>
      <p:sp>
        <p:nvSpPr>
          <p:cNvPr id="54275" name="Slide Number Placeholder 3"/>
          <p:cNvSpPr>
            <a:spLocks noGrp="1"/>
          </p:cNvSpPr>
          <p:nvPr>
            <p:ph type="sldNum" sz="quarter" idx="5"/>
          </p:nvPr>
        </p:nvSpPr>
        <p:spPr bwMode="auto">
          <a:noFill/>
          <a:ln>
            <a:miter lim="800000"/>
            <a:headEnd/>
            <a:tailEnd/>
          </a:ln>
        </p:spPr>
        <p:txBody>
          <a:bodyPr/>
          <a:lstStyle/>
          <a:p>
            <a:fld id="{B58259E0-F73E-47D2-8450-8C86359232C0}" type="slidenum">
              <a:rPr lang="en-CA"/>
              <a:pPr/>
              <a:t>22</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8AE42-213A-8647-E950-215E2E3F08B9}"/>
            </a:ext>
          </a:extLst>
        </p:cNvPr>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32C2BCD2-8B61-EAA5-28D6-77710557C6CF}"/>
              </a:ext>
            </a:extLst>
          </p:cNvPr>
          <p:cNvSpPr>
            <a:spLocks noGrp="1" noRot="1" noChangeAspect="1" noTextEdit="1"/>
          </p:cNvSpPr>
          <p:nvPr>
            <p:ph type="sldImg"/>
          </p:nvPr>
        </p:nvSpPr>
        <p:spPr bwMode="auto">
          <a:noFill/>
          <a:ln>
            <a:solidFill>
              <a:srgbClr val="000000"/>
            </a:solidFill>
            <a:miter lim="800000"/>
            <a:headEnd/>
            <a:tailEnd/>
          </a:ln>
        </p:spPr>
      </p:sp>
      <p:sp>
        <p:nvSpPr>
          <p:cNvPr id="54274" name="Notes Placeholder 2">
            <a:extLst>
              <a:ext uri="{FF2B5EF4-FFF2-40B4-BE49-F238E27FC236}">
                <a16:creationId xmlns:a16="http://schemas.microsoft.com/office/drawing/2014/main" id="{00846E64-CCED-16AD-2ACD-F50DEC98EB61}"/>
              </a:ext>
            </a:extLst>
          </p:cNvPr>
          <p:cNvSpPr>
            <a:spLocks noGrp="1"/>
          </p:cNvSpPr>
          <p:nvPr>
            <p:ph type="body" idx="1"/>
          </p:nvPr>
        </p:nvSpPr>
        <p:spPr bwMode="auto">
          <a:noFill/>
        </p:spPr>
        <p:txBody>
          <a:bodyPr wrap="square" numCol="1" anchor="t" anchorCtr="0" compatLnSpc="1">
            <a:prstTxWarp prst="textNoShape">
              <a:avLst/>
            </a:prstTxWarp>
          </a:bodyPr>
          <a:lstStyle/>
          <a:p>
            <a:r>
              <a:rPr lang="en-CA">
                <a:ea typeface="ＭＳ Ｐゴシック" pitchFamily="34" charset="-128"/>
              </a:rPr>
              <a:t>This is a graph of a polymeric composite insulator with a serious defect.</a:t>
            </a:r>
          </a:p>
          <a:p>
            <a:endParaRPr lang="en-CA">
              <a:ea typeface="ＭＳ Ｐゴシック" pitchFamily="34" charset="-128"/>
            </a:endParaRPr>
          </a:p>
          <a:p>
            <a:r>
              <a:rPr lang="en-CA">
                <a:ea typeface="ＭＳ Ｐゴシック" pitchFamily="34" charset="-128"/>
              </a:rPr>
              <a:t>High Voltage Connected Defects are the most common type of defects on </a:t>
            </a:r>
            <a:r>
              <a:rPr lang="en-US">
                <a:ea typeface="ＭＳ Ｐゴシック" pitchFamily="34" charset="-128"/>
              </a:rPr>
              <a:t>Polymeric Composite </a:t>
            </a:r>
            <a:r>
              <a:rPr lang="en-CA">
                <a:ea typeface="ＭＳ Ｐゴシック" pitchFamily="34" charset="-128"/>
              </a:rPr>
              <a:t>Insulators</a:t>
            </a:r>
            <a:endParaRPr lang="fr-CA">
              <a:ea typeface="ＭＳ Ｐゴシック" pitchFamily="34" charset="-128"/>
            </a:endParaRPr>
          </a:p>
          <a:p>
            <a:endParaRPr lang="en-CA">
              <a:ea typeface="ＭＳ Ｐゴシック" pitchFamily="34" charset="-128"/>
            </a:endParaRPr>
          </a:p>
          <a:p>
            <a:r>
              <a:rPr lang="en-CA">
                <a:ea typeface="ＭＳ Ｐゴシック" pitchFamily="34" charset="-128"/>
              </a:rPr>
              <a:t>A defect as serious as this may develop as a brittle fracture and lead to a mechanical failure that can cause the power lines to fall to earth. </a:t>
            </a:r>
          </a:p>
          <a:p>
            <a:endParaRPr lang="en-CA">
              <a:ea typeface="ＭＳ Ｐゴシック" pitchFamily="34" charset="-128"/>
            </a:endParaRPr>
          </a:p>
          <a:p>
            <a:r>
              <a:rPr lang="en-CA">
                <a:ea typeface="ＭＳ Ｐゴシック" pitchFamily="34" charset="-128"/>
              </a:rPr>
              <a:t>At minimum, this represents a very unsafe condition for any high-voltage live line proximately work that may need to be preformed.</a:t>
            </a:r>
            <a:endParaRPr lang="fr-CA">
              <a:ea typeface="ＭＳ Ｐゴシック" pitchFamily="34" charset="-128"/>
            </a:endParaRPr>
          </a:p>
          <a:p>
            <a:endParaRPr lang="en-US">
              <a:ea typeface="ＭＳ Ｐゴシック" pitchFamily="34" charset="-128"/>
            </a:endParaRPr>
          </a:p>
        </p:txBody>
      </p:sp>
      <p:sp>
        <p:nvSpPr>
          <p:cNvPr id="54275" name="Slide Number Placeholder 3">
            <a:extLst>
              <a:ext uri="{FF2B5EF4-FFF2-40B4-BE49-F238E27FC236}">
                <a16:creationId xmlns:a16="http://schemas.microsoft.com/office/drawing/2014/main" id="{F42E85F0-6642-A8DD-D821-DE6347EF2639}"/>
              </a:ext>
            </a:extLst>
          </p:cNvPr>
          <p:cNvSpPr>
            <a:spLocks noGrp="1"/>
          </p:cNvSpPr>
          <p:nvPr>
            <p:ph type="sldNum" sz="quarter" idx="5"/>
          </p:nvPr>
        </p:nvSpPr>
        <p:spPr bwMode="auto">
          <a:noFill/>
          <a:ln>
            <a:miter lim="800000"/>
            <a:headEnd/>
            <a:tailEnd/>
          </a:ln>
        </p:spPr>
        <p:txBody>
          <a:bodyPr/>
          <a:lstStyle/>
          <a:p>
            <a:fld id="{B58259E0-F73E-47D2-8450-8C86359232C0}" type="slidenum">
              <a:rPr lang="en-CA"/>
              <a:pPr/>
              <a:t>23</a:t>
            </a:fld>
            <a:endParaRPr lang="en-CA"/>
          </a:p>
        </p:txBody>
      </p:sp>
    </p:spTree>
    <p:extLst>
      <p:ext uri="{BB962C8B-B14F-4D97-AF65-F5344CB8AC3E}">
        <p14:creationId xmlns:p14="http://schemas.microsoft.com/office/powerpoint/2010/main" val="46121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F06F-7ABF-A577-F496-2685089831E6}"/>
            </a:ext>
          </a:extLst>
        </p:cNvPr>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601BE015-7E80-3472-B19D-C7B96A27755D}"/>
              </a:ext>
            </a:extLst>
          </p:cNvPr>
          <p:cNvSpPr>
            <a:spLocks noGrp="1" noRot="1" noChangeAspect="1" noTextEdit="1"/>
          </p:cNvSpPr>
          <p:nvPr>
            <p:ph type="sldImg"/>
          </p:nvPr>
        </p:nvSpPr>
        <p:spPr bwMode="auto">
          <a:noFill/>
          <a:ln>
            <a:solidFill>
              <a:srgbClr val="000000"/>
            </a:solidFill>
            <a:miter lim="800000"/>
            <a:headEnd/>
            <a:tailEnd/>
          </a:ln>
        </p:spPr>
      </p:sp>
      <p:sp>
        <p:nvSpPr>
          <p:cNvPr id="54274" name="Notes Placeholder 2">
            <a:extLst>
              <a:ext uri="{FF2B5EF4-FFF2-40B4-BE49-F238E27FC236}">
                <a16:creationId xmlns:a16="http://schemas.microsoft.com/office/drawing/2014/main" id="{B10896B5-4BE1-6233-A262-6BBE542EC680}"/>
              </a:ext>
            </a:extLst>
          </p:cNvPr>
          <p:cNvSpPr>
            <a:spLocks noGrp="1"/>
          </p:cNvSpPr>
          <p:nvPr>
            <p:ph type="body" idx="1"/>
          </p:nvPr>
        </p:nvSpPr>
        <p:spPr bwMode="auto">
          <a:noFill/>
        </p:spPr>
        <p:txBody>
          <a:bodyPr wrap="square" numCol="1" anchor="t" anchorCtr="0" compatLnSpc="1">
            <a:prstTxWarp prst="textNoShape">
              <a:avLst/>
            </a:prstTxWarp>
          </a:bodyPr>
          <a:lstStyle/>
          <a:p>
            <a:r>
              <a:rPr lang="en-CA">
                <a:ea typeface="ＭＳ Ｐゴシック" pitchFamily="34" charset="-128"/>
              </a:rPr>
              <a:t>This is a graph of a polymeric composite insulator with a serious defect.</a:t>
            </a:r>
          </a:p>
          <a:p>
            <a:endParaRPr lang="en-CA">
              <a:ea typeface="ＭＳ Ｐゴシック" pitchFamily="34" charset="-128"/>
            </a:endParaRPr>
          </a:p>
          <a:p>
            <a:r>
              <a:rPr lang="en-CA">
                <a:ea typeface="ＭＳ Ｐゴシック" pitchFamily="34" charset="-128"/>
              </a:rPr>
              <a:t>High Voltage Connected Defects are the most common type of defects on </a:t>
            </a:r>
            <a:r>
              <a:rPr lang="en-US">
                <a:ea typeface="ＭＳ Ｐゴシック" pitchFamily="34" charset="-128"/>
              </a:rPr>
              <a:t>Polymeric Composite </a:t>
            </a:r>
            <a:r>
              <a:rPr lang="en-CA">
                <a:ea typeface="ＭＳ Ｐゴシック" pitchFamily="34" charset="-128"/>
              </a:rPr>
              <a:t>Insulators</a:t>
            </a:r>
            <a:endParaRPr lang="fr-CA">
              <a:ea typeface="ＭＳ Ｐゴシック" pitchFamily="34" charset="-128"/>
            </a:endParaRPr>
          </a:p>
          <a:p>
            <a:endParaRPr lang="en-CA">
              <a:ea typeface="ＭＳ Ｐゴシック" pitchFamily="34" charset="-128"/>
            </a:endParaRPr>
          </a:p>
          <a:p>
            <a:r>
              <a:rPr lang="en-CA">
                <a:ea typeface="ＭＳ Ｐゴシック" pitchFamily="34" charset="-128"/>
              </a:rPr>
              <a:t>A defect as serious as this may develop as a brittle fracture and lead to a mechanical failure that can cause the power lines to fall to earth. </a:t>
            </a:r>
          </a:p>
          <a:p>
            <a:endParaRPr lang="en-CA">
              <a:ea typeface="ＭＳ Ｐゴシック" pitchFamily="34" charset="-128"/>
            </a:endParaRPr>
          </a:p>
          <a:p>
            <a:r>
              <a:rPr lang="en-CA">
                <a:ea typeface="ＭＳ Ｐゴシック" pitchFamily="34" charset="-128"/>
              </a:rPr>
              <a:t>At minimum, this represents a very unsafe condition for any high-voltage live line proximately work that may need to be preformed.</a:t>
            </a:r>
            <a:endParaRPr lang="fr-CA">
              <a:ea typeface="ＭＳ Ｐゴシック" pitchFamily="34" charset="-128"/>
            </a:endParaRPr>
          </a:p>
          <a:p>
            <a:endParaRPr lang="en-US">
              <a:ea typeface="ＭＳ Ｐゴシック" pitchFamily="34" charset="-128"/>
            </a:endParaRPr>
          </a:p>
        </p:txBody>
      </p:sp>
      <p:sp>
        <p:nvSpPr>
          <p:cNvPr id="54275" name="Slide Number Placeholder 3">
            <a:extLst>
              <a:ext uri="{FF2B5EF4-FFF2-40B4-BE49-F238E27FC236}">
                <a16:creationId xmlns:a16="http://schemas.microsoft.com/office/drawing/2014/main" id="{14C6640F-ECDE-D1A9-BF2C-A29439A6C30D}"/>
              </a:ext>
            </a:extLst>
          </p:cNvPr>
          <p:cNvSpPr>
            <a:spLocks noGrp="1"/>
          </p:cNvSpPr>
          <p:nvPr>
            <p:ph type="sldNum" sz="quarter" idx="5"/>
          </p:nvPr>
        </p:nvSpPr>
        <p:spPr bwMode="auto">
          <a:noFill/>
          <a:ln>
            <a:miter lim="800000"/>
            <a:headEnd/>
            <a:tailEnd/>
          </a:ln>
        </p:spPr>
        <p:txBody>
          <a:bodyPr/>
          <a:lstStyle/>
          <a:p>
            <a:fld id="{B58259E0-F73E-47D2-8450-8C86359232C0}" type="slidenum">
              <a:rPr lang="en-CA"/>
              <a:pPr/>
              <a:t>24</a:t>
            </a:fld>
            <a:endParaRPr lang="en-CA"/>
          </a:p>
        </p:txBody>
      </p:sp>
    </p:spTree>
    <p:extLst>
      <p:ext uri="{BB962C8B-B14F-4D97-AF65-F5344CB8AC3E}">
        <p14:creationId xmlns:p14="http://schemas.microsoft.com/office/powerpoint/2010/main" val="40306116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9B6F7-CE4B-86DE-6C21-07658D538A56}"/>
            </a:ext>
          </a:extLst>
        </p:cNvPr>
        <p:cNvGrpSpPr/>
        <p:nvPr/>
      </p:nvGrpSpPr>
      <p:grpSpPr>
        <a:xfrm>
          <a:off x="0" y="0"/>
          <a:ext cx="0" cy="0"/>
          <a:chOff x="0" y="0"/>
          <a:chExt cx="0" cy="0"/>
        </a:xfrm>
      </p:grpSpPr>
      <p:sp>
        <p:nvSpPr>
          <p:cNvPr id="54273" name="Slide Image Placeholder 1">
            <a:extLst>
              <a:ext uri="{FF2B5EF4-FFF2-40B4-BE49-F238E27FC236}">
                <a16:creationId xmlns:a16="http://schemas.microsoft.com/office/drawing/2014/main" id="{D5F76DB3-AF25-3F47-46D8-5EA38993EA26}"/>
              </a:ext>
            </a:extLst>
          </p:cNvPr>
          <p:cNvSpPr>
            <a:spLocks noGrp="1" noRot="1" noChangeAspect="1" noTextEdit="1"/>
          </p:cNvSpPr>
          <p:nvPr>
            <p:ph type="sldImg"/>
          </p:nvPr>
        </p:nvSpPr>
        <p:spPr bwMode="auto">
          <a:noFill/>
          <a:ln>
            <a:solidFill>
              <a:srgbClr val="000000"/>
            </a:solidFill>
            <a:miter lim="800000"/>
            <a:headEnd/>
            <a:tailEnd/>
          </a:ln>
        </p:spPr>
      </p:sp>
      <p:sp>
        <p:nvSpPr>
          <p:cNvPr id="54274" name="Notes Placeholder 2">
            <a:extLst>
              <a:ext uri="{FF2B5EF4-FFF2-40B4-BE49-F238E27FC236}">
                <a16:creationId xmlns:a16="http://schemas.microsoft.com/office/drawing/2014/main" id="{8D9D327E-130F-4BB9-F94D-F0BD0676C68B}"/>
              </a:ext>
            </a:extLst>
          </p:cNvPr>
          <p:cNvSpPr>
            <a:spLocks noGrp="1"/>
          </p:cNvSpPr>
          <p:nvPr>
            <p:ph type="body" idx="1"/>
          </p:nvPr>
        </p:nvSpPr>
        <p:spPr bwMode="auto">
          <a:noFill/>
        </p:spPr>
        <p:txBody>
          <a:bodyPr wrap="square" numCol="1" anchor="t" anchorCtr="0" compatLnSpc="1">
            <a:prstTxWarp prst="textNoShape">
              <a:avLst/>
            </a:prstTxWarp>
          </a:bodyPr>
          <a:lstStyle/>
          <a:p>
            <a:r>
              <a:rPr lang="en-CA">
                <a:ea typeface="ＭＳ Ｐゴシック" pitchFamily="34" charset="-128"/>
              </a:rPr>
              <a:t>This is a graph of a polymeric composite insulator with a serious defect.</a:t>
            </a:r>
          </a:p>
          <a:p>
            <a:endParaRPr lang="en-CA">
              <a:ea typeface="ＭＳ Ｐゴシック" pitchFamily="34" charset="-128"/>
            </a:endParaRPr>
          </a:p>
          <a:p>
            <a:r>
              <a:rPr lang="en-CA">
                <a:ea typeface="ＭＳ Ｐゴシック" pitchFamily="34" charset="-128"/>
              </a:rPr>
              <a:t>High Voltage Connected Defects are the most common type of defects on </a:t>
            </a:r>
            <a:r>
              <a:rPr lang="en-US">
                <a:ea typeface="ＭＳ Ｐゴシック" pitchFamily="34" charset="-128"/>
              </a:rPr>
              <a:t>Polymeric Composite </a:t>
            </a:r>
            <a:r>
              <a:rPr lang="en-CA">
                <a:ea typeface="ＭＳ Ｐゴシック" pitchFamily="34" charset="-128"/>
              </a:rPr>
              <a:t>Insulators</a:t>
            </a:r>
            <a:endParaRPr lang="fr-CA">
              <a:ea typeface="ＭＳ Ｐゴシック" pitchFamily="34" charset="-128"/>
            </a:endParaRPr>
          </a:p>
          <a:p>
            <a:endParaRPr lang="en-CA">
              <a:ea typeface="ＭＳ Ｐゴシック" pitchFamily="34" charset="-128"/>
            </a:endParaRPr>
          </a:p>
          <a:p>
            <a:r>
              <a:rPr lang="en-CA">
                <a:ea typeface="ＭＳ Ｐゴシック" pitchFamily="34" charset="-128"/>
              </a:rPr>
              <a:t>A defect as serious as this may develop as a brittle fracture and lead to a mechanical failure that can cause the power lines to fall to earth. </a:t>
            </a:r>
          </a:p>
          <a:p>
            <a:endParaRPr lang="en-CA">
              <a:ea typeface="ＭＳ Ｐゴシック" pitchFamily="34" charset="-128"/>
            </a:endParaRPr>
          </a:p>
          <a:p>
            <a:r>
              <a:rPr lang="en-CA">
                <a:ea typeface="ＭＳ Ｐゴシック" pitchFamily="34" charset="-128"/>
              </a:rPr>
              <a:t>At minimum, this represents a very unsafe condition for any high-voltage live line proximately work that may need to be preformed.</a:t>
            </a:r>
            <a:endParaRPr lang="fr-CA">
              <a:ea typeface="ＭＳ Ｐゴシック" pitchFamily="34" charset="-128"/>
            </a:endParaRPr>
          </a:p>
          <a:p>
            <a:endParaRPr lang="en-US">
              <a:ea typeface="ＭＳ Ｐゴシック" pitchFamily="34" charset="-128"/>
            </a:endParaRPr>
          </a:p>
        </p:txBody>
      </p:sp>
      <p:sp>
        <p:nvSpPr>
          <p:cNvPr id="54275" name="Slide Number Placeholder 3">
            <a:extLst>
              <a:ext uri="{FF2B5EF4-FFF2-40B4-BE49-F238E27FC236}">
                <a16:creationId xmlns:a16="http://schemas.microsoft.com/office/drawing/2014/main" id="{CDB99744-F278-11AA-1206-E4EE50506AD8}"/>
              </a:ext>
            </a:extLst>
          </p:cNvPr>
          <p:cNvSpPr>
            <a:spLocks noGrp="1"/>
          </p:cNvSpPr>
          <p:nvPr>
            <p:ph type="sldNum" sz="quarter" idx="5"/>
          </p:nvPr>
        </p:nvSpPr>
        <p:spPr bwMode="auto">
          <a:noFill/>
          <a:ln>
            <a:miter lim="800000"/>
            <a:headEnd/>
            <a:tailEnd/>
          </a:ln>
        </p:spPr>
        <p:txBody>
          <a:bodyPr/>
          <a:lstStyle/>
          <a:p>
            <a:fld id="{B58259E0-F73E-47D2-8450-8C86359232C0}" type="slidenum">
              <a:rPr lang="en-CA"/>
              <a:pPr/>
              <a:t>25</a:t>
            </a:fld>
            <a:endParaRPr lang="en-CA"/>
          </a:p>
        </p:txBody>
      </p:sp>
    </p:spTree>
    <p:extLst>
      <p:ext uri="{BB962C8B-B14F-4D97-AF65-F5344CB8AC3E}">
        <p14:creationId xmlns:p14="http://schemas.microsoft.com/office/powerpoint/2010/main" val="2749848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The E-Field data collected in the Windows-based Insulator Tester software can be exported to existing company databases using JavaScript Object Notation or JSON.</a:t>
            </a:r>
          </a:p>
          <a:p>
            <a:endParaRPr lang="en-US">
              <a:ea typeface="ＭＳ Ｐゴシック" pitchFamily="34" charset="-128"/>
            </a:endParaRPr>
          </a:p>
          <a:p>
            <a:r>
              <a:rPr lang="en-US">
                <a:ea typeface="ＭＳ Ｐゴシック" pitchFamily="34" charset="-128"/>
              </a:rPr>
              <a:t>Positron can also assist customers to develop proprietary databases based on a power utilities transmission and distribution network for predictive failure impact assessments and planned remedial activity. </a:t>
            </a:r>
          </a:p>
          <a:p>
            <a:endParaRPr lang="en-US">
              <a:ea typeface="ＭＳ Ｐゴシック" pitchFamily="34" charset="-128"/>
            </a:endParaRPr>
          </a:p>
          <a:p>
            <a:endParaRPr lang="en-US">
              <a:ea typeface="ＭＳ Ｐゴシック" pitchFamily="34" charset="-128"/>
            </a:endParaRPr>
          </a:p>
        </p:txBody>
      </p:sp>
      <p:sp>
        <p:nvSpPr>
          <p:cNvPr id="56323" name="Slide Number Placeholder 3"/>
          <p:cNvSpPr>
            <a:spLocks noGrp="1"/>
          </p:cNvSpPr>
          <p:nvPr>
            <p:ph type="sldNum" sz="quarter" idx="5"/>
          </p:nvPr>
        </p:nvSpPr>
        <p:spPr bwMode="auto">
          <a:noFill/>
          <a:ln>
            <a:miter lim="800000"/>
            <a:headEnd/>
            <a:tailEnd/>
          </a:ln>
        </p:spPr>
        <p:txBody>
          <a:bodyPr/>
          <a:lstStyle/>
          <a:p>
            <a:fld id="{D80EF487-C338-4BEF-B914-57D5455CB685}" type="slidenum">
              <a:rPr lang="en-CA"/>
              <a:pPr/>
              <a:t>26</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34" charset="-128"/>
            </a:endParaRPr>
          </a:p>
          <a:p>
            <a:endParaRPr lang="en-US">
              <a:ea typeface="ＭＳ Ｐゴシック" pitchFamily="34" charset="-128"/>
            </a:endParaRPr>
          </a:p>
          <a:p>
            <a:endParaRPr lang="en-US">
              <a:ea typeface="ＭＳ Ｐゴシック" pitchFamily="34" charset="-128"/>
            </a:endParaRPr>
          </a:p>
        </p:txBody>
      </p:sp>
      <p:sp>
        <p:nvSpPr>
          <p:cNvPr id="58371" name="Slide Number Placeholder 3"/>
          <p:cNvSpPr>
            <a:spLocks noGrp="1"/>
          </p:cNvSpPr>
          <p:nvPr>
            <p:ph type="sldNum" sz="quarter" idx="5"/>
          </p:nvPr>
        </p:nvSpPr>
        <p:spPr bwMode="auto">
          <a:noFill/>
          <a:ln>
            <a:miter lim="800000"/>
            <a:headEnd/>
            <a:tailEnd/>
          </a:ln>
        </p:spPr>
        <p:txBody>
          <a:bodyPr/>
          <a:lstStyle/>
          <a:p>
            <a:fld id="{192005B8-3AFD-480E-B490-578E96D2E4C3}" type="slidenum">
              <a:rPr lang="en-CA"/>
              <a:pPr/>
              <a:t>27</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6041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The E-Field data collected in the Windows-based Insulator Tester software can be exported to existing company databases using JavaScript Object Notation or JSON.</a:t>
            </a:r>
          </a:p>
          <a:p>
            <a:endParaRPr lang="en-US">
              <a:ea typeface="ＭＳ Ｐゴシック" pitchFamily="34" charset="-128"/>
            </a:endParaRPr>
          </a:p>
          <a:p>
            <a:r>
              <a:rPr lang="en-US">
                <a:ea typeface="ＭＳ Ｐゴシック" pitchFamily="34" charset="-128"/>
              </a:rPr>
              <a:t>Positron can also assist customers to develop proprietary databases based on a power utilities transmission and distribution network for predictive failure impact assessments and planned remedial activity. </a:t>
            </a:r>
          </a:p>
          <a:p>
            <a:endParaRPr lang="en-US">
              <a:ea typeface="ＭＳ Ｐゴシック" pitchFamily="34" charset="-128"/>
            </a:endParaRPr>
          </a:p>
          <a:p>
            <a:endParaRPr lang="en-US">
              <a:ea typeface="ＭＳ Ｐゴシック" pitchFamily="34" charset="-128"/>
            </a:endParaRPr>
          </a:p>
        </p:txBody>
      </p:sp>
      <p:sp>
        <p:nvSpPr>
          <p:cNvPr id="60419" name="Slide Number Placeholder 3"/>
          <p:cNvSpPr>
            <a:spLocks noGrp="1"/>
          </p:cNvSpPr>
          <p:nvPr>
            <p:ph type="sldNum" sz="quarter" idx="5"/>
          </p:nvPr>
        </p:nvSpPr>
        <p:spPr bwMode="auto">
          <a:noFill/>
          <a:ln>
            <a:miter lim="800000"/>
            <a:headEnd/>
            <a:tailEnd/>
          </a:ln>
        </p:spPr>
        <p:txBody>
          <a:bodyPr/>
          <a:lstStyle/>
          <a:p>
            <a:fld id="{8B72FDBA-AF2D-4828-9473-ABCA4D821838}" type="slidenum">
              <a:rPr lang="en-CA"/>
              <a:pPr/>
              <a:t>28</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ea typeface="ＭＳ Ｐゴシック" pitchFamily="34" charset="-128"/>
            </a:endParaRPr>
          </a:p>
        </p:txBody>
      </p:sp>
      <p:sp>
        <p:nvSpPr>
          <p:cNvPr id="62467" name="Slide Number Placeholder 3"/>
          <p:cNvSpPr>
            <a:spLocks noGrp="1"/>
          </p:cNvSpPr>
          <p:nvPr>
            <p:ph type="sldNum" sz="quarter" idx="5"/>
          </p:nvPr>
        </p:nvSpPr>
        <p:spPr bwMode="auto">
          <a:noFill/>
          <a:ln>
            <a:miter lim="800000"/>
            <a:headEnd/>
            <a:tailEnd/>
          </a:ln>
        </p:spPr>
        <p:txBody>
          <a:bodyPr/>
          <a:lstStyle/>
          <a:p>
            <a:fld id="{66EB9ED1-F338-4C13-AE99-8A54A9130DFA}" type="slidenum">
              <a:rPr lang="en-CA"/>
              <a:pPr/>
              <a:t>29</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The Universal Power Station Insulator Tester tests glass, porcelain and polymeric composite based substation insulators and apparatus associated with Voltage Transformers, Current Transformers, Circuit Breakers, Lightning Arrestors, Coupling Capacitors, Polymeric Posts, Cable terminations and ceramic hollow posts to name a few.</a:t>
            </a:r>
          </a:p>
        </p:txBody>
      </p:sp>
      <p:sp>
        <p:nvSpPr>
          <p:cNvPr id="64515" name="Slide Number Placeholder 3"/>
          <p:cNvSpPr>
            <a:spLocks noGrp="1"/>
          </p:cNvSpPr>
          <p:nvPr>
            <p:ph type="sldNum" sz="quarter" idx="5"/>
          </p:nvPr>
        </p:nvSpPr>
        <p:spPr bwMode="auto">
          <a:noFill/>
          <a:ln>
            <a:miter lim="800000"/>
            <a:headEnd/>
            <a:tailEnd/>
          </a:ln>
        </p:spPr>
        <p:txBody>
          <a:bodyPr/>
          <a:lstStyle/>
          <a:p>
            <a:fld id="{EDB69876-AB7D-4DE0-9110-95A8A76FA7AF}" type="slidenum">
              <a:rPr lang="en-CA"/>
              <a:pPr/>
              <a:t>30</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Typically, there are thousands of power stations and substations that create the links in a power grid. Most of these facilities are far in excess of 30 years old. Positron Universal Power Station Insulator Tester is the first instrument of its kind that can be used to test the mechanical and dielectric integrity of insulating structures without de-energizing the power station.</a:t>
            </a:r>
          </a:p>
          <a:p>
            <a:r>
              <a:rPr lang="en-US">
                <a:ea typeface="ＭＳ Ｐゴシック" pitchFamily="34" charset="-128"/>
              </a:rPr>
              <a:t>As with the Porcelain and Composite insulator testers, the Universal Power Station Insulator Tester senses the E-field surrounding the power station apparatus and can immediately download the results of the e-field scan to a Tablet/Laptop. The E-field signature of the apparatus can instantly be seen and the risk of failure of the structural and dielectric integrity can be assessed, all without having to shut down sections of the power station. Tests can be done with the power station remaining in full service. </a:t>
            </a:r>
          </a:p>
          <a:p>
            <a:endParaRPr lang="en-US">
              <a:ea typeface="ＭＳ Ｐゴシック" pitchFamily="34" charset="-128"/>
            </a:endParaRPr>
          </a:p>
          <a:p>
            <a:endParaRPr lang="en-US">
              <a:ea typeface="ＭＳ Ｐゴシック" pitchFamily="34" charset="-128"/>
            </a:endParaRPr>
          </a:p>
        </p:txBody>
      </p:sp>
      <p:sp>
        <p:nvSpPr>
          <p:cNvPr id="66563" name="Slide Number Placeholder 3"/>
          <p:cNvSpPr>
            <a:spLocks noGrp="1"/>
          </p:cNvSpPr>
          <p:nvPr>
            <p:ph type="sldNum" sz="quarter" idx="5"/>
          </p:nvPr>
        </p:nvSpPr>
        <p:spPr bwMode="auto">
          <a:noFill/>
          <a:ln>
            <a:miter lim="800000"/>
            <a:headEnd/>
            <a:tailEnd/>
          </a:ln>
        </p:spPr>
        <p:txBody>
          <a:bodyPr/>
          <a:lstStyle/>
          <a:p>
            <a:fld id="{CDA87201-BA09-49B1-843F-747B42B3C9A2}" type="slidenum">
              <a:rPr lang="en-CA"/>
              <a:pPr/>
              <a:t>31</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The Universal Power Station Insulator Tester comes with a ski attachment that fastens to the E-Field Probe. The ski attachment is made from all dielectric materials and has a roller wheel as the triggering mechanism for taking readings during a test. </a:t>
            </a:r>
          </a:p>
          <a:p>
            <a:endParaRPr lang="en-US">
              <a:ea typeface="ＭＳ Ｐゴシック" pitchFamily="34" charset="-128"/>
            </a:endParaRPr>
          </a:p>
          <a:p>
            <a:r>
              <a:rPr lang="en-US">
                <a:ea typeface="ＭＳ Ｐゴシック" pitchFamily="34" charset="-128"/>
              </a:rPr>
              <a:t>The skis enable the probe to straddle an insulator and helps guide the Probe along the length of the insulating equipment while taking an E-Filed measurement at each bell, skirt or shed. </a:t>
            </a:r>
          </a:p>
          <a:p>
            <a:endParaRPr lang="en-US">
              <a:ea typeface="ＭＳ Ｐゴシック" pitchFamily="34" charset="-128"/>
            </a:endParaRPr>
          </a:p>
          <a:p>
            <a:r>
              <a:rPr lang="en-US">
                <a:ea typeface="ＭＳ Ｐゴシック" pitchFamily="34" charset="-128"/>
              </a:rPr>
              <a:t>The Probe is very light, weighing only just over 1 kilogram and is very suitable for lower voltages of between 7kV and 115kV on insulators of any size or shape.</a:t>
            </a:r>
          </a:p>
          <a:p>
            <a:endParaRPr lang="en-US">
              <a:ea typeface="ＭＳ Ｐゴシック" pitchFamily="34" charset="-128"/>
            </a:endParaRPr>
          </a:p>
        </p:txBody>
      </p:sp>
      <p:sp>
        <p:nvSpPr>
          <p:cNvPr id="68611" name="Slide Number Placeholder 3"/>
          <p:cNvSpPr>
            <a:spLocks noGrp="1"/>
          </p:cNvSpPr>
          <p:nvPr>
            <p:ph type="sldNum" sz="quarter" idx="5"/>
          </p:nvPr>
        </p:nvSpPr>
        <p:spPr bwMode="auto">
          <a:noFill/>
          <a:ln>
            <a:miter lim="800000"/>
            <a:headEnd/>
            <a:tailEnd/>
          </a:ln>
        </p:spPr>
        <p:txBody>
          <a:bodyPr/>
          <a:lstStyle/>
          <a:p>
            <a:fld id="{F8BF12D7-3AD4-47A9-A64F-1BC4F9C34F6C}" type="slidenum">
              <a:rPr lang="en-CA"/>
              <a:pPr/>
              <a:t>32</a:t>
            </a:fld>
            <a:endParaRPr lang="en-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Positron also offers training on how to use the E-field Testers and how to interpret the results.</a:t>
            </a:r>
          </a:p>
          <a:p>
            <a:endParaRPr lang="en-US">
              <a:ea typeface="ＭＳ Ｐゴシック" pitchFamily="34" charset="-128"/>
            </a:endParaRPr>
          </a:p>
          <a:p>
            <a:r>
              <a:rPr lang="en-US">
                <a:ea typeface="ＭＳ Ｐゴシック" pitchFamily="34" charset="-128"/>
              </a:rPr>
              <a:t>Training includes Classroom training sessions and also Field demonstrations and training under live-line conditions.</a:t>
            </a:r>
          </a:p>
          <a:p>
            <a:endParaRPr lang="en-US">
              <a:ea typeface="ＭＳ Ｐゴシック" pitchFamily="34" charset="-128"/>
            </a:endParaRPr>
          </a:p>
          <a:p>
            <a:endParaRPr lang="en-US">
              <a:ea typeface="ＭＳ Ｐゴシック" pitchFamily="34" charset="-128"/>
            </a:endParaRPr>
          </a:p>
        </p:txBody>
      </p:sp>
      <p:sp>
        <p:nvSpPr>
          <p:cNvPr id="70659" name="Slide Number Placeholder 3"/>
          <p:cNvSpPr>
            <a:spLocks noGrp="1"/>
          </p:cNvSpPr>
          <p:nvPr>
            <p:ph type="sldNum" sz="quarter" idx="5"/>
          </p:nvPr>
        </p:nvSpPr>
        <p:spPr bwMode="auto">
          <a:noFill/>
          <a:ln>
            <a:miter lim="800000"/>
            <a:headEnd/>
            <a:tailEnd/>
          </a:ln>
        </p:spPr>
        <p:txBody>
          <a:bodyPr/>
          <a:lstStyle/>
          <a:p>
            <a:fld id="{9EE701E9-5FEB-40D8-B06D-6F8922218EBA}" type="slidenum">
              <a:rPr lang="en-CA"/>
              <a:pPr/>
              <a:t>33</a:t>
            </a:fld>
            <a:endParaRPr lang="en-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wrap="square" numCol="1" anchor="t" anchorCtr="0" compatLnSpc="1">
            <a:prstTxWarp prst="textNoShape">
              <a:avLst/>
            </a:prstTxWarp>
          </a:bodyPr>
          <a:lstStyle/>
          <a:p>
            <a:pPr defTabSz="912813" eaLnBrk="1" hangingPunct="1">
              <a:lnSpc>
                <a:spcPct val="90000"/>
              </a:lnSpc>
            </a:pPr>
            <a:r>
              <a:rPr lang="en-CA">
                <a:ea typeface="ＭＳ Ｐゴシック" pitchFamily="34" charset="-128"/>
              </a:rPr>
              <a:t>Positron</a:t>
            </a:r>
            <a:r>
              <a:rPr lang="en-CA" altLang="en-US">
                <a:ea typeface="ＭＳ Ｐゴシック" pitchFamily="34" charset="-128"/>
              </a:rPr>
              <a:t>’</a:t>
            </a:r>
            <a:r>
              <a:rPr lang="en-CA">
                <a:ea typeface="ＭＳ Ｐゴシック" pitchFamily="34" charset="-128"/>
              </a:rPr>
              <a:t>s E-field testing technology and Windows-based software provides a data record of the condition of insulators across the power network showing progressive deterioration patterns so that failure predictions can be tracked and be backed up with objective data.</a:t>
            </a:r>
          </a:p>
          <a:p>
            <a:pPr defTabSz="912813" eaLnBrk="1" hangingPunct="1">
              <a:lnSpc>
                <a:spcPct val="90000"/>
              </a:lnSpc>
            </a:pPr>
            <a:endParaRPr lang="en-CA">
              <a:ea typeface="ＭＳ Ｐゴシック" pitchFamily="34" charset="-128"/>
            </a:endParaRPr>
          </a:p>
          <a:p>
            <a:pPr defTabSz="912813" eaLnBrk="1" hangingPunct="1">
              <a:lnSpc>
                <a:spcPct val="90000"/>
              </a:lnSpc>
            </a:pPr>
            <a:r>
              <a:rPr lang="en-CA">
                <a:ea typeface="ＭＳ Ｐゴシック" pitchFamily="34" charset="-128"/>
              </a:rPr>
              <a:t>Action is enabled before a failure drops a power line to earth. Taking action at the right time saves the much greater expense of restringing a power line while helping to prevent power outages or dangerous situations from emerging, and maintaining the revenue stream by keeping the customers</a:t>
            </a:r>
            <a:r>
              <a:rPr lang="en-CA" altLang="en-US">
                <a:ea typeface="ＭＳ Ｐゴシック" pitchFamily="34" charset="-128"/>
              </a:rPr>
              <a:t>’</a:t>
            </a:r>
            <a:r>
              <a:rPr lang="en-CA">
                <a:ea typeface="ＭＳ Ｐゴシック" pitchFamily="34" charset="-128"/>
              </a:rPr>
              <a:t> lights on.</a:t>
            </a:r>
          </a:p>
          <a:p>
            <a:pPr defTabSz="912813" eaLnBrk="1" hangingPunct="1">
              <a:lnSpc>
                <a:spcPct val="90000"/>
              </a:lnSpc>
            </a:pPr>
            <a:endParaRPr lang="en-CA">
              <a:ea typeface="ＭＳ Ｐゴシック" pitchFamily="34" charset="-128"/>
            </a:endParaRPr>
          </a:p>
          <a:p>
            <a:pPr defTabSz="912813" eaLnBrk="1" hangingPunct="1">
              <a:lnSpc>
                <a:spcPct val="90000"/>
              </a:lnSpc>
            </a:pPr>
            <a:r>
              <a:rPr lang="en-CA">
                <a:ea typeface="ＭＳ Ｐゴシック" pitchFamily="34" charset="-128"/>
              </a:rPr>
              <a:t>With a graphical record of the condition of a critical insulator, maintenance work that would have the most beneficial impact can be planned and executed with minimal disruptions; and planned activity is always less costly than unscheduled, emergency repair work.</a:t>
            </a:r>
          </a:p>
          <a:p>
            <a:pPr defTabSz="912813" eaLnBrk="1" hangingPunct="1">
              <a:lnSpc>
                <a:spcPct val="90000"/>
              </a:lnSpc>
            </a:pPr>
            <a:endParaRPr lang="en-CA">
              <a:ea typeface="ＭＳ Ｐゴシック" pitchFamily="34" charset="-128"/>
            </a:endParaRPr>
          </a:p>
          <a:p>
            <a:pPr defTabSz="912813" eaLnBrk="1" hangingPunct="1">
              <a:lnSpc>
                <a:spcPct val="90000"/>
              </a:lnSpc>
            </a:pPr>
            <a:r>
              <a:rPr lang="en-CA">
                <a:ea typeface="ＭＳ Ｐゴシック" pitchFamily="34" charset="-128"/>
              </a:rPr>
              <a:t>Even when testing apparatus at a power station or substation, the E-fields can all safely be scanned without needing to de-energize the facility.</a:t>
            </a:r>
          </a:p>
          <a:p>
            <a:pPr defTabSz="912813" eaLnBrk="1" hangingPunct="1">
              <a:lnSpc>
                <a:spcPct val="90000"/>
              </a:lnSpc>
            </a:pPr>
            <a:endParaRPr lang="en-CA">
              <a:ea typeface="ＭＳ Ｐゴシック" pitchFamily="34" charset="-128"/>
            </a:endParaRPr>
          </a:p>
          <a:p>
            <a:pPr defTabSz="912813" eaLnBrk="1" hangingPunct="1">
              <a:lnSpc>
                <a:spcPct val="90000"/>
              </a:lnSpc>
            </a:pPr>
            <a:r>
              <a:rPr lang="en-CA">
                <a:ea typeface="ＭＳ Ｐゴシック" pitchFamily="34" charset="-128"/>
              </a:rPr>
              <a:t>The insulator E-field testers are easy to manipulate. The same technology, skill set and high-voltage apparatus evaluation  methodology can be used throughout the power network.</a:t>
            </a:r>
          </a:p>
          <a:p>
            <a:pPr defTabSz="912813" eaLnBrk="1" hangingPunct="1">
              <a:lnSpc>
                <a:spcPct val="90000"/>
              </a:lnSpc>
            </a:pPr>
            <a:endParaRPr lang="en-CA" b="1">
              <a:ea typeface="ＭＳ Ｐゴシック" pitchFamily="34" charset="-128"/>
            </a:endParaRPr>
          </a:p>
          <a:p>
            <a:pPr defTabSz="912813" eaLnBrk="1" hangingPunct="1">
              <a:lnSpc>
                <a:spcPct val="90000"/>
              </a:lnSpc>
            </a:pPr>
            <a:endParaRPr lang="en-CA" b="1">
              <a:ea typeface="ＭＳ Ｐゴシック" pitchFamily="34" charset="-128"/>
            </a:endParaRPr>
          </a:p>
        </p:txBody>
      </p:sp>
      <p:sp>
        <p:nvSpPr>
          <p:cNvPr id="72707" name="Slide Number Placeholder 3"/>
          <p:cNvSpPr>
            <a:spLocks noGrp="1"/>
          </p:cNvSpPr>
          <p:nvPr>
            <p:ph type="sldNum" sz="quarter" idx="5"/>
          </p:nvPr>
        </p:nvSpPr>
        <p:spPr bwMode="auto">
          <a:noFill/>
          <a:ln>
            <a:miter lim="800000"/>
            <a:headEnd/>
            <a:tailEnd/>
          </a:ln>
        </p:spPr>
        <p:txBody>
          <a:bodyPr/>
          <a:lstStyle/>
          <a:p>
            <a:fld id="{EE58F5C7-C17E-4B2D-8A97-34719A9824D1}" type="slidenum">
              <a:rPr lang="en-CA"/>
              <a:pPr/>
              <a:t>34</a:t>
            </a:fld>
            <a:endParaRPr lang="en-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bwMode="auto">
          <a:xfrm>
            <a:off x="409575" y="696913"/>
            <a:ext cx="6192838" cy="3484562"/>
          </a:xfrm>
          <a:noFill/>
          <a:ln>
            <a:solidFill>
              <a:srgbClr val="000000"/>
            </a:solidFill>
            <a:miter lim="800000"/>
            <a:headEnd/>
            <a:tailEnd/>
          </a:ln>
        </p:spPr>
      </p:sp>
      <p:sp>
        <p:nvSpPr>
          <p:cNvPr id="7475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50000"/>
              </a:spcBef>
            </a:pPr>
            <a:r>
              <a:rPr lang="en-US" sz="1600">
                <a:ea typeface="ＭＳ Ｐゴシック" pitchFamily="34" charset="-128"/>
              </a:rPr>
              <a:t>Join the growing number of power utilities and electrical contactors who are turning to the single technology that can be applied equally to evaluate the mechanical and dielectric reliability of the insulators that support high-voltage  power lines.</a:t>
            </a:r>
          </a:p>
          <a:p>
            <a:pPr eaLnBrk="1" hangingPunct="1">
              <a:spcBef>
                <a:spcPct val="50000"/>
              </a:spcBef>
            </a:pPr>
            <a:endParaRPr lang="en-US" sz="1600">
              <a:ea typeface="ＭＳ Ｐゴシック" pitchFamily="34" charset="-128"/>
            </a:endParaRPr>
          </a:p>
          <a:p>
            <a:pPr eaLnBrk="1" hangingPunct="1">
              <a:spcBef>
                <a:spcPct val="50000"/>
              </a:spcBef>
            </a:pPr>
            <a:endParaRPr lang="en-US" sz="1600">
              <a:ea typeface="ＭＳ Ｐゴシック" pitchFamily="34" charset="-128"/>
            </a:endParaRPr>
          </a:p>
          <a:p>
            <a:pPr eaLnBrk="1" hangingPunct="1">
              <a:spcBef>
                <a:spcPct val="50000"/>
              </a:spcBef>
            </a:pPr>
            <a:endParaRPr lang="en-US" sz="1600">
              <a:ea typeface="ＭＳ Ｐゴシック"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7885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ea typeface="ＭＳ Ｐゴシック" pitchFamily="34" charset="-128"/>
              </a:rPr>
              <a:t>On behalf of Positron and our representative network around the world, thank you all for your participation today. We look forward to hearing from you.</a:t>
            </a:r>
          </a:p>
        </p:txBody>
      </p:sp>
      <p:sp>
        <p:nvSpPr>
          <p:cNvPr id="78851" name="Slide Number Placeholder 3"/>
          <p:cNvSpPr>
            <a:spLocks noGrp="1"/>
          </p:cNvSpPr>
          <p:nvPr>
            <p:ph type="sldNum" sz="quarter" idx="5"/>
          </p:nvPr>
        </p:nvSpPr>
        <p:spPr bwMode="auto">
          <a:noFill/>
          <a:ln>
            <a:miter lim="800000"/>
            <a:headEnd/>
            <a:tailEnd/>
          </a:ln>
        </p:spPr>
        <p:txBody>
          <a:bodyPr/>
          <a:lstStyle/>
          <a:p>
            <a:fld id="{692230A2-5072-4D61-8220-0FFAFE7E40F3}" type="slidenum">
              <a:rPr lang="en-CA"/>
              <a:pPr/>
              <a:t>36</a:t>
            </a:fld>
            <a:endParaRPr lang="en-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7EC8201A-AD4A-4447-96E4-9AEE9DFD0BA1}" type="slidenum">
              <a:rPr lang="pt-BR" smtClean="0"/>
              <a:t>37</a:t>
            </a:fld>
            <a:endParaRPr lang="pt-BR"/>
          </a:p>
        </p:txBody>
      </p:sp>
    </p:spTree>
    <p:extLst>
      <p:ext uri="{BB962C8B-B14F-4D97-AF65-F5344CB8AC3E}">
        <p14:creationId xmlns:p14="http://schemas.microsoft.com/office/powerpoint/2010/main" val="130839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181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FDC987-AC0B-BC45-AA93-B79BED52806A}"/>
              </a:ext>
            </a:extLst>
          </p:cNvPr>
          <p:cNvSpPr>
            <a:spLocks noGrp="1"/>
          </p:cNvSpPr>
          <p:nvPr>
            <p:ph type="title"/>
          </p:nvPr>
        </p:nvSpPr>
        <p:spPr>
          <a:xfrm>
            <a:off x="838200" y="365125"/>
            <a:ext cx="10515600" cy="1018613"/>
          </a:xfrm>
          <a:prstGeom prst="rect">
            <a:avLst/>
          </a:prstGeom>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CC8EA74-52DE-EC44-8733-2A903B6C33C5}"/>
              </a:ext>
            </a:extLst>
          </p:cNvPr>
          <p:cNvSpPr>
            <a:spLocks noGrp="1"/>
          </p:cNvSpPr>
          <p:nvPr>
            <p:ph idx="1"/>
          </p:nvPr>
        </p:nvSpPr>
        <p:spPr>
          <a:xfrm>
            <a:off x="838200" y="1510036"/>
            <a:ext cx="10515600" cy="4162481"/>
          </a:xfrm>
          <a:prstGeom prst="rect">
            <a:avLst/>
          </a:prstGeom>
        </p:spPr>
        <p:txBody>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Tree>
    <p:extLst>
      <p:ext uri="{BB962C8B-B14F-4D97-AF65-F5344CB8AC3E}">
        <p14:creationId xmlns:p14="http://schemas.microsoft.com/office/powerpoint/2010/main" val="38583844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DE86A2-C423-8143-BCEA-5151C42AA361}"/>
              </a:ext>
            </a:extLst>
          </p:cNvPr>
          <p:cNvSpPr>
            <a:spLocks noGrp="1"/>
          </p:cNvSpPr>
          <p:nvPr>
            <p:ph type="title"/>
          </p:nvPr>
        </p:nvSpPr>
        <p:spPr>
          <a:xfrm>
            <a:off x="831850" y="842167"/>
            <a:ext cx="10515600" cy="2852737"/>
          </a:xfrm>
          <a:prstGeom prst="rect">
            <a:avLst/>
          </a:prstGeom>
        </p:spPr>
        <p:txBody>
          <a:bodyPr anchor="b"/>
          <a:lstStyle>
            <a:lvl1pPr>
              <a:defRPr sz="6000"/>
            </a:lvl1pPr>
          </a:lstStyle>
          <a:p>
            <a:r>
              <a:rPr lang="pt-BR" dirty="0"/>
              <a:t>Clique para editar o título Mestre</a:t>
            </a:r>
          </a:p>
        </p:txBody>
      </p:sp>
      <p:sp>
        <p:nvSpPr>
          <p:cNvPr id="3" name="Espaço Reservado para Texto 2">
            <a:extLst>
              <a:ext uri="{FF2B5EF4-FFF2-40B4-BE49-F238E27FC236}">
                <a16:creationId xmlns:a16="http://schemas.microsoft.com/office/drawing/2014/main" id="{0CE14FB3-52BE-AC41-BCC2-C01A8BEB7D0E}"/>
              </a:ext>
            </a:extLst>
          </p:cNvPr>
          <p:cNvSpPr>
            <a:spLocks noGrp="1"/>
          </p:cNvSpPr>
          <p:nvPr>
            <p:ph type="body" idx="1"/>
          </p:nvPr>
        </p:nvSpPr>
        <p:spPr>
          <a:xfrm>
            <a:off x="831850" y="4589464"/>
            <a:ext cx="10515600" cy="1091146"/>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Tree>
    <p:extLst>
      <p:ext uri="{BB962C8B-B14F-4D97-AF65-F5344CB8AC3E}">
        <p14:creationId xmlns:p14="http://schemas.microsoft.com/office/powerpoint/2010/main" val="203877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04832E-E933-6943-8466-EFE119517C3A}"/>
              </a:ext>
            </a:extLst>
          </p:cNvPr>
          <p:cNvSpPr>
            <a:spLocks noGrp="1"/>
          </p:cNvSpPr>
          <p:nvPr>
            <p:ph type="title"/>
          </p:nvPr>
        </p:nvSpPr>
        <p:spPr>
          <a:xfrm>
            <a:off x="838200" y="365125"/>
            <a:ext cx="10515600" cy="1010521"/>
          </a:xfrm>
          <a:prstGeom prst="rect">
            <a:avLst/>
          </a:prstGeom>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27A960C4-65CE-4E40-AFB6-A6A8ADABB394}"/>
              </a:ext>
            </a:extLst>
          </p:cNvPr>
          <p:cNvSpPr>
            <a:spLocks noGrp="1"/>
          </p:cNvSpPr>
          <p:nvPr>
            <p:ph sz="half" idx="1"/>
          </p:nvPr>
        </p:nvSpPr>
        <p:spPr>
          <a:xfrm>
            <a:off x="838200" y="1488935"/>
            <a:ext cx="5181600" cy="4191674"/>
          </a:xfrm>
          <a:prstGeom prst="rect">
            <a:avLst/>
          </a:prstGeom>
        </p:spPr>
        <p:txBody>
          <a:bodyPr/>
          <a:lstStyle/>
          <a:p>
            <a:pPr lvl="0"/>
            <a:r>
              <a:rPr lang="pt-BR" dirty="0"/>
              <a:t>Clique para editar os estilos de texto Mestres</a:t>
            </a:r>
          </a:p>
          <a:p>
            <a:pPr lvl="1"/>
            <a:r>
              <a:rPr lang="pt-BR" dirty="0"/>
              <a:t>Segundo nível</a:t>
            </a:r>
          </a:p>
          <a:p>
            <a:pPr lvl="2"/>
            <a:r>
              <a:rPr lang="pt-BR" dirty="0"/>
              <a:t>Terceiro nível</a:t>
            </a:r>
          </a:p>
          <a:p>
            <a:pPr lvl="3"/>
            <a:r>
              <a:rPr lang="pt-BR" dirty="0"/>
              <a:t>Quarto nível</a:t>
            </a:r>
          </a:p>
          <a:p>
            <a:pPr lvl="4"/>
            <a:r>
              <a:rPr lang="pt-BR" dirty="0"/>
              <a:t>Quinto nível</a:t>
            </a:r>
          </a:p>
        </p:txBody>
      </p:sp>
      <p:sp>
        <p:nvSpPr>
          <p:cNvPr id="4" name="Espaço Reservado para Conteúdo 3">
            <a:extLst>
              <a:ext uri="{FF2B5EF4-FFF2-40B4-BE49-F238E27FC236}">
                <a16:creationId xmlns:a16="http://schemas.microsoft.com/office/drawing/2014/main" id="{1E5BDA3B-C493-1F47-946F-07B04D7AD9C6}"/>
              </a:ext>
            </a:extLst>
          </p:cNvPr>
          <p:cNvSpPr>
            <a:spLocks noGrp="1"/>
          </p:cNvSpPr>
          <p:nvPr>
            <p:ph sz="half" idx="2"/>
          </p:nvPr>
        </p:nvSpPr>
        <p:spPr>
          <a:xfrm>
            <a:off x="6172200" y="1488935"/>
            <a:ext cx="5181600" cy="4191674"/>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322654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4457DCB-3BD1-B140-AF8A-5723C39A0E73}"/>
              </a:ext>
            </a:extLst>
          </p:cNvPr>
          <p:cNvSpPr>
            <a:spLocks noGrp="1"/>
          </p:cNvSpPr>
          <p:nvPr>
            <p:ph type="title"/>
          </p:nvPr>
        </p:nvSpPr>
        <p:spPr>
          <a:xfrm>
            <a:off x="839788" y="365126"/>
            <a:ext cx="10515600" cy="1026704"/>
          </a:xfrm>
          <a:prstGeom prst="rect">
            <a:avLst/>
          </a:prstGeo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C1A5785-C122-CD41-B489-195DD2E8E7ED}"/>
              </a:ext>
            </a:extLst>
          </p:cNvPr>
          <p:cNvSpPr>
            <a:spLocks noGrp="1"/>
          </p:cNvSpPr>
          <p:nvPr>
            <p:ph type="body" idx="1"/>
          </p:nvPr>
        </p:nvSpPr>
        <p:spPr>
          <a:xfrm>
            <a:off x="839788" y="1478371"/>
            <a:ext cx="5157787" cy="102670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509B3D5-A285-644A-A155-5D5E1F9D061C}"/>
              </a:ext>
            </a:extLst>
          </p:cNvPr>
          <p:cNvSpPr>
            <a:spLocks noGrp="1"/>
          </p:cNvSpPr>
          <p:nvPr>
            <p:ph sz="half" idx="2"/>
          </p:nvPr>
        </p:nvSpPr>
        <p:spPr>
          <a:xfrm>
            <a:off x="839788" y="2505075"/>
            <a:ext cx="5157787" cy="3159350"/>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BE2607D9-3CDF-7E43-9EAC-7EEBECDE6BF4}"/>
              </a:ext>
            </a:extLst>
          </p:cNvPr>
          <p:cNvSpPr>
            <a:spLocks noGrp="1"/>
          </p:cNvSpPr>
          <p:nvPr>
            <p:ph type="body" sz="quarter" idx="3"/>
          </p:nvPr>
        </p:nvSpPr>
        <p:spPr>
          <a:xfrm>
            <a:off x="6172200" y="1478371"/>
            <a:ext cx="5183188" cy="1026704"/>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890B8B81-3D28-4944-8DFA-1E3982583E10}"/>
              </a:ext>
            </a:extLst>
          </p:cNvPr>
          <p:cNvSpPr>
            <a:spLocks noGrp="1"/>
          </p:cNvSpPr>
          <p:nvPr>
            <p:ph sz="quarter" idx="4"/>
          </p:nvPr>
        </p:nvSpPr>
        <p:spPr>
          <a:xfrm>
            <a:off x="6172200" y="2505075"/>
            <a:ext cx="5183188" cy="3159350"/>
          </a:xfrm>
          <a:prstGeom prst="rect">
            <a:avLst/>
          </a:prstGeo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3047168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34AD68-325A-4043-83EB-B850C747B8AD}"/>
              </a:ext>
            </a:extLst>
          </p:cNvPr>
          <p:cNvSpPr>
            <a:spLocks noGrp="1"/>
          </p:cNvSpPr>
          <p:nvPr>
            <p:ph type="title"/>
          </p:nvPr>
        </p:nvSpPr>
        <p:spPr>
          <a:xfrm>
            <a:off x="838200" y="365125"/>
            <a:ext cx="10515600" cy="1026705"/>
          </a:xfrm>
          <a:prstGeom prst="rect">
            <a:avLst/>
          </a:prstGeom>
        </p:spPr>
        <p:txBody>
          <a:bodyPr/>
          <a:lstStyle/>
          <a:p>
            <a:r>
              <a:rPr lang="pt-BR"/>
              <a:t>Clique para editar o título Mestre</a:t>
            </a:r>
          </a:p>
        </p:txBody>
      </p:sp>
    </p:spTree>
    <p:extLst>
      <p:ext uri="{BB962C8B-B14F-4D97-AF65-F5344CB8AC3E}">
        <p14:creationId xmlns:p14="http://schemas.microsoft.com/office/powerpoint/2010/main" val="4245034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747473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53CE0-72D2-FF4A-8036-F5A63D7AC18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CEB0E977-0A45-D640-B77C-58D01C0530B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CB78BCB-F428-FE48-B0BB-F713CBB5AA0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Tree>
    <p:extLst>
      <p:ext uri="{BB962C8B-B14F-4D97-AF65-F5344CB8AC3E}">
        <p14:creationId xmlns:p14="http://schemas.microsoft.com/office/powerpoint/2010/main" val="355662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A4DDE-64D2-3E44-BB4E-DBFCE4F5700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900A5F6C-95E8-9745-8B86-7F6E0D8F3409}"/>
              </a:ext>
            </a:extLst>
          </p:cNvPr>
          <p:cNvSpPr>
            <a:spLocks noGrp="1"/>
          </p:cNvSpPr>
          <p:nvPr>
            <p:ph type="pic" idx="1"/>
          </p:nvPr>
        </p:nvSpPr>
        <p:spPr>
          <a:xfrm>
            <a:off x="5183188" y="987425"/>
            <a:ext cx="6172200" cy="4587987"/>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B3A58F7-8C7A-3C45-8E99-DC185FC4557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Tree>
    <p:extLst>
      <p:ext uri="{BB962C8B-B14F-4D97-AF65-F5344CB8AC3E}">
        <p14:creationId xmlns:p14="http://schemas.microsoft.com/office/powerpoint/2010/main" val="35255007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309608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m 1" descr="Uma imagem contendo ao ar livre, grande, luz, escuro&#10;&#10;Descrição gerada automaticamente">
            <a:extLst>
              <a:ext uri="{FF2B5EF4-FFF2-40B4-BE49-F238E27FC236}">
                <a16:creationId xmlns:a16="http://schemas.microsoft.com/office/drawing/2014/main" id="{8123A22C-91E0-6B58-8C34-74DCA709DD1C}"/>
              </a:ext>
            </a:extLst>
          </p:cNvPr>
          <p:cNvPicPr/>
          <p:nvPr userDrawn="1"/>
        </p:nvPicPr>
        <p:blipFill>
          <a:blip r:embed="rId12">
            <a:duotone>
              <a:schemeClr val="accent5">
                <a:shade val="45000"/>
                <a:satMod val="135000"/>
              </a:schemeClr>
              <a:prstClr val="white"/>
            </a:duotone>
            <a:alphaModFix amt="50000"/>
            <a:extLst>
              <a:ext uri="{BEBA8EAE-BF5A-486C-A8C5-ECC9F3942E4B}">
                <a14:imgProps xmlns:a14="http://schemas.microsoft.com/office/drawing/2010/main">
                  <a14:imgLayer r:embed="rId13">
                    <a14:imgEffect>
                      <a14:artisticPlasticWrap/>
                    </a14:imgEffect>
                    <a14:imgEffect>
                      <a14:colorTemperature colorTemp="72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474464" y="0"/>
            <a:ext cx="3243072" cy="6858000"/>
          </a:xfrm>
          <a:prstGeom prst="rect">
            <a:avLst/>
          </a:prstGeom>
        </p:spPr>
      </p:pic>
      <p:pic>
        <p:nvPicPr>
          <p:cNvPr id="3" name="Imagem 2">
            <a:extLst>
              <a:ext uri="{FF2B5EF4-FFF2-40B4-BE49-F238E27FC236}">
                <a16:creationId xmlns:a16="http://schemas.microsoft.com/office/drawing/2014/main" id="{5973838B-320D-21A8-828F-4153BE2F3B20}"/>
              </a:ext>
            </a:extLst>
          </p:cNvPr>
          <p:cNvPicPr>
            <a:picLocks noChangeAspect="1"/>
          </p:cNvPicPr>
          <p:nvPr userDrawn="1"/>
        </p:nvPicPr>
        <p:blipFill>
          <a:blip r:embed="rId14">
            <a:clrChange>
              <a:clrFrom>
                <a:srgbClr val="FFFFFF"/>
              </a:clrFrom>
              <a:clrTo>
                <a:srgbClr val="FFFFFF">
                  <a:alpha val="0"/>
                </a:srgbClr>
              </a:clrTo>
            </a:clrChange>
          </a:blip>
          <a:stretch>
            <a:fillRect/>
          </a:stretch>
        </p:blipFill>
        <p:spPr>
          <a:xfrm>
            <a:off x="2774950" y="6125845"/>
            <a:ext cx="6642100" cy="732155"/>
          </a:xfrm>
          <a:prstGeom prst="rect">
            <a:avLst/>
          </a:prstGeom>
        </p:spPr>
      </p:pic>
    </p:spTree>
    <p:extLst>
      <p:ext uri="{BB962C8B-B14F-4D97-AF65-F5344CB8AC3E}">
        <p14:creationId xmlns:p14="http://schemas.microsoft.com/office/powerpoint/2010/main" val="2961734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726" r:id="rId10"/>
  </p:sldLayoutIdLst>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Uma imagem contendo desenho, placar&#10;&#10;Descrição gerada automaticamente">
            <a:extLst>
              <a:ext uri="{FF2B5EF4-FFF2-40B4-BE49-F238E27FC236}">
                <a16:creationId xmlns:a16="http://schemas.microsoft.com/office/drawing/2014/main" id="{06BA0432-1626-4B4D-A01A-3A689FCB0B4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26810" y="2765967"/>
            <a:ext cx="4138379" cy="2212843"/>
          </a:xfrm>
          <a:prstGeom prst="rect">
            <a:avLst/>
          </a:prstGeom>
        </p:spPr>
      </p:pic>
      <p:pic>
        <p:nvPicPr>
          <p:cNvPr id="6" name="Picture 6" descr="Positron-Inc-Logo.png">
            <a:extLst>
              <a:ext uri="{FF2B5EF4-FFF2-40B4-BE49-F238E27FC236}">
                <a16:creationId xmlns:a16="http://schemas.microsoft.com/office/drawing/2014/main" id="{6A7394CC-8B01-0141-BA08-64E9D3F37113}"/>
              </a:ext>
            </a:extLst>
          </p:cNvPr>
          <p:cNvPicPr>
            <a:picLocks noChangeAspect="1"/>
          </p:cNvPicPr>
          <p:nvPr/>
        </p:nvPicPr>
        <p:blipFill>
          <a:blip r:embed="rId3" cstate="print"/>
          <a:srcRect/>
          <a:stretch>
            <a:fillRect/>
          </a:stretch>
        </p:blipFill>
        <p:spPr bwMode="auto">
          <a:xfrm>
            <a:off x="4141158" y="1288378"/>
            <a:ext cx="3909682" cy="1176525"/>
          </a:xfrm>
          <a:prstGeom prst="rect">
            <a:avLst/>
          </a:prstGeom>
          <a:noFill/>
          <a:ln w="9525">
            <a:noFill/>
            <a:miter lim="800000"/>
            <a:headEnd/>
            <a:tailEnd/>
          </a:ln>
        </p:spPr>
      </p:pic>
    </p:spTree>
    <p:extLst>
      <p:ext uri="{BB962C8B-B14F-4D97-AF65-F5344CB8AC3E}">
        <p14:creationId xmlns:p14="http://schemas.microsoft.com/office/powerpoint/2010/main" val="1785202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8" descr="Cover-00.jpg"/>
          <p:cNvPicPr>
            <a:picLocks noChangeAspect="1"/>
          </p:cNvPicPr>
          <p:nvPr/>
        </p:nvPicPr>
        <p:blipFill>
          <a:blip r:embed="rId3" cstate="print"/>
          <a:srcRect/>
          <a:stretch>
            <a:fillRect/>
          </a:stretch>
        </p:blipFill>
        <p:spPr bwMode="auto">
          <a:xfrm>
            <a:off x="2334464" y="162509"/>
            <a:ext cx="7080531" cy="5310399"/>
          </a:xfrm>
          <a:prstGeom prst="rect">
            <a:avLst/>
          </a:prstGeom>
          <a:noFill/>
          <a:ln w="9525">
            <a:noFill/>
            <a:miter lim="800000"/>
            <a:headEnd/>
            <a:tailEnd/>
          </a:ln>
        </p:spPr>
      </p:pic>
      <p:sp>
        <p:nvSpPr>
          <p:cNvPr id="2" name="Title 1"/>
          <p:cNvSpPr>
            <a:spLocks noGrp="1"/>
          </p:cNvSpPr>
          <p:nvPr>
            <p:ph type="ctrTitle"/>
          </p:nvPr>
        </p:nvSpPr>
        <p:spPr>
          <a:xfrm>
            <a:off x="3287081" y="554008"/>
            <a:ext cx="2324891" cy="1935252"/>
          </a:xfrm>
        </p:spPr>
        <p:txBody>
          <a:bodyPr rtlCol="0">
            <a:noAutofit/>
          </a:bodyPr>
          <a:lstStyle/>
          <a:p>
            <a:pPr algn="ctr">
              <a:lnSpc>
                <a:spcPct val="110000"/>
              </a:lnSpc>
              <a:defRPr/>
            </a:pPr>
            <a:r>
              <a:rPr lang="en-CA" sz="2000" b="1" dirty="0">
                <a:solidFill>
                  <a:schemeClr val="bg1"/>
                </a:solidFill>
                <a:effectLst>
                  <a:outerShdw blurRad="38100" dist="38100" dir="2700000" algn="tl">
                    <a:srgbClr val="000000">
                      <a:alpha val="43137"/>
                    </a:srgbClr>
                  </a:outerShdw>
                </a:effectLst>
              </a:rPr>
              <a:t>A </a:t>
            </a:r>
            <a:r>
              <a:rPr lang="en-CA" sz="2000" b="1" dirty="0" err="1">
                <a:solidFill>
                  <a:schemeClr val="bg1"/>
                </a:solidFill>
                <a:effectLst>
                  <a:outerShdw blurRad="38100" dist="38100" dir="2700000" algn="tl">
                    <a:srgbClr val="000000">
                      <a:alpha val="43137"/>
                    </a:srgbClr>
                  </a:outerShdw>
                </a:effectLst>
              </a:rPr>
              <a:t>Importância</a:t>
            </a:r>
            <a:r>
              <a:rPr lang="en-CA" sz="2000" b="1" dirty="0">
                <a:solidFill>
                  <a:schemeClr val="bg1"/>
                </a:solidFill>
                <a:effectLst>
                  <a:outerShdw blurRad="38100" dist="38100" dir="2700000" algn="tl">
                    <a:srgbClr val="000000">
                      <a:alpha val="43137"/>
                    </a:srgbClr>
                  </a:outerShdw>
                </a:effectLst>
              </a:rPr>
              <a:t> da </a:t>
            </a:r>
            <a:r>
              <a:rPr lang="en-CA" sz="2000" b="1" dirty="0" err="1">
                <a:solidFill>
                  <a:schemeClr val="bg1"/>
                </a:solidFill>
                <a:effectLst>
                  <a:outerShdw blurRad="38100" dist="38100" dir="2700000" algn="tl">
                    <a:srgbClr val="000000">
                      <a:alpha val="43137"/>
                    </a:srgbClr>
                  </a:outerShdw>
                </a:effectLst>
              </a:rPr>
              <a:t>Verificação</a:t>
            </a:r>
            <a:r>
              <a:rPr lang="en-CA" sz="2000" b="1" dirty="0">
                <a:solidFill>
                  <a:schemeClr val="bg1"/>
                </a:solidFill>
                <a:effectLst>
                  <a:outerShdw blurRad="38100" dist="38100" dir="2700000" algn="tl">
                    <a:srgbClr val="000000">
                      <a:alpha val="43137"/>
                    </a:srgbClr>
                  </a:outerShdw>
                </a:effectLst>
              </a:rPr>
              <a:t> da </a:t>
            </a:r>
            <a:r>
              <a:rPr lang="en-CA" sz="2000" b="1" dirty="0" err="1">
                <a:solidFill>
                  <a:schemeClr val="bg1"/>
                </a:solidFill>
                <a:effectLst>
                  <a:outerShdw blurRad="38100" dist="38100" dir="2700000" algn="tl">
                    <a:srgbClr val="000000">
                      <a:alpha val="43137"/>
                    </a:srgbClr>
                  </a:outerShdw>
                </a:effectLst>
              </a:rPr>
              <a:t>Integridade</a:t>
            </a:r>
            <a:r>
              <a:rPr lang="en-CA" sz="2000" b="1" dirty="0">
                <a:solidFill>
                  <a:schemeClr val="bg1"/>
                </a:solidFill>
                <a:effectLst>
                  <a:outerShdw blurRad="38100" dist="38100" dir="2700000" algn="tl">
                    <a:srgbClr val="000000">
                      <a:alpha val="43137"/>
                    </a:srgbClr>
                  </a:outerShdw>
                </a:effectLst>
              </a:rPr>
              <a:t> das Redes </a:t>
            </a:r>
            <a:r>
              <a:rPr lang="en-CA" sz="2000" b="1" dirty="0" err="1">
                <a:solidFill>
                  <a:schemeClr val="bg1"/>
                </a:solidFill>
                <a:effectLst>
                  <a:outerShdw blurRad="38100" dist="38100" dir="2700000" algn="tl">
                    <a:srgbClr val="000000">
                      <a:alpha val="43137"/>
                    </a:srgbClr>
                  </a:outerShdw>
                </a:effectLst>
              </a:rPr>
              <a:t>Elétricas</a:t>
            </a:r>
            <a:r>
              <a:rPr lang="en-CA" sz="2000" b="1" dirty="0">
                <a:solidFill>
                  <a:schemeClr val="bg1"/>
                </a:solidFill>
                <a:effectLst>
                  <a:outerShdw blurRad="38100" dist="38100" dir="2700000" algn="tl">
                    <a:srgbClr val="000000">
                      <a:alpha val="43137"/>
                    </a:srgbClr>
                  </a:outerShdw>
                </a:effectLst>
              </a:rPr>
              <a:t> e </a:t>
            </a:r>
            <a:r>
              <a:rPr lang="en-CA" sz="2000" b="1" dirty="0" err="1">
                <a:solidFill>
                  <a:schemeClr val="bg1"/>
                </a:solidFill>
                <a:effectLst>
                  <a:outerShdw blurRad="38100" dist="38100" dir="2700000" algn="tl">
                    <a:srgbClr val="000000">
                      <a:alpha val="43137"/>
                    </a:srgbClr>
                  </a:outerShdw>
                </a:effectLst>
              </a:rPr>
              <a:t>Subestações</a:t>
            </a:r>
            <a:endParaRPr lang="fr-CA" sz="2000" b="1"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 y="274638"/>
            <a:ext cx="12132732" cy="1143000"/>
          </a:xfrm>
        </p:spPr>
        <p:txBody>
          <a:bodyPr/>
          <a:lstStyle/>
          <a:p>
            <a:pPr algn="ctr"/>
            <a:r>
              <a:rPr lang="en-US" sz="3200" b="1" dirty="0" err="1">
                <a:ea typeface="ＭＳ Ｐゴシック" pitchFamily="34" charset="-128"/>
              </a:rPr>
              <a:t>Todos</a:t>
            </a:r>
            <a:r>
              <a:rPr lang="en-US" sz="3200" b="1" dirty="0">
                <a:ea typeface="ＭＳ Ｐゴシック" pitchFamily="34" charset="-128"/>
              </a:rPr>
              <a:t> </a:t>
            </a:r>
            <a:r>
              <a:rPr lang="en-US" sz="3200" b="1" dirty="0" err="1">
                <a:ea typeface="ＭＳ Ｐゴシック" pitchFamily="34" charset="-128"/>
              </a:rPr>
              <a:t>os</a:t>
            </a:r>
            <a:r>
              <a:rPr lang="en-US" sz="3200" b="1" dirty="0">
                <a:ea typeface="ＭＳ Ｐゴシック" pitchFamily="34" charset="-128"/>
              </a:rPr>
              <a:t> </a:t>
            </a:r>
            <a:r>
              <a:rPr lang="en-US" sz="3200" b="1" dirty="0" err="1">
                <a:ea typeface="ＭＳ Ｐゴシック" pitchFamily="34" charset="-128"/>
              </a:rPr>
              <a:t>equipamentos</a:t>
            </a:r>
            <a:r>
              <a:rPr lang="en-US" sz="3200" b="1" dirty="0">
                <a:ea typeface="ＭＳ Ｐゴシック" pitchFamily="34" charset="-128"/>
              </a:rPr>
              <a:t> </a:t>
            </a:r>
            <a:r>
              <a:rPr lang="en-US" sz="3200" b="1" dirty="0" err="1">
                <a:ea typeface="ＭＳ Ｐゴシック" pitchFamily="34" charset="-128"/>
              </a:rPr>
              <a:t>críticos</a:t>
            </a:r>
            <a:r>
              <a:rPr lang="en-US" sz="3200" b="1" dirty="0">
                <a:ea typeface="ＭＳ Ｐゴシック" pitchFamily="34" charset="-128"/>
              </a:rPr>
              <a:t> </a:t>
            </a:r>
            <a:r>
              <a:rPr lang="en-US" sz="3200" b="1" dirty="0" err="1">
                <a:ea typeface="ＭＳ Ｐゴシック" pitchFamily="34" charset="-128"/>
              </a:rPr>
              <a:t>requerem</a:t>
            </a:r>
            <a:r>
              <a:rPr lang="en-US" sz="3200" b="1" dirty="0">
                <a:ea typeface="ＭＳ Ｐゴシック" pitchFamily="34" charset="-128"/>
              </a:rPr>
              <a:t> </a:t>
            </a:r>
            <a:r>
              <a:rPr lang="en-US" sz="3200" b="1" dirty="0" err="1">
                <a:ea typeface="ＭＳ Ｐゴシック" pitchFamily="34" charset="-128"/>
              </a:rPr>
              <a:t>uma</a:t>
            </a:r>
            <a:r>
              <a:rPr lang="en-US" sz="3200" b="1" dirty="0">
                <a:ea typeface="ＭＳ Ｐゴシック" pitchFamily="34" charset="-128"/>
              </a:rPr>
              <a:t> </a:t>
            </a:r>
            <a:r>
              <a:rPr lang="en-US" sz="3200" b="1" dirty="0" err="1">
                <a:ea typeface="ＭＳ Ｐゴシック" pitchFamily="34" charset="-128"/>
              </a:rPr>
              <a:t>verificação</a:t>
            </a:r>
            <a:r>
              <a:rPr lang="en-US" sz="3200" b="1" dirty="0">
                <a:ea typeface="ＭＳ Ｐゴシック" pitchFamily="34" charset="-128"/>
              </a:rPr>
              <a:t> </a:t>
            </a:r>
            <a:r>
              <a:rPr lang="en-US" sz="3200" b="1" dirty="0" err="1">
                <a:ea typeface="ＭＳ Ｐゴシック" pitchFamily="34" charset="-128"/>
              </a:rPr>
              <a:t>periódica</a:t>
            </a:r>
            <a:r>
              <a:rPr lang="en-US" sz="3200" b="1" dirty="0">
                <a:ea typeface="ＭＳ Ｐゴシック" pitchFamily="34" charset="-128"/>
              </a:rPr>
              <a:t> de </a:t>
            </a:r>
            <a:r>
              <a:rPr lang="en-US" sz="3200" b="1" dirty="0" err="1">
                <a:ea typeface="ＭＳ Ｐゴシック" pitchFamily="34" charset="-128"/>
              </a:rPr>
              <a:t>sua</a:t>
            </a:r>
            <a:r>
              <a:rPr lang="en-US" sz="3200" b="1" dirty="0">
                <a:ea typeface="ＭＳ Ｐゴシック" pitchFamily="34" charset="-128"/>
              </a:rPr>
              <a:t> </a:t>
            </a:r>
            <a:r>
              <a:rPr lang="en-US" sz="3200" b="1" dirty="0" err="1">
                <a:ea typeface="ＭＳ Ｐゴシック" pitchFamily="34" charset="-128"/>
              </a:rPr>
              <a:t>integridade</a:t>
            </a:r>
            <a:endParaRPr lang="en-US" sz="3200" b="1" dirty="0">
              <a:ea typeface="ＭＳ Ｐゴシック" pitchFamily="34" charset="-128"/>
            </a:endParaRPr>
          </a:p>
        </p:txBody>
      </p:sp>
      <p:pic>
        <p:nvPicPr>
          <p:cNvPr id="17411" name="Picture 2"/>
          <p:cNvPicPr>
            <a:picLocks noChangeAspect="1" noChangeArrowheads="1"/>
          </p:cNvPicPr>
          <p:nvPr/>
        </p:nvPicPr>
        <p:blipFill>
          <a:blip r:embed="rId3" cstate="print"/>
          <a:srcRect/>
          <a:stretch>
            <a:fillRect/>
          </a:stretch>
        </p:blipFill>
        <p:spPr bwMode="auto">
          <a:xfrm>
            <a:off x="2983177" y="1270000"/>
            <a:ext cx="6225645" cy="4152671"/>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Содержимое 2"/>
          <p:cNvSpPr txBox="1">
            <a:spLocks/>
          </p:cNvSpPr>
          <p:nvPr/>
        </p:nvSpPr>
        <p:spPr bwMode="auto">
          <a:xfrm>
            <a:off x="1638467" y="4676860"/>
            <a:ext cx="4911655" cy="414725"/>
          </a:xfrm>
          <a:prstGeom prst="rect">
            <a:avLst/>
          </a:prstGeom>
          <a:noFill/>
          <a:ln w="9525">
            <a:noFill/>
            <a:miter lim="800000"/>
            <a:headEnd/>
            <a:tailEnd/>
          </a:ln>
        </p:spPr>
        <p:txBody>
          <a:bodyPr/>
          <a:lstStyle/>
          <a:p>
            <a:pPr marL="342900" indent="-342900" algn="ctr">
              <a:spcBef>
                <a:spcPct val="20000"/>
              </a:spcBef>
            </a:pPr>
            <a:r>
              <a:rPr lang="en-CA" dirty="0" err="1">
                <a:latin typeface="Calibri" pitchFamily="34" charset="0"/>
              </a:rPr>
              <a:t>Bucha</a:t>
            </a:r>
            <a:r>
              <a:rPr lang="en-CA" dirty="0">
                <a:latin typeface="Calibri" pitchFamily="34" charset="0"/>
              </a:rPr>
              <a:t> de </a:t>
            </a:r>
            <a:r>
              <a:rPr lang="en-CA" dirty="0" err="1">
                <a:latin typeface="Calibri" pitchFamily="34" charset="0"/>
              </a:rPr>
              <a:t>Subestação</a:t>
            </a:r>
            <a:r>
              <a:rPr lang="en-CA" dirty="0">
                <a:latin typeface="Calibri" pitchFamily="34" charset="0"/>
              </a:rPr>
              <a:t> e </a:t>
            </a:r>
            <a:r>
              <a:rPr lang="en-CA" dirty="0" err="1">
                <a:latin typeface="Calibri" pitchFamily="34" charset="0"/>
              </a:rPr>
              <a:t>Pára</a:t>
            </a:r>
            <a:r>
              <a:rPr lang="en-CA" dirty="0">
                <a:latin typeface="Calibri" pitchFamily="34" charset="0"/>
              </a:rPr>
              <a:t> </a:t>
            </a:r>
            <a:r>
              <a:rPr lang="en-CA" dirty="0" err="1">
                <a:latin typeface="Calibri" pitchFamily="34" charset="0"/>
              </a:rPr>
              <a:t>Raios</a:t>
            </a:r>
            <a:r>
              <a:rPr lang="en-CA" dirty="0">
                <a:latin typeface="Calibri" pitchFamily="34" charset="0"/>
              </a:rPr>
              <a:t> </a:t>
            </a:r>
            <a:r>
              <a:rPr lang="en-CA" dirty="0" err="1">
                <a:latin typeface="Calibri" pitchFamily="34" charset="0"/>
              </a:rPr>
              <a:t>Danificados</a:t>
            </a:r>
            <a:endParaRPr lang="ru-RU" dirty="0">
              <a:latin typeface="Calibri" pitchFamily="34" charset="0"/>
            </a:endParaRPr>
          </a:p>
        </p:txBody>
      </p:sp>
      <p:pic>
        <p:nvPicPr>
          <p:cNvPr id="19459" name="Content Placeholder 5"/>
          <p:cNvPicPr>
            <a:picLocks noGrp="1" noChangeAspect="1"/>
          </p:cNvPicPr>
          <p:nvPr>
            <p:ph idx="1"/>
          </p:nvPr>
        </p:nvPicPr>
        <p:blipFill>
          <a:blip r:embed="rId3" cstate="print"/>
          <a:srcRect/>
          <a:stretch>
            <a:fillRect/>
          </a:stretch>
        </p:blipFill>
        <p:spPr>
          <a:xfrm>
            <a:off x="6655427" y="2484238"/>
            <a:ext cx="4313237" cy="2871788"/>
          </a:xfrm>
        </p:spPr>
      </p:pic>
      <p:pic>
        <p:nvPicPr>
          <p:cNvPr id="19460" name="Рисунок 5"/>
          <p:cNvPicPr>
            <a:picLocks noChangeAspect="1"/>
          </p:cNvPicPr>
          <p:nvPr/>
        </p:nvPicPr>
        <p:blipFill>
          <a:blip r:embed="rId4" cstate="print"/>
          <a:srcRect/>
          <a:stretch>
            <a:fillRect/>
          </a:stretch>
        </p:blipFill>
        <p:spPr bwMode="auto">
          <a:xfrm>
            <a:off x="2054018" y="1430946"/>
            <a:ext cx="4080554" cy="3215552"/>
          </a:xfrm>
          <a:prstGeom prst="rect">
            <a:avLst/>
          </a:prstGeom>
          <a:noFill/>
          <a:ln w="9525">
            <a:noFill/>
            <a:miter lim="800000"/>
            <a:headEnd/>
            <a:tailEnd/>
          </a:ln>
        </p:spPr>
      </p:pic>
      <p:sp>
        <p:nvSpPr>
          <p:cNvPr id="7" name="Rounded Rectangle 6"/>
          <p:cNvSpPr/>
          <p:nvPr/>
        </p:nvSpPr>
        <p:spPr>
          <a:xfrm>
            <a:off x="6891866" y="2509158"/>
            <a:ext cx="1176867" cy="1835824"/>
          </a:xfrm>
          <a:prstGeom prst="roundRect">
            <a:avLst/>
          </a:prstGeom>
          <a:noFill/>
          <a:ln w="508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ounded Rectangle 7"/>
          <p:cNvSpPr/>
          <p:nvPr/>
        </p:nvSpPr>
        <p:spPr>
          <a:xfrm>
            <a:off x="2963333" y="1592281"/>
            <a:ext cx="2261924" cy="2979719"/>
          </a:xfrm>
          <a:prstGeom prst="roundRect">
            <a:avLst/>
          </a:prstGeom>
          <a:noFill/>
          <a:ln w="508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0" name="Straight Arrow Connector 9"/>
          <p:cNvCxnSpPr>
            <a:cxnSpLocks/>
            <a:stCxn id="7" idx="1"/>
          </p:cNvCxnSpPr>
          <p:nvPr/>
        </p:nvCxnSpPr>
        <p:spPr>
          <a:xfrm flipH="1" flipV="1">
            <a:off x="5300135" y="2988733"/>
            <a:ext cx="1591731" cy="438337"/>
          </a:xfrm>
          <a:prstGeom prst="straightConnector1">
            <a:avLst/>
          </a:prstGeom>
          <a:ln w="3810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393" name="TextBox 10"/>
          <p:cNvSpPr txBox="1">
            <a:spLocks noChangeArrowheads="1"/>
          </p:cNvSpPr>
          <p:nvPr/>
        </p:nvSpPr>
        <p:spPr bwMode="auto">
          <a:xfrm>
            <a:off x="0" y="50801"/>
            <a:ext cx="12192000" cy="1077218"/>
          </a:xfrm>
          <a:prstGeom prst="rect">
            <a:avLst/>
          </a:prstGeom>
          <a:noFill/>
          <a:ln w="9525">
            <a:noFill/>
            <a:miter lim="800000"/>
            <a:headEnd/>
            <a:tailEnd/>
          </a:ln>
        </p:spPr>
        <p:txBody>
          <a:bodyPr wrap="square">
            <a:spAutoFit/>
          </a:bodyPr>
          <a:lstStyle/>
          <a:p>
            <a:pPr algn="ctr">
              <a:defRPr/>
            </a:pPr>
            <a:r>
              <a:rPr lang="en-US" sz="3200" dirty="0" err="1">
                <a:cs typeface="Arial" charset="0"/>
              </a:rPr>
              <a:t>Os</a:t>
            </a:r>
            <a:r>
              <a:rPr lang="en-US" sz="3200" dirty="0">
                <a:cs typeface="Arial" charset="0"/>
              </a:rPr>
              <a:t> </a:t>
            </a:r>
            <a:r>
              <a:rPr lang="en-US" sz="3200" dirty="0" err="1">
                <a:cs typeface="Arial" charset="0"/>
              </a:rPr>
              <a:t>Equipamentos</a:t>
            </a:r>
            <a:r>
              <a:rPr lang="en-US" sz="3200" dirty="0">
                <a:cs typeface="Arial" charset="0"/>
              </a:rPr>
              <a:t> de </a:t>
            </a:r>
            <a:r>
              <a:rPr lang="en-US" sz="3200" dirty="0" err="1">
                <a:cs typeface="Arial" charset="0"/>
              </a:rPr>
              <a:t>Subestações</a:t>
            </a:r>
            <a:r>
              <a:rPr lang="en-US" sz="3200" dirty="0">
                <a:cs typeface="Arial" charset="0"/>
              </a:rPr>
              <a:t> e </a:t>
            </a:r>
            <a:r>
              <a:rPr lang="en-US" sz="3200" dirty="0" err="1">
                <a:cs typeface="Arial" charset="0"/>
              </a:rPr>
              <a:t>Isoladores</a:t>
            </a:r>
            <a:r>
              <a:rPr lang="en-US" sz="3200" dirty="0">
                <a:cs typeface="Arial" charset="0"/>
              </a:rPr>
              <a:t> das </a:t>
            </a:r>
            <a:r>
              <a:rPr lang="en-US" sz="3200" dirty="0" err="1">
                <a:cs typeface="Arial" charset="0"/>
              </a:rPr>
              <a:t>Linhas</a:t>
            </a:r>
            <a:r>
              <a:rPr lang="en-US" sz="3200" dirty="0">
                <a:cs typeface="Arial" charset="0"/>
              </a:rPr>
              <a:t> de </a:t>
            </a:r>
            <a:r>
              <a:rPr lang="en-US" sz="3200" dirty="0" err="1">
                <a:cs typeface="Arial" charset="0"/>
              </a:rPr>
              <a:t>Transmissão</a:t>
            </a:r>
            <a:r>
              <a:rPr lang="en-US" sz="3200" dirty="0">
                <a:cs typeface="Arial" charset="0"/>
              </a:rPr>
              <a:t> </a:t>
            </a:r>
            <a:r>
              <a:rPr lang="en-US" sz="3200" dirty="0" err="1">
                <a:cs typeface="Arial" charset="0"/>
              </a:rPr>
              <a:t>são</a:t>
            </a:r>
            <a:r>
              <a:rPr lang="en-US" sz="3200" dirty="0">
                <a:cs typeface="Arial" charset="0"/>
              </a:rPr>
              <a:t> </a:t>
            </a:r>
            <a:r>
              <a:rPr lang="en-US" sz="3200" dirty="0" err="1">
                <a:cs typeface="Arial" charset="0"/>
              </a:rPr>
              <a:t>Elementos</a:t>
            </a:r>
            <a:r>
              <a:rPr lang="en-US" sz="3200" dirty="0">
                <a:cs typeface="Arial" charset="0"/>
              </a:rPr>
              <a:t> </a:t>
            </a:r>
            <a:r>
              <a:rPr lang="en-US" sz="3200" dirty="0" err="1">
                <a:cs typeface="Arial" charset="0"/>
              </a:rPr>
              <a:t>Críticos</a:t>
            </a:r>
            <a:r>
              <a:rPr lang="en-US" sz="3200" dirty="0">
                <a:cs typeface="Arial" charset="0"/>
              </a:rPr>
              <a:t> da </a:t>
            </a:r>
            <a:r>
              <a:rPr lang="en-US" sz="3200" dirty="0" err="1">
                <a:cs typeface="Arial" charset="0"/>
              </a:rPr>
              <a:t>Infraestrutura</a:t>
            </a:r>
            <a:r>
              <a:rPr lang="en-US" sz="3200" dirty="0">
                <a:cs typeface="Arial" charset="0"/>
              </a:rPr>
              <a:t> </a:t>
            </a:r>
            <a:r>
              <a:rPr lang="en-US" sz="3200" dirty="0" err="1">
                <a:cs typeface="Arial" charset="0"/>
              </a:rPr>
              <a:t>Elétrica</a:t>
            </a:r>
            <a:endParaRPr lang="en-US" sz="3200" dirty="0">
              <a:cs typeface="Arial" charset="0"/>
            </a:endParaRPr>
          </a:p>
        </p:txBody>
      </p:sp>
      <p:sp>
        <p:nvSpPr>
          <p:cNvPr id="19465" name="TextBox 11"/>
          <p:cNvSpPr txBox="1">
            <a:spLocks noChangeArrowheads="1"/>
          </p:cNvSpPr>
          <p:nvPr/>
        </p:nvSpPr>
        <p:spPr bwMode="auto">
          <a:xfrm>
            <a:off x="6324600" y="1283909"/>
            <a:ext cx="5257800" cy="1200329"/>
          </a:xfrm>
          <a:prstGeom prst="rect">
            <a:avLst/>
          </a:prstGeom>
          <a:noFill/>
          <a:ln w="9525">
            <a:noFill/>
            <a:miter lim="800000"/>
            <a:headEnd/>
            <a:tailEnd/>
          </a:ln>
        </p:spPr>
        <p:txBody>
          <a:bodyPr wrap="square">
            <a:spAutoFit/>
          </a:bodyPr>
          <a:lstStyle/>
          <a:p>
            <a:r>
              <a:rPr lang="pt-BR" sz="2400" dirty="0"/>
              <a:t>A verificação adequada é necessária para garantir um ambiente operacional seguro e contínuo</a:t>
            </a:r>
            <a:endParaRPr lang="en-US" sz="24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981200" y="281711"/>
            <a:ext cx="8229600" cy="663768"/>
          </a:xfrm>
        </p:spPr>
        <p:txBody>
          <a:bodyPr/>
          <a:lstStyle/>
          <a:p>
            <a:pPr algn="ctr"/>
            <a:r>
              <a:rPr lang="en-US" sz="3600" b="1" dirty="0">
                <a:ea typeface="ＭＳ Ｐゴシック" pitchFamily="34" charset="-128"/>
              </a:rPr>
              <a:t>Evite </a:t>
            </a:r>
            <a:r>
              <a:rPr lang="en-US" sz="3600" b="1" dirty="0" err="1">
                <a:ea typeface="ＭＳ Ｐゴシック" pitchFamily="34" charset="-128"/>
              </a:rPr>
              <a:t>isso</a:t>
            </a:r>
            <a:r>
              <a:rPr lang="en-US" sz="3600" b="1" dirty="0">
                <a:ea typeface="ＭＳ Ｐゴシック" pitchFamily="34" charset="-128"/>
              </a:rPr>
              <a:t>: Uma </a:t>
            </a:r>
            <a:r>
              <a:rPr lang="en-US" sz="3600" b="1" dirty="0" err="1">
                <a:ea typeface="ＭＳ Ｐゴシック" pitchFamily="34" charset="-128"/>
              </a:rPr>
              <a:t>Subestação</a:t>
            </a:r>
            <a:r>
              <a:rPr lang="en-US" sz="3600" b="1" dirty="0">
                <a:ea typeface="ＭＳ Ｐゴシック" pitchFamily="34" charset="-128"/>
              </a:rPr>
              <a:t> </a:t>
            </a:r>
            <a:r>
              <a:rPr lang="en-US" sz="3600" b="1" dirty="0" err="1">
                <a:ea typeface="ＭＳ Ｐゴシック" pitchFamily="34" charset="-128"/>
              </a:rPr>
              <a:t>em</a:t>
            </a:r>
            <a:r>
              <a:rPr lang="en-US" sz="3600" b="1" dirty="0">
                <a:ea typeface="ＭＳ Ｐゴシック" pitchFamily="34" charset="-128"/>
              </a:rPr>
              <a:t> chamas!</a:t>
            </a:r>
          </a:p>
        </p:txBody>
      </p:sp>
      <p:pic>
        <p:nvPicPr>
          <p:cNvPr id="17412" name="Picture 2" descr="C:\Users\dsesia\Documents\My Documents\1Sales &amp; Forecasting\1 Product Mgmt\1 PID\FIRE\Sub 2.png"/>
          <p:cNvPicPr>
            <a:picLocks noChangeAspect="1" noChangeArrowheads="1"/>
          </p:cNvPicPr>
          <p:nvPr/>
        </p:nvPicPr>
        <p:blipFill>
          <a:blip r:embed="rId3" cstate="print"/>
          <a:srcRect/>
          <a:stretch>
            <a:fillRect/>
          </a:stretch>
        </p:blipFill>
        <p:spPr bwMode="auto">
          <a:xfrm>
            <a:off x="3153568" y="939801"/>
            <a:ext cx="5884863" cy="4492625"/>
          </a:xfrm>
          <a:prstGeom prst="rect">
            <a:avLst/>
          </a:prstGeom>
          <a:noFill/>
          <a:ln w="9525">
            <a:solidFill>
              <a:schemeClr val="bg1">
                <a:lumMod val="50000"/>
              </a:schemeClr>
            </a:solid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4457700" y="166158"/>
            <a:ext cx="3276600" cy="595842"/>
          </a:xfrm>
        </p:spPr>
        <p:txBody>
          <a:bodyPr/>
          <a:lstStyle/>
          <a:p>
            <a:pPr algn="ctr" eaLnBrk="1" hangingPunct="1"/>
            <a:r>
              <a:rPr lang="en-US" sz="3200" b="1" dirty="0" err="1">
                <a:ea typeface="ＭＳ Ｐゴシック" pitchFamily="34" charset="-128"/>
              </a:rPr>
              <a:t>Consequências</a:t>
            </a:r>
            <a:endParaRPr lang="fr-CA" sz="3200" b="1" dirty="0">
              <a:ea typeface="ＭＳ Ｐゴシック" pitchFamily="34" charset="-128"/>
            </a:endParaRPr>
          </a:p>
        </p:txBody>
      </p:sp>
      <p:sp>
        <p:nvSpPr>
          <p:cNvPr id="2" name="CaixaDeTexto 1">
            <a:extLst>
              <a:ext uri="{FF2B5EF4-FFF2-40B4-BE49-F238E27FC236}">
                <a16:creationId xmlns:a16="http://schemas.microsoft.com/office/drawing/2014/main" id="{4D385D22-F735-5C44-83D2-403CB8109445}"/>
              </a:ext>
            </a:extLst>
          </p:cNvPr>
          <p:cNvSpPr txBox="1"/>
          <p:nvPr/>
        </p:nvSpPr>
        <p:spPr>
          <a:xfrm>
            <a:off x="939800" y="1134534"/>
            <a:ext cx="10839827" cy="4355038"/>
          </a:xfrm>
          <a:prstGeom prst="rect">
            <a:avLst/>
          </a:prstGeom>
          <a:noFill/>
        </p:spPr>
        <p:txBody>
          <a:bodyPr wrap="none" rtlCol="0">
            <a:spAutoFit/>
          </a:bodyPr>
          <a:lstStyle/>
          <a:p>
            <a:pPr marL="233363" indent="-233363">
              <a:buFont typeface="Arial" charset="0"/>
              <a:buChar char="•"/>
              <a:defRPr/>
            </a:pPr>
            <a:r>
              <a:rPr lang="en-US" sz="2000" dirty="0" err="1"/>
              <a:t>Perda</a:t>
            </a:r>
            <a:r>
              <a:rPr lang="en-US" sz="2000" dirty="0"/>
              <a:t> </a:t>
            </a:r>
            <a:r>
              <a:rPr lang="en-US" sz="2000" dirty="0" err="1"/>
              <a:t>significativa</a:t>
            </a:r>
            <a:r>
              <a:rPr lang="en-US" sz="2000" dirty="0"/>
              <a:t> de </a:t>
            </a:r>
            <a:r>
              <a:rPr lang="en-US" sz="2000" dirty="0" err="1"/>
              <a:t>receita</a:t>
            </a:r>
            <a:endParaRPr lang="en-US" sz="2000" dirty="0"/>
          </a:p>
          <a:p>
            <a:pPr marL="233363" indent="-233363">
              <a:buFont typeface="Arial" charset="0"/>
              <a:buChar char="•"/>
              <a:defRPr/>
            </a:pPr>
            <a:r>
              <a:rPr lang="en-US" sz="2000" dirty="0" err="1"/>
              <a:t>Perda</a:t>
            </a:r>
            <a:r>
              <a:rPr lang="en-US" sz="2000" dirty="0"/>
              <a:t> de </a:t>
            </a:r>
            <a:r>
              <a:rPr lang="en-US" sz="2000" dirty="0" err="1"/>
              <a:t>energia</a:t>
            </a:r>
            <a:r>
              <a:rPr lang="en-US" sz="2000" dirty="0"/>
              <a:t> para </a:t>
            </a:r>
            <a:r>
              <a:rPr lang="en-US" sz="2000" dirty="0" err="1"/>
              <a:t>clientes</a:t>
            </a:r>
            <a:r>
              <a:rPr lang="en-US" sz="2000" dirty="0"/>
              <a:t> de </a:t>
            </a:r>
            <a:r>
              <a:rPr lang="en-US" sz="2000" dirty="0" err="1"/>
              <a:t>infraestrutura</a:t>
            </a:r>
            <a:r>
              <a:rPr lang="en-US" sz="2000" dirty="0"/>
              <a:t> </a:t>
            </a:r>
            <a:r>
              <a:rPr lang="en-US" sz="2000" dirty="0" err="1"/>
              <a:t>crítica</a:t>
            </a:r>
            <a:r>
              <a:rPr lang="en-US" sz="2000" dirty="0"/>
              <a:t> </a:t>
            </a:r>
          </a:p>
          <a:p>
            <a:pPr marL="233363" indent="-233363">
              <a:buFont typeface="Arial" charset="0"/>
              <a:buChar char="•"/>
              <a:defRPr/>
            </a:pPr>
            <a:r>
              <a:rPr lang="en-US" sz="2000" dirty="0" err="1"/>
              <a:t>Danos</a:t>
            </a:r>
            <a:r>
              <a:rPr lang="en-US" sz="2000" dirty="0"/>
              <a:t> </a:t>
            </a:r>
            <a:r>
              <a:rPr lang="en-US" sz="2000" dirty="0" err="1"/>
              <a:t>ao</a:t>
            </a:r>
            <a:r>
              <a:rPr lang="en-US" sz="2000" dirty="0"/>
              <a:t> </a:t>
            </a:r>
            <a:r>
              <a:rPr lang="en-US" sz="2000" dirty="0" err="1"/>
              <a:t>equipamentos</a:t>
            </a:r>
            <a:endParaRPr lang="en-US" sz="2000" dirty="0"/>
          </a:p>
          <a:p>
            <a:pPr marL="233363" indent="-233363">
              <a:buFont typeface="Arial" charset="0"/>
              <a:buChar char="•"/>
              <a:defRPr/>
            </a:pPr>
            <a:r>
              <a:rPr lang="en-US" sz="2000" dirty="0" err="1"/>
              <a:t>Danos</a:t>
            </a:r>
            <a:r>
              <a:rPr lang="en-US" sz="2000" dirty="0"/>
              <a:t> </a:t>
            </a:r>
            <a:r>
              <a:rPr lang="en-US" sz="2000" dirty="0" err="1"/>
              <a:t>à</a:t>
            </a:r>
            <a:r>
              <a:rPr lang="en-US" sz="2000" dirty="0"/>
              <a:t> </a:t>
            </a:r>
            <a:r>
              <a:rPr lang="en-US" sz="2000" dirty="0" err="1"/>
              <a:t>reputação</a:t>
            </a:r>
            <a:endParaRPr lang="en-US" sz="2000" dirty="0"/>
          </a:p>
          <a:p>
            <a:pPr marL="233363" indent="-233363">
              <a:buFont typeface="Arial" charset="0"/>
              <a:buChar char="•"/>
              <a:defRPr/>
            </a:pPr>
            <a:r>
              <a:rPr lang="en-US" sz="2000" dirty="0" err="1"/>
              <a:t>Possíveis</a:t>
            </a:r>
            <a:r>
              <a:rPr lang="en-US" sz="2000" dirty="0"/>
              <a:t> </a:t>
            </a:r>
            <a:r>
              <a:rPr lang="en-US" sz="2000" dirty="0" err="1"/>
              <a:t>fatalidades</a:t>
            </a:r>
            <a:r>
              <a:rPr lang="en-US" sz="2000" dirty="0"/>
              <a:t> e </a:t>
            </a:r>
            <a:r>
              <a:rPr lang="en-US" sz="2000" dirty="0" err="1"/>
              <a:t>destruição</a:t>
            </a:r>
            <a:r>
              <a:rPr lang="en-US" sz="2000" dirty="0"/>
              <a:t> de </a:t>
            </a:r>
            <a:r>
              <a:rPr lang="en-US" sz="2000" dirty="0" err="1"/>
              <a:t>propriedade</a:t>
            </a:r>
            <a:endParaRPr lang="en-US" sz="2000" dirty="0"/>
          </a:p>
          <a:p>
            <a:pPr marL="233363" indent="-233363">
              <a:buFont typeface="Arial" charset="0"/>
              <a:buChar char="•"/>
              <a:defRPr/>
            </a:pPr>
            <a:r>
              <a:rPr lang="en-US" sz="2000" dirty="0" err="1"/>
              <a:t>Processos</a:t>
            </a:r>
            <a:r>
              <a:rPr lang="en-US" sz="2000" dirty="0"/>
              <a:t> </a:t>
            </a:r>
            <a:r>
              <a:rPr lang="en-US" sz="2000" dirty="0" err="1"/>
              <a:t>judiciais</a:t>
            </a:r>
            <a:endParaRPr lang="en-US" sz="2000" dirty="0"/>
          </a:p>
          <a:p>
            <a:pPr marL="233363" indent="-233363">
              <a:buFont typeface="Arial" charset="0"/>
              <a:buChar char="•"/>
              <a:defRPr/>
            </a:pPr>
            <a:r>
              <a:rPr lang="en-US" sz="2000" dirty="0" err="1"/>
              <a:t>Perda</a:t>
            </a:r>
            <a:r>
              <a:rPr lang="en-US" sz="2000" dirty="0"/>
              <a:t> da </a:t>
            </a:r>
            <a:r>
              <a:rPr lang="en-US" sz="2000" dirty="0" err="1"/>
              <a:t>cobertura</a:t>
            </a:r>
            <a:r>
              <a:rPr lang="en-US" sz="2000" dirty="0"/>
              <a:t> do </a:t>
            </a:r>
            <a:r>
              <a:rPr lang="en-US" sz="2000" dirty="0" err="1"/>
              <a:t>seguro</a:t>
            </a:r>
            <a:endParaRPr lang="en-US" sz="2000" dirty="0"/>
          </a:p>
          <a:p>
            <a:pPr marL="233363" indent="-233363">
              <a:buFont typeface="Arial" charset="0"/>
              <a:buChar char="•"/>
              <a:defRPr/>
            </a:pPr>
            <a:r>
              <a:rPr lang="en-US" sz="2000" dirty="0"/>
              <a:t>Custos </a:t>
            </a:r>
            <a:r>
              <a:rPr lang="en-US" sz="2000" dirty="0" err="1"/>
              <a:t>elevados</a:t>
            </a:r>
            <a:r>
              <a:rPr lang="en-US" sz="2000" dirty="0"/>
              <a:t> (e </a:t>
            </a:r>
            <a:r>
              <a:rPr lang="en-US" sz="2000" dirty="0" err="1"/>
              <a:t>até</a:t>
            </a:r>
            <a:r>
              <a:rPr lang="en-US" sz="2000" dirty="0"/>
              <a:t> </a:t>
            </a:r>
            <a:r>
              <a:rPr lang="en-US" sz="2000" dirty="0" err="1"/>
              <a:t>mesmo</a:t>
            </a:r>
            <a:r>
              <a:rPr lang="en-US" sz="2000" dirty="0"/>
              <a:t> </a:t>
            </a:r>
            <a:r>
              <a:rPr lang="en-US" sz="2000" dirty="0" err="1"/>
              <a:t>imprevisíveis</a:t>
            </a:r>
            <a:r>
              <a:rPr lang="en-US" sz="2000" dirty="0"/>
              <a:t> ) de </a:t>
            </a:r>
            <a:r>
              <a:rPr lang="en-US" sz="2000" dirty="0" err="1"/>
              <a:t>restauração</a:t>
            </a:r>
            <a:r>
              <a:rPr lang="en-US" sz="2000" dirty="0"/>
              <a:t> e </a:t>
            </a:r>
            <a:r>
              <a:rPr lang="en-US" sz="2000" dirty="0" err="1"/>
              <a:t>serviços</a:t>
            </a:r>
            <a:r>
              <a:rPr lang="en-US" sz="2000" dirty="0"/>
              <a:t> de </a:t>
            </a:r>
            <a:r>
              <a:rPr lang="en-US" sz="2000" dirty="0" err="1"/>
              <a:t>emergência</a:t>
            </a:r>
            <a:endParaRPr lang="en-US" sz="2000" dirty="0"/>
          </a:p>
          <a:p>
            <a:pPr>
              <a:defRPr/>
            </a:pPr>
            <a:endParaRPr lang="en-US" sz="300" dirty="0"/>
          </a:p>
          <a:p>
            <a:pPr algn="just">
              <a:defRPr/>
            </a:pPr>
            <a:endParaRPr lang="en-US" sz="2000" dirty="0"/>
          </a:p>
          <a:p>
            <a:pPr algn="just">
              <a:defRPr/>
            </a:pPr>
            <a:r>
              <a:rPr lang="en-US" sz="2000" b="1" dirty="0"/>
              <a:t>HOJE, MUITO DISSO </a:t>
            </a:r>
            <a:r>
              <a:rPr lang="en-US" sz="2000" b="1" dirty="0" err="1"/>
              <a:t>É</a:t>
            </a:r>
            <a:r>
              <a:rPr lang="en-US" sz="2000" b="1" dirty="0"/>
              <a:t> EVITÁVEL:</a:t>
            </a:r>
          </a:p>
          <a:p>
            <a:pPr marL="342900" indent="-342900" algn="just">
              <a:buFont typeface="Arial" panose="020B0604020202020204" pitchFamily="34" charset="0"/>
              <a:buChar char="•"/>
              <a:defRPr/>
            </a:pPr>
            <a:r>
              <a:rPr lang="en-US" sz="2000" dirty="0"/>
              <a:t>A </a:t>
            </a:r>
            <a:r>
              <a:rPr lang="en-US" sz="2000" dirty="0" err="1"/>
              <a:t>tecnologia</a:t>
            </a:r>
            <a:r>
              <a:rPr lang="en-US" sz="2000" dirty="0"/>
              <a:t> para </a:t>
            </a:r>
            <a:r>
              <a:rPr lang="en-US" sz="2000" dirty="0" err="1"/>
              <a:t>detectar</a:t>
            </a:r>
            <a:r>
              <a:rPr lang="en-US" sz="2000" dirty="0"/>
              <a:t> </a:t>
            </a:r>
            <a:r>
              <a:rPr lang="en-US" sz="2000" dirty="0" err="1"/>
              <a:t>defeitos</a:t>
            </a:r>
            <a:r>
              <a:rPr lang="en-US" sz="2000" dirty="0"/>
              <a:t> </a:t>
            </a:r>
            <a:r>
              <a:rPr lang="en-US" sz="2000" dirty="0" err="1"/>
              <a:t>em</a:t>
            </a:r>
            <a:r>
              <a:rPr lang="en-US" sz="2000" dirty="0"/>
              <a:t> </a:t>
            </a:r>
            <a:r>
              <a:rPr lang="en-US" sz="2000" dirty="0" err="1"/>
              <a:t>isoladores</a:t>
            </a:r>
            <a:r>
              <a:rPr lang="en-US" sz="2000" dirty="0"/>
              <a:t> </a:t>
            </a:r>
            <a:r>
              <a:rPr lang="en-US" sz="2000" dirty="0" err="1"/>
              <a:t>muito</a:t>
            </a:r>
            <a:r>
              <a:rPr lang="en-US" sz="2000" dirty="0"/>
              <a:t> antes que </a:t>
            </a:r>
            <a:r>
              <a:rPr lang="en-US" sz="2000" dirty="0" err="1"/>
              <a:t>eles</a:t>
            </a:r>
            <a:r>
              <a:rPr lang="en-US" sz="2000" dirty="0"/>
              <a:t> </a:t>
            </a:r>
            <a:r>
              <a:rPr lang="en-US" sz="2000" dirty="0" err="1"/>
              <a:t>falhem</a:t>
            </a:r>
            <a:r>
              <a:rPr lang="en-US" sz="2000" dirty="0"/>
              <a:t> </a:t>
            </a:r>
            <a:r>
              <a:rPr lang="en-US" sz="3200" dirty="0"/>
              <a:t>EXISTE</a:t>
            </a:r>
            <a:r>
              <a:rPr lang="en-US" sz="3600" dirty="0"/>
              <a:t>!</a:t>
            </a:r>
          </a:p>
          <a:p>
            <a:pPr marL="342900" indent="-342900" algn="just">
              <a:buFont typeface="Arial" panose="020B0604020202020204" pitchFamily="34" charset="0"/>
              <a:buChar char="•"/>
              <a:defRPr/>
            </a:pPr>
            <a:r>
              <a:rPr lang="en-US" sz="2000" dirty="0" err="1"/>
              <a:t>Esses</a:t>
            </a:r>
            <a:r>
              <a:rPr lang="en-US" sz="2000" dirty="0"/>
              <a:t> </a:t>
            </a:r>
            <a:r>
              <a:rPr lang="en-US" sz="2000" dirty="0" err="1"/>
              <a:t>defeitos</a:t>
            </a:r>
            <a:r>
              <a:rPr lang="en-US" sz="2000" dirty="0"/>
              <a:t> </a:t>
            </a:r>
            <a:r>
              <a:rPr lang="en-US" sz="2000" dirty="0" err="1"/>
              <a:t>resultam</a:t>
            </a:r>
            <a:r>
              <a:rPr lang="en-US" sz="2000" dirty="0"/>
              <a:t> </a:t>
            </a:r>
            <a:r>
              <a:rPr lang="en-US" sz="2000" dirty="0" err="1"/>
              <a:t>em</a:t>
            </a:r>
            <a:r>
              <a:rPr lang="en-US" sz="2000" dirty="0"/>
              <a:t> </a:t>
            </a:r>
            <a:r>
              <a:rPr lang="en-US" sz="2000" dirty="0" err="1"/>
              <a:t>arcos</a:t>
            </a:r>
            <a:r>
              <a:rPr lang="en-US" sz="2000" dirty="0"/>
              <a:t> </a:t>
            </a:r>
            <a:r>
              <a:rPr lang="en-US" sz="2000" dirty="0" err="1"/>
              <a:t>elétricos</a:t>
            </a:r>
            <a:r>
              <a:rPr lang="en-US" sz="2000" dirty="0"/>
              <a:t>, </a:t>
            </a:r>
            <a:r>
              <a:rPr lang="en-US" sz="2000" dirty="0" err="1"/>
              <a:t>falhas</a:t>
            </a:r>
            <a:r>
              <a:rPr lang="en-US" sz="2000" dirty="0"/>
              <a:t> </a:t>
            </a:r>
            <a:r>
              <a:rPr lang="en-US" sz="2000" dirty="0" err="1"/>
              <a:t>mecânicas</a:t>
            </a:r>
            <a:r>
              <a:rPr lang="en-US" sz="2000" dirty="0"/>
              <a:t> e </a:t>
            </a:r>
            <a:r>
              <a:rPr lang="en-US" sz="2000" dirty="0" err="1"/>
              <a:t>queda</a:t>
            </a:r>
            <a:r>
              <a:rPr lang="en-US" sz="2000" dirty="0"/>
              <a:t> das </a:t>
            </a:r>
            <a:r>
              <a:rPr lang="en-US" sz="2000" dirty="0" err="1"/>
              <a:t>linhas</a:t>
            </a:r>
            <a:r>
              <a:rPr lang="en-US" sz="2000" dirty="0"/>
              <a:t> de </a:t>
            </a:r>
            <a:r>
              <a:rPr lang="en-US" sz="2000" dirty="0" err="1"/>
              <a:t>energia</a:t>
            </a:r>
            <a:r>
              <a:rPr lang="en-US" sz="2000" dirty="0"/>
              <a:t> </a:t>
            </a:r>
            <a:r>
              <a:rPr lang="en-US" sz="2000" dirty="0" err="1"/>
              <a:t>elétrica</a:t>
            </a:r>
            <a:r>
              <a:rPr lang="en-US" dirty="0"/>
              <a:t>.</a:t>
            </a:r>
          </a:p>
          <a:p>
            <a:endParaRPr lang="pt-B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2501900" y="185394"/>
            <a:ext cx="7188200" cy="620454"/>
          </a:xfrm>
        </p:spPr>
        <p:txBody>
          <a:bodyPr/>
          <a:lstStyle/>
          <a:p>
            <a:pPr algn="ctr" eaLnBrk="1" hangingPunct="1"/>
            <a:r>
              <a:rPr lang="en-CA" sz="3200" b="1" dirty="0" err="1">
                <a:ea typeface="ＭＳ Ｐゴシック" pitchFamily="34" charset="-128"/>
              </a:rPr>
              <a:t>Tipos</a:t>
            </a:r>
            <a:r>
              <a:rPr lang="en-CA" sz="3200" b="1" dirty="0">
                <a:ea typeface="ＭＳ Ｐゴシック" pitchFamily="34" charset="-128"/>
              </a:rPr>
              <a:t> de </a:t>
            </a:r>
            <a:r>
              <a:rPr lang="en-CA" sz="3200" b="1" dirty="0" err="1">
                <a:ea typeface="ＭＳ Ｐゴシック" pitchFamily="34" charset="-128"/>
              </a:rPr>
              <a:t>Isoladores</a:t>
            </a:r>
            <a:r>
              <a:rPr lang="en-CA" sz="3200" b="1" dirty="0">
                <a:ea typeface="ＭＳ Ｐゴシック" pitchFamily="34" charset="-128"/>
              </a:rPr>
              <a:t> de Alta </a:t>
            </a:r>
            <a:r>
              <a:rPr lang="en-CA" sz="3200" b="1" dirty="0" err="1">
                <a:ea typeface="ＭＳ Ｐゴシック" pitchFamily="34" charset="-128"/>
              </a:rPr>
              <a:t>Tensão</a:t>
            </a:r>
            <a:endParaRPr lang="fr-CA" sz="3200" b="1" dirty="0">
              <a:ea typeface="ＭＳ Ｐゴシック" pitchFamily="34" charset="-12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43210889"/>
              </p:ext>
            </p:extLst>
          </p:nvPr>
        </p:nvGraphicFramePr>
        <p:xfrm>
          <a:off x="1981200" y="1041782"/>
          <a:ext cx="8229600" cy="4525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5603" name="Picture 4" descr="composite-insulator.png"/>
          <p:cNvPicPr>
            <a:picLocks noChangeAspect="1"/>
          </p:cNvPicPr>
          <p:nvPr/>
        </p:nvPicPr>
        <p:blipFill>
          <a:blip r:embed="rId7" cstate="print"/>
          <a:srcRect/>
          <a:stretch>
            <a:fillRect/>
          </a:stretch>
        </p:blipFill>
        <p:spPr bwMode="auto">
          <a:xfrm rot="-4426899">
            <a:off x="8478044" y="3773074"/>
            <a:ext cx="1117600" cy="1912938"/>
          </a:xfrm>
          <a:prstGeom prst="rect">
            <a:avLst/>
          </a:prstGeom>
          <a:noFill/>
          <a:ln w="9525">
            <a:noFill/>
            <a:miter lim="800000"/>
            <a:headEnd/>
            <a:tailEnd/>
          </a:ln>
        </p:spPr>
      </p:pic>
      <p:sp>
        <p:nvSpPr>
          <p:cNvPr id="25604" name="Rectangle 5"/>
          <p:cNvSpPr>
            <a:spLocks noChangeArrowheads="1"/>
          </p:cNvSpPr>
          <p:nvPr/>
        </p:nvSpPr>
        <p:spPr bwMode="auto">
          <a:xfrm>
            <a:off x="6019800" y="4927980"/>
            <a:ext cx="2590800" cy="369332"/>
          </a:xfrm>
          <a:prstGeom prst="rect">
            <a:avLst/>
          </a:prstGeom>
          <a:noFill/>
          <a:ln w="9525">
            <a:noFill/>
            <a:miter lim="800000"/>
            <a:headEnd/>
            <a:tailEnd/>
          </a:ln>
        </p:spPr>
        <p:txBody>
          <a:bodyPr wrap="square">
            <a:spAutoFit/>
          </a:bodyPr>
          <a:lstStyle/>
          <a:p>
            <a:pPr algn="ctr"/>
            <a:r>
              <a:rPr lang="en-CA" dirty="0">
                <a:solidFill>
                  <a:srgbClr val="FFFFFF"/>
                </a:solidFill>
                <a:latin typeface="Calibri" pitchFamily="34" charset="0"/>
              </a:rPr>
              <a:t>(</a:t>
            </a:r>
            <a:r>
              <a:rPr lang="en-CA" dirty="0" err="1">
                <a:solidFill>
                  <a:srgbClr val="FFFFFF"/>
                </a:solidFill>
                <a:latin typeface="Calibri" pitchFamily="34" charset="0"/>
              </a:rPr>
              <a:t>Isolador</a:t>
            </a:r>
            <a:r>
              <a:rPr lang="en-CA" dirty="0">
                <a:solidFill>
                  <a:srgbClr val="FFFFFF"/>
                </a:solidFill>
                <a:latin typeface="Calibri" pitchFamily="34" charset="0"/>
              </a:rPr>
              <a:t> </a:t>
            </a:r>
            <a:r>
              <a:rPr lang="en-CA" dirty="0" err="1">
                <a:solidFill>
                  <a:srgbClr val="FFFFFF"/>
                </a:solidFill>
                <a:latin typeface="Calibri" pitchFamily="34" charset="0"/>
              </a:rPr>
              <a:t>não</a:t>
            </a:r>
            <a:r>
              <a:rPr lang="en-CA" dirty="0">
                <a:solidFill>
                  <a:srgbClr val="FFFFFF"/>
                </a:solidFill>
                <a:latin typeface="Calibri" pitchFamily="34" charset="0"/>
              </a:rPr>
              <a:t> </a:t>
            </a:r>
            <a:r>
              <a:rPr lang="en-CA" dirty="0" err="1">
                <a:solidFill>
                  <a:srgbClr val="FFFFFF"/>
                </a:solidFill>
                <a:latin typeface="Calibri" pitchFamily="34" charset="0"/>
              </a:rPr>
              <a:t>cerâmico</a:t>
            </a:r>
            <a:r>
              <a:rPr lang="en-CA" dirty="0">
                <a:solidFill>
                  <a:srgbClr val="FFFFFF"/>
                </a:solidFill>
                <a:latin typeface="Calibri" pitchFamily="34" charset="0"/>
              </a:rPr>
              <a:t>)</a:t>
            </a:r>
            <a:endParaRPr lang="fr-CA" dirty="0">
              <a:solidFill>
                <a:srgbClr val="FFFFFF"/>
              </a:solidFill>
              <a:latin typeface="Calibri" pitchFamily="34" charset="0"/>
            </a:endParaRPr>
          </a:p>
        </p:txBody>
      </p:sp>
      <p:pic>
        <p:nvPicPr>
          <p:cNvPr id="25605" name="Picture 6" descr="glass-insulator.png"/>
          <p:cNvPicPr>
            <a:picLocks noChangeAspect="1"/>
          </p:cNvPicPr>
          <p:nvPr/>
        </p:nvPicPr>
        <p:blipFill>
          <a:blip r:embed="rId8" cstate="print"/>
          <a:srcRect/>
          <a:stretch>
            <a:fillRect/>
          </a:stretch>
        </p:blipFill>
        <p:spPr bwMode="auto">
          <a:xfrm rot="-4596331">
            <a:off x="8304275" y="860196"/>
            <a:ext cx="1055687" cy="1457325"/>
          </a:xfrm>
          <a:prstGeom prst="rect">
            <a:avLst/>
          </a:prstGeom>
          <a:noFill/>
          <a:ln w="9525">
            <a:noFill/>
            <a:miter lim="800000"/>
            <a:headEnd/>
            <a:tailEnd/>
          </a:ln>
        </p:spPr>
      </p:pic>
      <p:pic>
        <p:nvPicPr>
          <p:cNvPr id="25606" name="Picture 2" descr="porcelaine.png"/>
          <p:cNvPicPr>
            <a:picLocks noChangeAspect="1"/>
          </p:cNvPicPr>
          <p:nvPr/>
        </p:nvPicPr>
        <p:blipFill>
          <a:blip r:embed="rId9" cstate="print"/>
          <a:srcRect/>
          <a:stretch>
            <a:fillRect/>
          </a:stretch>
        </p:blipFill>
        <p:spPr bwMode="auto">
          <a:xfrm rot="-4662079">
            <a:off x="8182823" y="2084277"/>
            <a:ext cx="1450975" cy="2155825"/>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752600" y="139005"/>
            <a:ext cx="8686800" cy="762000"/>
          </a:xfrm>
        </p:spPr>
        <p:txBody>
          <a:bodyPr/>
          <a:lstStyle/>
          <a:p>
            <a:pPr algn="ctr" eaLnBrk="1" hangingPunct="1">
              <a:defRPr/>
            </a:pPr>
            <a:r>
              <a:rPr lang="en-CA" sz="3200" dirty="0">
                <a:latin typeface="+mn-lt"/>
              </a:rPr>
              <a:t>E-FIELD ID SCANNER Positron</a:t>
            </a:r>
            <a:br>
              <a:rPr lang="en-CA" sz="3200" dirty="0">
                <a:latin typeface="+mn-lt"/>
              </a:rPr>
            </a:br>
            <a:r>
              <a:rPr lang="en-CA" sz="3200" dirty="0" err="1">
                <a:latin typeface="+mn-lt"/>
              </a:rPr>
              <a:t>Detecta</a:t>
            </a:r>
            <a:r>
              <a:rPr lang="en-CA" sz="3200" dirty="0">
                <a:latin typeface="+mn-lt"/>
              </a:rPr>
              <a:t> </a:t>
            </a:r>
            <a:r>
              <a:rPr lang="en-CA" sz="3200" dirty="0" err="1">
                <a:latin typeface="+mn-lt"/>
              </a:rPr>
              <a:t>os</a:t>
            </a:r>
            <a:r>
              <a:rPr lang="en-CA" sz="3200" dirty="0">
                <a:latin typeface="+mn-lt"/>
              </a:rPr>
              <a:t> </a:t>
            </a:r>
            <a:r>
              <a:rPr lang="en-CA" sz="3200" dirty="0" err="1">
                <a:latin typeface="+mn-lt"/>
              </a:rPr>
              <a:t>seguintes</a:t>
            </a:r>
            <a:r>
              <a:rPr lang="en-CA" sz="3200" dirty="0">
                <a:latin typeface="+mn-lt"/>
              </a:rPr>
              <a:t> </a:t>
            </a:r>
            <a:r>
              <a:rPr lang="en-CA" sz="3200" dirty="0" err="1">
                <a:latin typeface="+mn-lt"/>
              </a:rPr>
              <a:t>tipos</a:t>
            </a:r>
            <a:r>
              <a:rPr lang="en-CA" sz="3200" dirty="0">
                <a:latin typeface="+mn-lt"/>
              </a:rPr>
              <a:t> de </a:t>
            </a:r>
            <a:r>
              <a:rPr lang="en-CA" sz="3200" dirty="0" err="1">
                <a:latin typeface="+mn-lt"/>
              </a:rPr>
              <a:t>Problemas</a:t>
            </a:r>
            <a:endParaRPr lang="en-CA" sz="3200" dirty="0">
              <a:latin typeface="+mn-lt"/>
            </a:endParaRPr>
          </a:p>
        </p:txBody>
      </p:sp>
      <p:sp>
        <p:nvSpPr>
          <p:cNvPr id="26626" name="Rectangle 5"/>
          <p:cNvSpPr>
            <a:spLocks noChangeArrowheads="1"/>
          </p:cNvSpPr>
          <p:nvPr/>
        </p:nvSpPr>
        <p:spPr bwMode="auto">
          <a:xfrm>
            <a:off x="1474087" y="1423516"/>
            <a:ext cx="5207000" cy="1133837"/>
          </a:xfrm>
          <a:prstGeom prst="rect">
            <a:avLst/>
          </a:prstGeom>
          <a:noFill/>
          <a:ln w="9525">
            <a:noFill/>
            <a:miter lim="800000"/>
            <a:headEnd/>
            <a:tailEnd/>
          </a:ln>
        </p:spPr>
        <p:txBody>
          <a:bodyPr wrap="square">
            <a:spAutoFit/>
          </a:bodyPr>
          <a:lstStyle/>
          <a:p>
            <a:pPr marL="231775" indent="-234950" eaLnBrk="0" hangingPunct="0">
              <a:lnSpc>
                <a:spcPct val="80000"/>
              </a:lnSpc>
              <a:spcBef>
                <a:spcPct val="20000"/>
              </a:spcBef>
              <a:buFont typeface="Wingdings" pitchFamily="2" charset="2"/>
              <a:buChar char="§"/>
            </a:pPr>
            <a:r>
              <a:rPr lang="en-CA" sz="2400" dirty="0" err="1">
                <a:latin typeface="Calibri" pitchFamily="34" charset="0"/>
              </a:rPr>
              <a:t>Contaminação</a:t>
            </a:r>
            <a:r>
              <a:rPr lang="en-CA" sz="2400" dirty="0">
                <a:latin typeface="Calibri" pitchFamily="34" charset="0"/>
              </a:rPr>
              <a:t> superficial</a:t>
            </a:r>
          </a:p>
          <a:p>
            <a:pPr marL="231775" indent="-234950" eaLnBrk="0" hangingPunct="0">
              <a:lnSpc>
                <a:spcPct val="80000"/>
              </a:lnSpc>
              <a:spcBef>
                <a:spcPct val="20000"/>
              </a:spcBef>
              <a:buFont typeface="Wingdings" pitchFamily="2" charset="2"/>
              <a:buChar char="§"/>
            </a:pPr>
            <a:r>
              <a:rPr lang="en-CA" sz="2400" dirty="0" err="1">
                <a:latin typeface="Calibri" pitchFamily="34" charset="0"/>
              </a:rPr>
              <a:t>Isoladores</a:t>
            </a:r>
            <a:r>
              <a:rPr lang="en-CA" sz="2400" dirty="0">
                <a:latin typeface="Calibri" pitchFamily="34" charset="0"/>
              </a:rPr>
              <a:t> </a:t>
            </a:r>
            <a:r>
              <a:rPr lang="en-CA" sz="2400" dirty="0" err="1">
                <a:latin typeface="Calibri" pitchFamily="34" charset="0"/>
              </a:rPr>
              <a:t>perfurados</a:t>
            </a:r>
            <a:endParaRPr lang="en-CA" sz="2400" dirty="0">
              <a:latin typeface="Calibri" pitchFamily="34" charset="0"/>
            </a:endParaRPr>
          </a:p>
          <a:p>
            <a:pPr marL="231775" indent="-234950" eaLnBrk="0" hangingPunct="0">
              <a:lnSpc>
                <a:spcPct val="80000"/>
              </a:lnSpc>
              <a:spcBef>
                <a:spcPct val="20000"/>
              </a:spcBef>
              <a:buFont typeface="Wingdings" pitchFamily="2" charset="2"/>
              <a:buChar char="§"/>
            </a:pPr>
            <a:r>
              <a:rPr lang="en-CA" sz="2400" dirty="0" err="1">
                <a:latin typeface="Calibri" pitchFamily="34" charset="0"/>
              </a:rPr>
              <a:t>Isoladores</a:t>
            </a:r>
            <a:r>
              <a:rPr lang="en-CA" sz="2400" dirty="0">
                <a:latin typeface="Calibri" pitchFamily="34" charset="0"/>
              </a:rPr>
              <a:t> com </a:t>
            </a:r>
            <a:r>
              <a:rPr lang="en-CA" sz="2400" dirty="0" err="1">
                <a:latin typeface="Calibri" pitchFamily="34" charset="0"/>
              </a:rPr>
              <a:t>corrente</a:t>
            </a:r>
            <a:r>
              <a:rPr lang="en-CA" sz="2400" dirty="0">
                <a:latin typeface="Calibri" pitchFamily="34" charset="0"/>
              </a:rPr>
              <a:t> de </a:t>
            </a:r>
            <a:r>
              <a:rPr lang="en-CA" sz="2400" dirty="0" err="1">
                <a:latin typeface="Calibri" pitchFamily="34" charset="0"/>
              </a:rPr>
              <a:t>fuga</a:t>
            </a:r>
            <a:endParaRPr lang="en-CA" sz="2400" dirty="0">
              <a:latin typeface="Calibri" pitchFamily="34" charset="0"/>
            </a:endParaRPr>
          </a:p>
        </p:txBody>
      </p:sp>
      <p:pic>
        <p:nvPicPr>
          <p:cNvPr id="26628" name="Picture 8" descr="Related image"/>
          <p:cNvPicPr>
            <a:picLocks noChangeAspect="1" noChangeArrowheads="1"/>
          </p:cNvPicPr>
          <p:nvPr/>
        </p:nvPicPr>
        <p:blipFill>
          <a:blip r:embed="rId3" cstate="print"/>
          <a:srcRect/>
          <a:stretch>
            <a:fillRect/>
          </a:stretch>
        </p:blipFill>
        <p:spPr bwMode="auto">
          <a:xfrm>
            <a:off x="1562765" y="2719444"/>
            <a:ext cx="4562646" cy="2439749"/>
          </a:xfrm>
          <a:prstGeom prst="rect">
            <a:avLst/>
          </a:prstGeom>
          <a:noFill/>
          <a:ln w="9525">
            <a:noFill/>
            <a:miter lim="800000"/>
            <a:headEnd/>
            <a:tailEnd/>
          </a:ln>
        </p:spPr>
      </p:pic>
      <p:sp>
        <p:nvSpPr>
          <p:cNvPr id="10" name="TextBox 9"/>
          <p:cNvSpPr txBox="1"/>
          <p:nvPr/>
        </p:nvSpPr>
        <p:spPr>
          <a:xfrm>
            <a:off x="1752600" y="5159193"/>
            <a:ext cx="4165600" cy="369332"/>
          </a:xfrm>
          <a:prstGeom prst="rect">
            <a:avLst/>
          </a:prstGeom>
          <a:noFill/>
        </p:spPr>
        <p:txBody>
          <a:bodyPr wrap="square">
            <a:spAutoFit/>
          </a:bodyPr>
          <a:lstStyle/>
          <a:p>
            <a:pPr>
              <a:defRPr/>
            </a:pPr>
            <a:r>
              <a:rPr lang="en-US" b="1" dirty="0" err="1">
                <a:latin typeface="+mj-lt"/>
                <a:cs typeface="Arial" charset="0"/>
              </a:rPr>
              <a:t>Atividade</a:t>
            </a:r>
            <a:r>
              <a:rPr lang="en-US" b="1" dirty="0">
                <a:latin typeface="+mj-lt"/>
                <a:cs typeface="Arial" charset="0"/>
              </a:rPr>
              <a:t> </a:t>
            </a:r>
            <a:r>
              <a:rPr lang="en-US" b="1" dirty="0" err="1">
                <a:latin typeface="+mj-lt"/>
                <a:cs typeface="Arial" charset="0"/>
              </a:rPr>
              <a:t>Elétrica</a:t>
            </a:r>
            <a:r>
              <a:rPr lang="en-US" b="1" dirty="0">
                <a:latin typeface="+mj-lt"/>
                <a:cs typeface="Arial" charset="0"/>
              </a:rPr>
              <a:t> de </a:t>
            </a:r>
            <a:r>
              <a:rPr lang="en-US" b="1" dirty="0" err="1">
                <a:latin typeface="+mj-lt"/>
                <a:cs typeface="Arial" charset="0"/>
              </a:rPr>
              <a:t>isolador</a:t>
            </a:r>
            <a:r>
              <a:rPr lang="en-US" b="1" dirty="0">
                <a:latin typeface="+mj-lt"/>
                <a:cs typeface="Arial" charset="0"/>
              </a:rPr>
              <a:t> </a:t>
            </a:r>
            <a:r>
              <a:rPr lang="en-US" b="1" dirty="0" err="1">
                <a:latin typeface="+mj-lt"/>
                <a:cs typeface="Arial" charset="0"/>
              </a:rPr>
              <a:t>contaminado</a:t>
            </a:r>
            <a:endParaRPr lang="en-US" b="1" dirty="0">
              <a:latin typeface="+mj-lt"/>
              <a:cs typeface="Arial" charset="0"/>
            </a:endParaRPr>
          </a:p>
        </p:txBody>
      </p:sp>
      <p:sp>
        <p:nvSpPr>
          <p:cNvPr id="26630" name="Rectangle 5"/>
          <p:cNvSpPr>
            <a:spLocks noChangeArrowheads="1"/>
          </p:cNvSpPr>
          <p:nvPr/>
        </p:nvSpPr>
        <p:spPr bwMode="auto">
          <a:xfrm>
            <a:off x="7120466" y="4435420"/>
            <a:ext cx="3962400" cy="1133837"/>
          </a:xfrm>
          <a:prstGeom prst="rect">
            <a:avLst/>
          </a:prstGeom>
          <a:noFill/>
          <a:ln w="9525">
            <a:noFill/>
            <a:miter lim="800000"/>
            <a:headEnd/>
            <a:tailEnd/>
          </a:ln>
        </p:spPr>
        <p:txBody>
          <a:bodyPr wrap="square">
            <a:spAutoFit/>
          </a:bodyPr>
          <a:lstStyle/>
          <a:p>
            <a:pPr marL="231775" indent="-234950" eaLnBrk="0" hangingPunct="0">
              <a:lnSpc>
                <a:spcPct val="80000"/>
              </a:lnSpc>
              <a:spcBef>
                <a:spcPct val="20000"/>
              </a:spcBef>
              <a:buFont typeface="Wingdings" pitchFamily="2" charset="2"/>
              <a:buChar char="§"/>
            </a:pPr>
            <a:r>
              <a:rPr lang="en-CA" sz="2400" dirty="0" err="1">
                <a:latin typeface="Calibri" pitchFamily="34" charset="0"/>
              </a:rPr>
              <a:t>Umidade</a:t>
            </a:r>
            <a:r>
              <a:rPr lang="en-CA" sz="2400" dirty="0">
                <a:latin typeface="Calibri" pitchFamily="34" charset="0"/>
              </a:rPr>
              <a:t> </a:t>
            </a:r>
            <a:r>
              <a:rPr lang="en-CA" sz="2400" dirty="0" err="1">
                <a:latin typeface="Calibri" pitchFamily="34" charset="0"/>
              </a:rPr>
              <a:t>relativa</a:t>
            </a:r>
            <a:endParaRPr lang="en-CA" sz="2400" dirty="0">
              <a:latin typeface="Calibri" pitchFamily="34" charset="0"/>
            </a:endParaRPr>
          </a:p>
          <a:p>
            <a:pPr marL="231775" indent="-234950" eaLnBrk="0" hangingPunct="0">
              <a:lnSpc>
                <a:spcPct val="80000"/>
              </a:lnSpc>
              <a:spcBef>
                <a:spcPct val="20000"/>
              </a:spcBef>
              <a:buFont typeface="Wingdings" pitchFamily="2" charset="2"/>
              <a:buChar char="§"/>
            </a:pPr>
            <a:r>
              <a:rPr lang="en-CA" sz="2400" dirty="0" err="1">
                <a:latin typeface="Calibri" pitchFamily="34" charset="0"/>
              </a:rPr>
              <a:t>Trilhamento</a:t>
            </a:r>
            <a:r>
              <a:rPr lang="en-CA" sz="2400" dirty="0">
                <a:latin typeface="Calibri" pitchFamily="34" charset="0"/>
              </a:rPr>
              <a:t> de </a:t>
            </a:r>
            <a:r>
              <a:rPr lang="en-CA" sz="2400" dirty="0" err="1">
                <a:latin typeface="Calibri" pitchFamily="34" charset="0"/>
              </a:rPr>
              <a:t>carbono</a:t>
            </a:r>
            <a:endParaRPr lang="en-CA" sz="2400" dirty="0">
              <a:latin typeface="Calibri" pitchFamily="34" charset="0"/>
            </a:endParaRPr>
          </a:p>
          <a:p>
            <a:pPr marL="231775" indent="-234950" eaLnBrk="0" hangingPunct="0">
              <a:lnSpc>
                <a:spcPct val="80000"/>
              </a:lnSpc>
              <a:spcBef>
                <a:spcPct val="20000"/>
              </a:spcBef>
              <a:buFont typeface="Wingdings" pitchFamily="2" charset="2"/>
              <a:buChar char="§"/>
            </a:pPr>
            <a:r>
              <a:rPr lang="en-CA" sz="2400" dirty="0" err="1">
                <a:latin typeface="Calibri" pitchFamily="34" charset="0"/>
              </a:rPr>
              <a:t>Trincas</a:t>
            </a:r>
            <a:r>
              <a:rPr lang="en-CA" sz="2400" dirty="0">
                <a:latin typeface="Calibri" pitchFamily="34" charset="0"/>
              </a:rPr>
              <a:t>/</a:t>
            </a:r>
            <a:r>
              <a:rPr lang="en-CA" sz="2400" dirty="0" err="1">
                <a:latin typeface="Calibri" pitchFamily="34" charset="0"/>
              </a:rPr>
              <a:t>rachaduras</a:t>
            </a:r>
            <a:endParaRPr lang="en-CA" sz="2400" dirty="0">
              <a:latin typeface="Calibri" pitchFamily="34" charset="0"/>
            </a:endParaRPr>
          </a:p>
        </p:txBody>
      </p:sp>
      <p:pic>
        <p:nvPicPr>
          <p:cNvPr id="26631" name="Picture 2"/>
          <p:cNvPicPr>
            <a:picLocks noChangeAspect="1" noChangeArrowheads="1"/>
          </p:cNvPicPr>
          <p:nvPr/>
        </p:nvPicPr>
        <p:blipFill>
          <a:blip r:embed="rId4" cstate="print"/>
          <a:srcRect/>
          <a:stretch>
            <a:fillRect/>
          </a:stretch>
        </p:blipFill>
        <p:spPr bwMode="auto">
          <a:xfrm>
            <a:off x="6565899" y="1498072"/>
            <a:ext cx="4224867" cy="2844215"/>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2226733" y="177800"/>
            <a:ext cx="7738533" cy="507086"/>
          </a:xfrm>
        </p:spPr>
        <p:txBody>
          <a:bodyPr/>
          <a:lstStyle/>
          <a:p>
            <a:pPr algn="ctr" eaLnBrk="1" hangingPunct="1"/>
            <a:r>
              <a:rPr lang="en-CA" sz="3200" b="1" dirty="0" err="1">
                <a:ea typeface="ＭＳ Ｐゴシック" pitchFamily="34" charset="-128"/>
              </a:rPr>
              <a:t>Benefícios</a:t>
            </a:r>
            <a:r>
              <a:rPr lang="en-CA" sz="3200" b="1" dirty="0">
                <a:ea typeface="ＭＳ Ｐゴシック" pitchFamily="34" charset="-128"/>
              </a:rPr>
              <a:t> </a:t>
            </a:r>
            <a:r>
              <a:rPr lang="en-CA" sz="3200" b="1" dirty="0" err="1">
                <a:ea typeface="ＭＳ Ｐゴシック" pitchFamily="34" charset="-128"/>
              </a:rPr>
              <a:t>ao</a:t>
            </a:r>
            <a:r>
              <a:rPr lang="en-CA" sz="3200" b="1" dirty="0">
                <a:ea typeface="ＭＳ Ｐゴシック" pitchFamily="34" charset="-128"/>
              </a:rPr>
              <a:t> </a:t>
            </a:r>
            <a:r>
              <a:rPr lang="en-CA" sz="3200" b="1" dirty="0" err="1">
                <a:ea typeface="ＭＳ Ｐゴシック" pitchFamily="34" charset="-128"/>
              </a:rPr>
              <a:t>Utilizar</a:t>
            </a:r>
            <a:r>
              <a:rPr lang="en-CA" sz="3200" b="1" dirty="0">
                <a:ea typeface="ＭＳ Ｐゴシック" pitchFamily="34" charset="-128"/>
              </a:rPr>
              <a:t> o E-FIELD Scanner</a:t>
            </a:r>
          </a:p>
        </p:txBody>
      </p:sp>
      <p:sp>
        <p:nvSpPr>
          <p:cNvPr id="28674" name="Rectangle 3"/>
          <p:cNvSpPr>
            <a:spLocks noChangeArrowheads="1"/>
          </p:cNvSpPr>
          <p:nvPr/>
        </p:nvSpPr>
        <p:spPr bwMode="auto">
          <a:xfrm>
            <a:off x="1828799" y="769553"/>
            <a:ext cx="8534400" cy="3385542"/>
          </a:xfrm>
          <a:prstGeom prst="rect">
            <a:avLst/>
          </a:prstGeom>
          <a:noFill/>
          <a:ln w="9525">
            <a:noFill/>
            <a:miter lim="800000"/>
            <a:headEnd/>
            <a:tailEnd/>
          </a:ln>
        </p:spPr>
        <p:txBody>
          <a:bodyPr>
            <a:spAutoFit/>
          </a:bodyPr>
          <a:lstStyle/>
          <a:p>
            <a:pPr indent="-234950" eaLnBrk="0" hangingPunct="0">
              <a:lnSpc>
                <a:spcPct val="80000"/>
              </a:lnSpc>
              <a:spcBef>
                <a:spcPct val="20000"/>
              </a:spcBef>
              <a:defRPr/>
            </a:pPr>
            <a:r>
              <a:rPr lang="pt-BR" sz="2000" b="1" dirty="0"/>
              <a:t>Benefícios:</a:t>
            </a:r>
          </a:p>
          <a:p>
            <a:pPr marL="342900" indent="-342900">
              <a:buFont typeface="Wingdings" panose="05000000000000000000" pitchFamily="2" charset="2"/>
              <a:buChar char=""/>
            </a:pPr>
            <a:r>
              <a:rPr lang="pt-BR" dirty="0">
                <a:cs typeface="Arial" charset="0"/>
              </a:rPr>
              <a:t>Evita quedas de energia e perigo devido à falha do isolador</a:t>
            </a:r>
          </a:p>
          <a:p>
            <a:pPr marL="342900" indent="-342900">
              <a:buFont typeface="Wingdings" panose="05000000000000000000" pitchFamily="2" charset="2"/>
              <a:buChar char=""/>
            </a:pPr>
            <a:r>
              <a:rPr lang="pt-BR" dirty="0">
                <a:cs typeface="Arial" charset="0"/>
              </a:rPr>
              <a:t>Evita danos ao equipamento</a:t>
            </a:r>
          </a:p>
          <a:p>
            <a:pPr marL="342900" indent="-342900">
              <a:buFont typeface="Wingdings" panose="05000000000000000000" pitchFamily="2" charset="2"/>
              <a:buChar char=""/>
            </a:pPr>
            <a:r>
              <a:rPr lang="pt-BR" dirty="0">
                <a:cs typeface="Arial" charset="0"/>
              </a:rPr>
              <a:t>Permite que a manutenção seja programada (e não inesperada)</a:t>
            </a:r>
          </a:p>
          <a:p>
            <a:pPr marL="342900" indent="-342900">
              <a:buFont typeface="Wingdings" panose="05000000000000000000" pitchFamily="2" charset="2"/>
              <a:buChar char=""/>
            </a:pPr>
            <a:r>
              <a:rPr lang="pt-BR" dirty="0">
                <a:cs typeface="Arial" charset="0"/>
              </a:rPr>
              <a:t>Previne incêndios resultantes de isoladores com falha</a:t>
            </a:r>
          </a:p>
          <a:p>
            <a:pPr marL="342900" indent="-342900">
              <a:buFont typeface="Wingdings" panose="05000000000000000000" pitchFamily="2" charset="2"/>
              <a:buChar char=""/>
            </a:pPr>
            <a:r>
              <a:rPr lang="pt-BR" dirty="0">
                <a:cs typeface="Arial" charset="0"/>
              </a:rPr>
              <a:t>Permite que ações sejam tomadas antes de uma queda de energia</a:t>
            </a:r>
          </a:p>
          <a:p>
            <a:pPr marL="342900" indent="-342900">
              <a:buFont typeface="Wingdings" panose="05000000000000000000" pitchFamily="2" charset="2"/>
              <a:buChar char=""/>
            </a:pPr>
            <a:r>
              <a:rPr lang="pt-BR" dirty="0">
                <a:cs typeface="Arial" charset="0"/>
              </a:rPr>
              <a:t>Não há necessidade de desligar a rede para as avaliações periódicas</a:t>
            </a:r>
          </a:p>
          <a:p>
            <a:pPr marL="342900" indent="-342900">
              <a:buFont typeface="Wingdings" panose="05000000000000000000" pitchFamily="2" charset="2"/>
              <a:buChar char=""/>
            </a:pPr>
            <a:r>
              <a:rPr lang="pt-BR" dirty="0">
                <a:cs typeface="Arial" charset="0"/>
              </a:rPr>
              <a:t>As leituras de campo podem ser armazenadas no banco de dados para referência e análise comparativa no futuro</a:t>
            </a:r>
          </a:p>
          <a:p>
            <a:pPr marL="342900" indent="-342900">
              <a:buFont typeface="Wingdings" panose="05000000000000000000" pitchFamily="2" charset="2"/>
              <a:buChar char=""/>
            </a:pPr>
            <a:r>
              <a:rPr lang="pt-BR" dirty="0">
                <a:cs typeface="Arial" charset="0"/>
              </a:rPr>
              <a:t>Fornece um “sistema de alerta antecipado” para falhas iminentes e quedas de energia</a:t>
            </a:r>
          </a:p>
          <a:p>
            <a:pPr marL="342900" indent="-342900">
              <a:buFont typeface="Wingdings" panose="05000000000000000000" pitchFamily="2" charset="2"/>
              <a:buChar char=""/>
            </a:pPr>
            <a:r>
              <a:rPr lang="pt-BR" dirty="0">
                <a:cs typeface="Arial" charset="0"/>
              </a:rPr>
              <a:t>Para trabalho em linha viva, os testadores indicam claramente se é seguro ou não trabalhar nas proximidades do isolador energizado</a:t>
            </a:r>
          </a:p>
        </p:txBody>
      </p:sp>
      <p:sp>
        <p:nvSpPr>
          <p:cNvPr id="12" name="Rectangle 3"/>
          <p:cNvSpPr>
            <a:spLocks noChangeArrowheads="1"/>
          </p:cNvSpPr>
          <p:nvPr/>
        </p:nvSpPr>
        <p:spPr bwMode="auto">
          <a:xfrm>
            <a:off x="1828799" y="4155095"/>
            <a:ext cx="8534400" cy="2000548"/>
          </a:xfrm>
          <a:prstGeom prst="rect">
            <a:avLst/>
          </a:prstGeom>
          <a:noFill/>
          <a:ln w="9525">
            <a:noFill/>
            <a:miter lim="800000"/>
            <a:headEnd/>
            <a:tailEnd/>
          </a:ln>
          <a:effectLst/>
        </p:spPr>
        <p:txBody>
          <a:bodyPr>
            <a:spAutoFit/>
          </a:bodyPr>
          <a:lstStyle/>
          <a:p>
            <a:pPr indent="-234950" eaLnBrk="0" hangingPunct="0">
              <a:lnSpc>
                <a:spcPct val="80000"/>
              </a:lnSpc>
              <a:spcBef>
                <a:spcPct val="20000"/>
              </a:spcBef>
              <a:defRPr/>
            </a:pPr>
            <a:r>
              <a:rPr lang="pt-BR" sz="2000" b="1" dirty="0"/>
              <a:t>Vantagens:</a:t>
            </a:r>
          </a:p>
          <a:p>
            <a:pPr marL="342900" indent="-342900">
              <a:buFont typeface="Wingdings" panose="05000000000000000000" pitchFamily="2" charset="2"/>
              <a:buChar char=""/>
            </a:pPr>
            <a:r>
              <a:rPr lang="pt-BR" dirty="0">
                <a:cs typeface="Arial" charset="0"/>
              </a:rPr>
              <a:t>Preserva a reputação com a população atendida</a:t>
            </a:r>
          </a:p>
          <a:p>
            <a:pPr marL="342900" indent="-342900">
              <a:buFont typeface="Wingdings" panose="05000000000000000000" pitchFamily="2" charset="2"/>
              <a:buChar char=""/>
            </a:pPr>
            <a:r>
              <a:rPr lang="pt-BR" dirty="0">
                <a:cs typeface="Arial" charset="0"/>
              </a:rPr>
              <a:t>Elimina a perda de receitas por cortes de energia causados por falhas de isolamento</a:t>
            </a:r>
          </a:p>
          <a:p>
            <a:pPr marL="342900" indent="-342900">
              <a:buFont typeface="Wingdings" panose="05000000000000000000" pitchFamily="2" charset="2"/>
              <a:buChar char=""/>
            </a:pPr>
            <a:r>
              <a:rPr lang="pt-BR" dirty="0">
                <a:cs typeface="Arial" charset="0"/>
              </a:rPr>
              <a:t>Reduz a frequência e os custos de reparos de emergência</a:t>
            </a:r>
          </a:p>
          <a:p>
            <a:pPr marL="342900" indent="-342900">
              <a:buFont typeface="Wingdings" panose="05000000000000000000" pitchFamily="2" charset="2"/>
              <a:buChar char=""/>
            </a:pPr>
            <a:r>
              <a:rPr lang="pt-BR" dirty="0">
                <a:cs typeface="Arial" charset="0"/>
              </a:rPr>
              <a:t>Pode reduzir os custos de seguro devido ao menor risco</a:t>
            </a:r>
          </a:p>
          <a:p>
            <a:pPr marL="342900" indent="-342900">
              <a:buFont typeface="Wingdings" panose="05000000000000000000" pitchFamily="2" charset="2"/>
              <a:buChar char=""/>
            </a:pPr>
            <a:r>
              <a:rPr lang="pt-BR" dirty="0">
                <a:cs typeface="Arial" charset="0"/>
              </a:rPr>
              <a:t>Aumente a segurança do trabalhador para trabalhos em linha viva</a:t>
            </a:r>
          </a:p>
          <a:p>
            <a:pPr marL="342900" indent="-342900">
              <a:buFont typeface="Wingdings" panose="05000000000000000000" pitchFamily="2" charset="2"/>
              <a:buChar char=""/>
            </a:pPr>
            <a:r>
              <a:rPr lang="pt-BR" dirty="0">
                <a:cs typeface="Arial" charset="0"/>
              </a:rPr>
              <a:t>Não há necessidade de desligar a energia para avaliações de rotina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2988733" y="199231"/>
            <a:ext cx="6214533" cy="611188"/>
          </a:xfrm>
        </p:spPr>
        <p:txBody>
          <a:bodyPr/>
          <a:lstStyle/>
          <a:p>
            <a:pPr algn="ctr" eaLnBrk="1" hangingPunct="1"/>
            <a:r>
              <a:rPr lang="en-CA" sz="3200" b="1" dirty="0">
                <a:ea typeface="ＭＳ Ｐゴシック" pitchFamily="34" charset="-128"/>
              </a:rPr>
              <a:t>E-FIELD Scanner</a:t>
            </a:r>
          </a:p>
        </p:txBody>
      </p:sp>
      <p:sp>
        <p:nvSpPr>
          <p:cNvPr id="30722" name="Rectangle 3"/>
          <p:cNvSpPr>
            <a:spLocks noChangeArrowheads="1"/>
          </p:cNvSpPr>
          <p:nvPr/>
        </p:nvSpPr>
        <p:spPr bwMode="auto">
          <a:xfrm>
            <a:off x="1828799" y="762000"/>
            <a:ext cx="8534400" cy="3231654"/>
          </a:xfrm>
          <a:prstGeom prst="rect">
            <a:avLst/>
          </a:prstGeom>
          <a:noFill/>
          <a:ln w="9525">
            <a:noFill/>
            <a:miter lim="800000"/>
            <a:headEnd/>
            <a:tailEnd/>
          </a:ln>
        </p:spPr>
        <p:txBody>
          <a:bodyPr>
            <a:spAutoFit/>
          </a:bodyPr>
          <a:lstStyle/>
          <a:p>
            <a:pPr marL="342900" indent="-342900">
              <a:buFont typeface="Arial" panose="020B0604020202020204" pitchFamily="34" charset="0"/>
              <a:buChar char="•"/>
            </a:pPr>
            <a:r>
              <a:rPr lang="pt-BR" sz="2400" b="1" dirty="0">
                <a:latin typeface="Calibri" panose="020F0502020204030204" pitchFamily="34" charset="0"/>
                <a:ea typeface="Calibri" panose="020F0502020204030204" pitchFamily="34" charset="0"/>
                <a:cs typeface="Times New Roman" panose="02020603050405020304" pitchFamily="18" charset="0"/>
              </a:rPr>
              <a:t>Benefícios para o Operador:</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Seguro de utilizar</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Sem contato elétrico</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A operação com botão único torna a sonda muito fácil de usar</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Contagem das saias e indicação da localização de eventual falha inclusa nos gráficos</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As leituras de campo podem ser armazenadas no banco de dados para referência e análise comparativa futura</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Fornece um “sistema de alerta antecipado” para falhas e quedas de energia</a:t>
            </a:r>
          </a:p>
          <a:p>
            <a:pPr marL="742950" lvl="1"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Para trabalho em linha viva, os testadores indicam claramente se é seguro ou não trabalhar nas proximidades do isolador avaliado</a:t>
            </a:r>
          </a:p>
        </p:txBody>
      </p:sp>
      <p:sp>
        <p:nvSpPr>
          <p:cNvPr id="7" name="TextBox 6"/>
          <p:cNvSpPr txBox="1"/>
          <p:nvPr/>
        </p:nvSpPr>
        <p:spPr bwMode="auto">
          <a:xfrm>
            <a:off x="10220854" y="3962400"/>
            <a:ext cx="1515533" cy="1477328"/>
          </a:xfrm>
          <a:prstGeom prst="rect">
            <a:avLst/>
          </a:prstGeom>
          <a:noFill/>
        </p:spPr>
        <p:txBody>
          <a:bodyPr wrap="square">
            <a:spAutoFit/>
          </a:bodyPr>
          <a:lstStyle/>
          <a:p>
            <a:pPr>
              <a:defRPr/>
            </a:pPr>
            <a:r>
              <a:rPr lang="en-US" b="1" dirty="0">
                <a:cs typeface="Arial" charset="0"/>
              </a:rPr>
              <a:t>Discos de </a:t>
            </a:r>
            <a:r>
              <a:rPr lang="en-US" b="1" dirty="0" err="1">
                <a:cs typeface="Arial" charset="0"/>
              </a:rPr>
              <a:t>Porcelana</a:t>
            </a:r>
            <a:r>
              <a:rPr lang="en-US" b="1" dirty="0">
                <a:cs typeface="Arial" charset="0"/>
              </a:rPr>
              <a:t> </a:t>
            </a:r>
            <a:r>
              <a:rPr lang="en-US" b="1" dirty="0" err="1">
                <a:cs typeface="Arial" charset="0"/>
              </a:rPr>
              <a:t>sendos</a:t>
            </a:r>
            <a:r>
              <a:rPr lang="en-US" b="1" dirty="0">
                <a:cs typeface="Arial" charset="0"/>
              </a:rPr>
              <a:t> </a:t>
            </a:r>
            <a:r>
              <a:rPr lang="en-US" b="1" dirty="0" err="1">
                <a:cs typeface="Arial" charset="0"/>
              </a:rPr>
              <a:t>escaneados</a:t>
            </a:r>
            <a:r>
              <a:rPr lang="en-US" b="1" dirty="0">
                <a:cs typeface="Arial" charset="0"/>
              </a:rPr>
              <a:t> pela </a:t>
            </a:r>
            <a:r>
              <a:rPr lang="en-US" b="1" dirty="0" err="1">
                <a:cs typeface="Arial" charset="0"/>
              </a:rPr>
              <a:t>sonda</a:t>
            </a:r>
            <a:endParaRPr lang="en-US" b="1" dirty="0">
              <a:cs typeface="Arial" charset="0"/>
            </a:endParaRPr>
          </a:p>
        </p:txBody>
      </p:sp>
      <p:grpSp>
        <p:nvGrpSpPr>
          <p:cNvPr id="30725" name="Group 11"/>
          <p:cNvGrpSpPr>
            <a:grpSpLocks/>
          </p:cNvGrpSpPr>
          <p:nvPr/>
        </p:nvGrpSpPr>
        <p:grpSpPr bwMode="auto">
          <a:xfrm>
            <a:off x="2624137" y="4030891"/>
            <a:ext cx="4051300" cy="685800"/>
            <a:chOff x="533400" y="4114800"/>
            <a:chExt cx="4050729" cy="685800"/>
          </a:xfrm>
        </p:grpSpPr>
        <p:pic>
          <p:nvPicPr>
            <p:cNvPr id="30729" name="Picture 2"/>
            <p:cNvPicPr>
              <a:picLocks noChangeAspect="1" noChangeArrowheads="1"/>
            </p:cNvPicPr>
            <p:nvPr/>
          </p:nvPicPr>
          <p:blipFill>
            <a:blip r:embed="rId3" cstate="print"/>
            <a:srcRect/>
            <a:stretch>
              <a:fillRect/>
            </a:stretch>
          </p:blipFill>
          <p:spPr bwMode="auto">
            <a:xfrm>
              <a:off x="533400" y="4114800"/>
              <a:ext cx="4050729" cy="685800"/>
            </a:xfrm>
            <a:prstGeom prst="rect">
              <a:avLst/>
            </a:prstGeom>
            <a:noFill/>
            <a:ln w="9525">
              <a:noFill/>
              <a:miter lim="800000"/>
              <a:headEnd/>
              <a:tailEnd/>
            </a:ln>
          </p:spPr>
        </p:pic>
        <p:sp>
          <p:nvSpPr>
            <p:cNvPr id="11" name="Oval 10"/>
            <p:cNvSpPr>
              <a:spLocks noChangeAspect="1"/>
            </p:cNvSpPr>
            <p:nvPr/>
          </p:nvSpPr>
          <p:spPr>
            <a:xfrm>
              <a:off x="1142914" y="4237038"/>
              <a:ext cx="152379" cy="152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10" name="Rounded Rectangle 9"/>
          <p:cNvSpPr/>
          <p:nvPr/>
        </p:nvSpPr>
        <p:spPr>
          <a:xfrm>
            <a:off x="2967037" y="3976721"/>
            <a:ext cx="685800" cy="823879"/>
          </a:xfrm>
          <a:prstGeom prst="roundRect">
            <a:avLst/>
          </a:prstGeom>
          <a:noFill/>
          <a:ln w="444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727" name="TextBox 12"/>
          <p:cNvSpPr txBox="1">
            <a:spLocks noChangeArrowheads="1"/>
          </p:cNvSpPr>
          <p:nvPr/>
        </p:nvSpPr>
        <p:spPr bwMode="auto">
          <a:xfrm>
            <a:off x="2463799" y="4800600"/>
            <a:ext cx="4371975" cy="646331"/>
          </a:xfrm>
          <a:prstGeom prst="rect">
            <a:avLst/>
          </a:prstGeom>
          <a:noFill/>
          <a:ln w="9525">
            <a:noFill/>
            <a:miter lim="800000"/>
            <a:headEnd/>
            <a:tailEnd/>
          </a:ln>
        </p:spPr>
        <p:txBody>
          <a:bodyPr wrap="square">
            <a:spAutoFit/>
          </a:bodyPr>
          <a:lstStyle/>
          <a:p>
            <a:pPr algn="ctr"/>
            <a:r>
              <a:rPr lang="pt-BR" dirty="0">
                <a:latin typeface="Calibri" panose="020F0502020204030204" pitchFamily="34" charset="0"/>
                <a:ea typeface="Calibri" panose="020F0502020204030204" pitchFamily="34" charset="0"/>
                <a:cs typeface="Times New Roman" panose="02020603050405020304" pitchFamily="18" charset="0"/>
              </a:rPr>
              <a:t>Botão único e LED que tornam a operação do usuário muito fácil</a:t>
            </a:r>
          </a:p>
        </p:txBody>
      </p:sp>
      <p:pic>
        <p:nvPicPr>
          <p:cNvPr id="30728" name="Picture 4"/>
          <p:cNvPicPr>
            <a:picLocks noChangeAspect="1" noChangeArrowheads="1"/>
          </p:cNvPicPr>
          <p:nvPr/>
        </p:nvPicPr>
        <p:blipFill>
          <a:blip r:embed="rId4" cstate="print"/>
          <a:srcRect/>
          <a:stretch>
            <a:fillRect/>
          </a:stretch>
        </p:blipFill>
        <p:spPr bwMode="auto">
          <a:xfrm>
            <a:off x="7268370" y="3722699"/>
            <a:ext cx="2747432" cy="2155802"/>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849033" y="191673"/>
            <a:ext cx="6493933" cy="500344"/>
          </a:xfrm>
        </p:spPr>
        <p:txBody>
          <a:bodyPr/>
          <a:lstStyle/>
          <a:p>
            <a:pPr algn="ctr" eaLnBrk="1" hangingPunct="1"/>
            <a:r>
              <a:rPr lang="en-CA" sz="3200" b="1" dirty="0">
                <a:ea typeface="ＭＳ Ｐゴシック" pitchFamily="34" charset="-128"/>
              </a:rPr>
              <a:t>E-FIELD Scanner - Campo </a:t>
            </a:r>
            <a:r>
              <a:rPr lang="en-CA" sz="3200" b="1" dirty="0" err="1">
                <a:ea typeface="ＭＳ Ｐゴシック" pitchFamily="34" charset="-128"/>
              </a:rPr>
              <a:t>Elétrico</a:t>
            </a:r>
            <a:endParaRPr lang="fr-CA" sz="3200" b="1" dirty="0">
              <a:ea typeface="ＭＳ Ｐゴシック" pitchFamily="34" charset="-128"/>
            </a:endParaRPr>
          </a:p>
        </p:txBody>
      </p:sp>
      <p:pic>
        <p:nvPicPr>
          <p:cNvPr id="32770" name="Content Placeholder 3"/>
          <p:cNvPicPr>
            <a:picLocks noGrp="1" noChangeAspect="1"/>
          </p:cNvPicPr>
          <p:nvPr>
            <p:ph idx="1"/>
          </p:nvPr>
        </p:nvPicPr>
        <p:blipFill>
          <a:blip r:embed="rId3" cstate="print"/>
          <a:srcRect/>
          <a:stretch>
            <a:fillRect/>
          </a:stretch>
        </p:blipFill>
        <p:spPr>
          <a:xfrm>
            <a:off x="1722966" y="2942431"/>
            <a:ext cx="2132013" cy="2657475"/>
          </a:xfrm>
          <a:ln w="19050">
            <a:solidFill>
              <a:schemeClr val="tx1"/>
            </a:solidFill>
          </a:ln>
        </p:spPr>
      </p:pic>
      <p:sp>
        <p:nvSpPr>
          <p:cNvPr id="32771" name="TextBox 5"/>
          <p:cNvSpPr txBox="1">
            <a:spLocks noChangeArrowheads="1"/>
          </p:cNvSpPr>
          <p:nvPr/>
        </p:nvSpPr>
        <p:spPr bwMode="auto">
          <a:xfrm>
            <a:off x="1856580" y="767962"/>
            <a:ext cx="8478837" cy="2400657"/>
          </a:xfrm>
          <a:prstGeom prst="rect">
            <a:avLst/>
          </a:prstGeom>
          <a:noFill/>
          <a:ln w="9525">
            <a:noFill/>
            <a:miter lim="800000"/>
            <a:headEnd/>
            <a:tailEnd/>
          </a:ln>
        </p:spPr>
        <p:txBody>
          <a:bodyPr>
            <a:spAutoFit/>
          </a:bodyPr>
          <a:lstStyle/>
          <a:p>
            <a:pPr marL="342900" indent="-342900">
              <a:buFont typeface="Symbol" panose="05050102010706020507" pitchFamily="18" charset="2"/>
              <a:buChar char=""/>
            </a:pPr>
            <a:r>
              <a:rPr lang="pt-BR" sz="2200" dirty="0">
                <a:latin typeface="Calibri" panose="020F0502020204030204" pitchFamily="34" charset="0"/>
                <a:ea typeface="Calibri" panose="020F0502020204030204" pitchFamily="34" charset="0"/>
                <a:cs typeface="Times New Roman" panose="02020603050405020304" pitchFamily="18" charset="0"/>
              </a:rPr>
              <a:t>O E-FIELD SCANNER POSITRON registra a distribuição do Campo Elétrico axial (E-Field) ao redor dos isoladores e equipamentos.</a:t>
            </a:r>
          </a:p>
          <a:p>
            <a:pPr marL="342900" indent="-342900">
              <a:buFont typeface="Symbol" panose="05050102010706020507" pitchFamily="18" charset="2"/>
              <a:buChar char=""/>
            </a:pPr>
            <a:r>
              <a:rPr lang="pt-BR" sz="2200" dirty="0">
                <a:latin typeface="Calibri" panose="020F0502020204030204" pitchFamily="34" charset="0"/>
                <a:ea typeface="Calibri" panose="020F0502020204030204" pitchFamily="34" charset="0"/>
                <a:cs typeface="Times New Roman" panose="02020603050405020304" pitchFamily="18" charset="0"/>
              </a:rPr>
              <a:t>Um item defeituoso causará uma deformação da distribuição do Campo Elétrico (E-Field)</a:t>
            </a:r>
          </a:p>
          <a:p>
            <a:pPr marL="342900" indent="-342900">
              <a:buFont typeface="Symbol" panose="05050102010706020507" pitchFamily="18" charset="2"/>
              <a:buChar char=""/>
            </a:pPr>
            <a:r>
              <a:rPr lang="pt-BR" sz="2200" dirty="0">
                <a:latin typeface="Calibri" panose="020F0502020204030204" pitchFamily="34" charset="0"/>
                <a:ea typeface="Calibri" panose="020F0502020204030204" pitchFamily="34" charset="0"/>
                <a:cs typeface="Times New Roman" panose="02020603050405020304" pitchFamily="18" charset="0"/>
              </a:rPr>
              <a:t>O E-FIELD ID SCANNER detectará o local do defeito e fará download dos dados para um Tablet para visualização e análises instantâneas</a:t>
            </a:r>
          </a:p>
          <a:p>
            <a:pPr marL="179388" indent="-179388">
              <a:buFont typeface="Arial" pitchFamily="34" charset="0"/>
              <a:buChar char="•"/>
            </a:pPr>
            <a:endParaRPr lang="fr-CA" dirty="0">
              <a:latin typeface="Calibri" pitchFamily="34" charset="0"/>
            </a:endParaRPr>
          </a:p>
        </p:txBody>
      </p:sp>
      <p:cxnSp>
        <p:nvCxnSpPr>
          <p:cNvPr id="8" name="Straight Arrow Connector 7"/>
          <p:cNvCxnSpPr>
            <a:cxnSpLocks/>
          </p:cNvCxnSpPr>
          <p:nvPr/>
        </p:nvCxnSpPr>
        <p:spPr>
          <a:xfrm flipH="1">
            <a:off x="3091920" y="3892785"/>
            <a:ext cx="1196448" cy="27051"/>
          </a:xfrm>
          <a:prstGeom prst="straightConnector1">
            <a:avLst/>
          </a:prstGeom>
          <a:ln w="31750">
            <a:solidFill>
              <a:srgbClr val="92D050"/>
            </a:solidFill>
            <a:tailEnd type="arrow"/>
          </a:ln>
        </p:spPr>
        <p:style>
          <a:lnRef idx="1">
            <a:schemeClr val="accent1"/>
          </a:lnRef>
          <a:fillRef idx="0">
            <a:schemeClr val="accent1"/>
          </a:fillRef>
          <a:effectRef idx="0">
            <a:schemeClr val="accent1"/>
          </a:effectRef>
          <a:fontRef idx="minor">
            <a:schemeClr val="tx1"/>
          </a:fontRef>
        </p:style>
      </p:cxnSp>
      <p:sp>
        <p:nvSpPr>
          <p:cNvPr id="32774" name="TextBox 9"/>
          <p:cNvSpPr txBox="1">
            <a:spLocks noChangeArrowheads="1"/>
          </p:cNvSpPr>
          <p:nvPr/>
        </p:nvSpPr>
        <p:spPr bwMode="auto">
          <a:xfrm>
            <a:off x="4289954" y="3705812"/>
            <a:ext cx="7471832" cy="646331"/>
          </a:xfrm>
          <a:prstGeom prst="rect">
            <a:avLst/>
          </a:prstGeom>
          <a:noFill/>
          <a:ln w="9525">
            <a:noFill/>
            <a:miter lim="800000"/>
            <a:headEnd/>
            <a:tailEnd/>
          </a:ln>
        </p:spPr>
        <p:txBody>
          <a:bodyPr wrap="square">
            <a:spAutoFit/>
          </a:bodyPr>
          <a:lstStyle/>
          <a:p>
            <a:pPr marL="179388" indent="-179388">
              <a:buFont typeface="Arial"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O disco nº 8 está com alta correte de fuga, resultando em baixa tensão entre campânula e pino (baixo isolamento)</a:t>
            </a:r>
            <a:endParaRPr lang="en-CA" dirty="0">
              <a:latin typeface="Calibri" pitchFamily="34" charset="0"/>
            </a:endParaRPr>
          </a:p>
        </p:txBody>
      </p:sp>
      <p:sp>
        <p:nvSpPr>
          <p:cNvPr id="32775" name="TextBox 11"/>
          <p:cNvSpPr txBox="1">
            <a:spLocks noChangeArrowheads="1"/>
          </p:cNvSpPr>
          <p:nvPr/>
        </p:nvSpPr>
        <p:spPr bwMode="auto">
          <a:xfrm>
            <a:off x="4288368" y="2933782"/>
            <a:ext cx="7289269" cy="646331"/>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Esta simulação mostra campo elétrico de intensidade mais baixa (E-Field) ao redor do disco nº 8 da cadeia de isoladores (defeito)</a:t>
            </a:r>
          </a:p>
        </p:txBody>
      </p:sp>
      <p:sp>
        <p:nvSpPr>
          <p:cNvPr id="30721" name="Rectangle 1"/>
          <p:cNvSpPr>
            <a:spLocks noChangeArrowheads="1"/>
          </p:cNvSpPr>
          <p:nvPr/>
        </p:nvSpPr>
        <p:spPr bwMode="auto">
          <a:xfrm>
            <a:off x="960172" y="5645381"/>
            <a:ext cx="3657600" cy="307777"/>
          </a:xfrm>
          <a:prstGeom prst="rect">
            <a:avLst/>
          </a:prstGeom>
          <a:noFill/>
          <a:ln w="9525">
            <a:noFill/>
            <a:miter lim="800000"/>
            <a:headEnd/>
            <a:tailEnd/>
          </a:ln>
          <a:effectLst/>
        </p:spPr>
        <p:txBody>
          <a:bodyPr anchor="ctr">
            <a:spAutoFit/>
          </a:bodyPr>
          <a:lstStyle/>
          <a:p>
            <a:pPr algn="ctr">
              <a:defRPr/>
            </a:pPr>
            <a:r>
              <a:rPr lang="en-US" sz="1400" b="1" dirty="0" err="1">
                <a:ea typeface="Calibri" pitchFamily="34" charset="0"/>
                <a:cs typeface="Arial" pitchFamily="34" charset="0"/>
              </a:rPr>
              <a:t>Figura</a:t>
            </a:r>
            <a:r>
              <a:rPr lang="en-US" sz="1400" b="1" dirty="0">
                <a:ea typeface="Calibri" pitchFamily="34" charset="0"/>
                <a:cs typeface="Arial" pitchFamily="34" charset="0"/>
              </a:rPr>
              <a:t> 2: </a:t>
            </a:r>
            <a:r>
              <a:rPr lang="en-US" sz="1400" dirty="0" err="1">
                <a:cs typeface="Arial" pitchFamily="34" charset="0"/>
              </a:rPr>
              <a:t>Distribuição</a:t>
            </a:r>
            <a:r>
              <a:rPr lang="en-US" sz="1400" dirty="0">
                <a:cs typeface="Arial" pitchFamily="34" charset="0"/>
              </a:rPr>
              <a:t> do Campo </a:t>
            </a:r>
            <a:r>
              <a:rPr lang="en-US" sz="1400" dirty="0" err="1">
                <a:cs typeface="Arial" pitchFamily="34" charset="0"/>
              </a:rPr>
              <a:t>Elétrico</a:t>
            </a:r>
            <a:endParaRPr lang="en-US" sz="1400" dirty="0">
              <a:cs typeface="Arial" pitchFamily="34" charset="0"/>
            </a:endParaRPr>
          </a:p>
        </p:txBody>
      </p:sp>
      <p:sp>
        <p:nvSpPr>
          <p:cNvPr id="4" name="Oval 3"/>
          <p:cNvSpPr/>
          <p:nvPr/>
        </p:nvSpPr>
        <p:spPr>
          <a:xfrm>
            <a:off x="2606145" y="3676254"/>
            <a:ext cx="485775" cy="487164"/>
          </a:xfrm>
          <a:prstGeom prst="ellipse">
            <a:avLst/>
          </a:prstGeom>
          <a:noFill/>
          <a:ln w="3492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778" name="TextBox 9"/>
          <p:cNvSpPr txBox="1">
            <a:spLocks noChangeArrowheads="1"/>
          </p:cNvSpPr>
          <p:nvPr/>
        </p:nvSpPr>
        <p:spPr bwMode="auto">
          <a:xfrm>
            <a:off x="4288368" y="4473378"/>
            <a:ext cx="7675032" cy="923330"/>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pt-BR" dirty="0">
                <a:latin typeface="Calibri" panose="020F0502020204030204" pitchFamily="34" charset="0"/>
                <a:ea typeface="Calibri" panose="020F0502020204030204" pitchFamily="34" charset="0"/>
                <a:cs typeface="Times New Roman" panose="02020603050405020304" pitchFamily="18" charset="0"/>
              </a:rPr>
              <a:t>Os E-FIELD ID SCANNERS da </a:t>
            </a:r>
            <a:r>
              <a:rPr lang="pt-BR" dirty="0" err="1">
                <a:latin typeface="Calibri" panose="020F0502020204030204" pitchFamily="34" charset="0"/>
                <a:ea typeface="Calibri" panose="020F0502020204030204" pitchFamily="34" charset="0"/>
                <a:cs typeface="Times New Roman" panose="02020603050405020304" pitchFamily="18" charset="0"/>
              </a:rPr>
              <a:t>Positron</a:t>
            </a:r>
            <a:r>
              <a:rPr lang="pt-BR" dirty="0">
                <a:latin typeface="Calibri" panose="020F0502020204030204" pitchFamily="34" charset="0"/>
                <a:ea typeface="Calibri" panose="020F0502020204030204" pitchFamily="34" charset="0"/>
                <a:cs typeface="Times New Roman" panose="02020603050405020304" pitchFamily="18" charset="0"/>
              </a:rPr>
              <a:t> detectam e registram a distribuição de campo elétrico axial (E-</a:t>
            </a:r>
            <a:r>
              <a:rPr lang="pt-BR" dirty="0" err="1">
                <a:latin typeface="Calibri" panose="020F0502020204030204" pitchFamily="34" charset="0"/>
                <a:ea typeface="Calibri" panose="020F0502020204030204" pitchFamily="34" charset="0"/>
                <a:cs typeface="Times New Roman" panose="02020603050405020304" pitchFamily="18" charset="0"/>
              </a:rPr>
              <a:t>field</a:t>
            </a:r>
            <a:r>
              <a:rPr lang="pt-BR" dirty="0">
                <a:latin typeface="Calibri" panose="020F0502020204030204" pitchFamily="34" charset="0"/>
                <a:ea typeface="Calibri" panose="020F0502020204030204" pitchFamily="34" charset="0"/>
                <a:cs typeface="Times New Roman" panose="02020603050405020304" pitchFamily="18" charset="0"/>
              </a:rPr>
              <a:t>) e traçam os valores graficamente para análise instantânea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1"/>
          <p:cNvSpPr>
            <a:spLocks noGrp="1"/>
          </p:cNvSpPr>
          <p:nvPr>
            <p:ph type="title"/>
          </p:nvPr>
        </p:nvSpPr>
        <p:spPr>
          <a:xfrm>
            <a:off x="0" y="173038"/>
            <a:ext cx="12192000" cy="563562"/>
          </a:xfrm>
        </p:spPr>
        <p:txBody>
          <a:bodyPr/>
          <a:lstStyle/>
          <a:p>
            <a:pPr algn="ctr"/>
            <a:r>
              <a:rPr lang="en-US" sz="3200" b="1" dirty="0" err="1">
                <a:ea typeface="ＭＳ Ｐゴシック" pitchFamily="34" charset="-128"/>
              </a:rPr>
              <a:t>Comparação</a:t>
            </a:r>
            <a:r>
              <a:rPr lang="en-US" sz="3200" b="1" dirty="0">
                <a:ea typeface="ＭＳ Ｐゴシック" pitchFamily="34" charset="-128"/>
              </a:rPr>
              <a:t> entre </a:t>
            </a:r>
            <a:r>
              <a:rPr lang="en-US" sz="3200" b="1" dirty="0" err="1">
                <a:ea typeface="ＭＳ Ｐゴシック" pitchFamily="34" charset="-128"/>
              </a:rPr>
              <a:t>Métodos</a:t>
            </a:r>
            <a:r>
              <a:rPr lang="en-US" sz="3200" b="1" dirty="0">
                <a:ea typeface="ＭＳ Ｐゴシック" pitchFamily="34" charset="-128"/>
              </a:rPr>
              <a:t> de </a:t>
            </a:r>
            <a:r>
              <a:rPr lang="en-US" sz="3200" b="1" dirty="0" err="1">
                <a:ea typeface="ＭＳ Ｐゴシック" pitchFamily="34" charset="-128"/>
              </a:rPr>
              <a:t>Detecção</a:t>
            </a:r>
            <a:r>
              <a:rPr lang="en-US" sz="3200" b="1" dirty="0">
                <a:ea typeface="ＭＳ Ｐゴシック" pitchFamily="34" charset="-128"/>
              </a:rPr>
              <a:t> de </a:t>
            </a:r>
            <a:r>
              <a:rPr lang="en-US" sz="3200" b="1" dirty="0" err="1">
                <a:ea typeface="ＭＳ Ｐゴシック" pitchFamily="34" charset="-128"/>
              </a:rPr>
              <a:t>Falhas</a:t>
            </a:r>
            <a:r>
              <a:rPr lang="en-US" sz="3200" b="1" dirty="0">
                <a:ea typeface="ＭＳ Ｐゴシック" pitchFamily="34" charset="-128"/>
              </a:rPr>
              <a:t> </a:t>
            </a:r>
            <a:r>
              <a:rPr lang="en-US" sz="3200" b="1" dirty="0" err="1">
                <a:ea typeface="ＭＳ Ｐゴシック" pitchFamily="34" charset="-128"/>
              </a:rPr>
              <a:t>em</a:t>
            </a:r>
            <a:r>
              <a:rPr lang="en-US" sz="3200" b="1" dirty="0">
                <a:ea typeface="ＭＳ Ｐゴシック" pitchFamily="34" charset="-128"/>
              </a:rPr>
              <a:t> </a:t>
            </a:r>
            <a:r>
              <a:rPr lang="en-US" sz="3200" b="1" dirty="0" err="1">
                <a:ea typeface="ＭＳ Ｐゴシック" pitchFamily="34" charset="-128"/>
              </a:rPr>
              <a:t>Isoladores</a:t>
            </a:r>
            <a:endParaRPr lang="en-US" sz="3200" b="1" dirty="0">
              <a:ea typeface="ＭＳ Ｐゴシック" pitchFamily="34" charset="-128"/>
            </a:endParaRPr>
          </a:p>
        </p:txBody>
      </p:sp>
      <p:sp>
        <p:nvSpPr>
          <p:cNvPr id="2" name="CaixaDeTexto 1">
            <a:extLst>
              <a:ext uri="{FF2B5EF4-FFF2-40B4-BE49-F238E27FC236}">
                <a16:creationId xmlns:a16="http://schemas.microsoft.com/office/drawing/2014/main" id="{0BB81A47-2CC0-9C44-B2B9-37ADEFE88F5C}"/>
              </a:ext>
            </a:extLst>
          </p:cNvPr>
          <p:cNvSpPr txBox="1"/>
          <p:nvPr/>
        </p:nvSpPr>
        <p:spPr>
          <a:xfrm>
            <a:off x="1392340" y="709139"/>
            <a:ext cx="9488367" cy="5170646"/>
          </a:xfrm>
          <a:prstGeom prst="rect">
            <a:avLst/>
          </a:prstGeom>
          <a:noFill/>
        </p:spPr>
        <p:txBody>
          <a:bodyPr wrap="none" rtlCol="0">
            <a:spAutoFit/>
          </a:bodyPr>
          <a:lstStyle/>
          <a:p>
            <a:pPr marL="342900" indent="-342900">
              <a:buFont typeface="Arial" panose="020B0604020202020204" pitchFamily="34" charset="0"/>
              <a:buChar char="•"/>
            </a:pPr>
            <a:r>
              <a:rPr lang="en-CA" sz="2000" b="1" dirty="0" err="1">
                <a:ea typeface="ＭＳ Ｐゴシック" pitchFamily="34" charset="-128"/>
              </a:rPr>
              <a:t>Acústico</a:t>
            </a:r>
            <a:r>
              <a:rPr lang="en-CA" sz="2000" b="1" dirty="0">
                <a:ea typeface="ＭＳ Ｐゴシック" pitchFamily="34" charset="-128"/>
              </a:rPr>
              <a:t> (Se </a:t>
            </a:r>
            <a:r>
              <a:rPr lang="en-CA" sz="2000" b="1" dirty="0" err="1">
                <a:ea typeface="ＭＳ Ｐゴシック" pitchFamily="34" charset="-128"/>
              </a:rPr>
              <a:t>é</a:t>
            </a:r>
            <a:r>
              <a:rPr lang="en-CA" sz="2000" b="1" dirty="0">
                <a:ea typeface="ＭＳ Ｐゴシック" pitchFamily="34" charset="-128"/>
              </a:rPr>
              <a:t> </a:t>
            </a:r>
            <a:r>
              <a:rPr lang="en-CA" sz="2000" b="1" dirty="0" err="1">
                <a:ea typeface="ＭＳ Ｐゴシック" pitchFamily="34" charset="-128"/>
              </a:rPr>
              <a:t>possível</a:t>
            </a:r>
            <a:r>
              <a:rPr lang="en-CA" sz="2000" b="1" dirty="0">
                <a:ea typeface="ＭＳ Ｐゴシック" pitchFamily="34" charset="-128"/>
              </a:rPr>
              <a:t> </a:t>
            </a:r>
            <a:r>
              <a:rPr lang="en-CA" altLang="en-US" sz="2000" b="1" dirty="0">
                <a:ea typeface="ＭＳ Ｐゴシック" pitchFamily="34" charset="-128"/>
              </a:rPr>
              <a:t>“</a:t>
            </a:r>
            <a:r>
              <a:rPr lang="en-CA" altLang="en-US" sz="2000" b="1" dirty="0" err="1">
                <a:ea typeface="ＭＳ Ｐゴシック" pitchFamily="34" charset="-128"/>
              </a:rPr>
              <a:t>ouvir</a:t>
            </a:r>
            <a:r>
              <a:rPr lang="en-CA" altLang="en-US" sz="2000" b="1" dirty="0">
                <a:ea typeface="ＭＳ Ｐゴシック" pitchFamily="34" charset="-128"/>
              </a:rPr>
              <a:t>”</a:t>
            </a:r>
            <a:r>
              <a:rPr lang="en-CA" sz="2000" b="1" dirty="0">
                <a:ea typeface="ＭＳ Ｐゴシック" pitchFamily="34" charset="-128"/>
              </a:rPr>
              <a:t> corona</a:t>
            </a:r>
            <a:r>
              <a:rPr lang="en-CA" altLang="en-US" sz="2000" b="1" dirty="0">
                <a:ea typeface="ＭＳ Ｐゴシック" pitchFamily="34" charset="-128"/>
              </a:rPr>
              <a:t>”</a:t>
            </a:r>
            <a:r>
              <a:rPr lang="en-CA" sz="2000" b="1" dirty="0">
                <a:ea typeface="ＭＳ Ｐゴシック" pitchFamily="34" charset="-128"/>
              </a:rPr>
              <a:t>)</a:t>
            </a:r>
          </a:p>
          <a:p>
            <a:pPr marL="742950" lvl="1" indent="-285750">
              <a:buFont typeface="Arial" panose="020B0604020202020204" pitchFamily="34" charset="0"/>
              <a:buChar char="•"/>
            </a:pPr>
            <a:r>
              <a:rPr lang="en-CA" sz="1600" b="1" dirty="0" err="1">
                <a:ea typeface="ＭＳ Ｐゴシック" pitchFamily="34" charset="-128"/>
              </a:rPr>
              <a:t>Isoladores</a:t>
            </a:r>
            <a:r>
              <a:rPr lang="en-CA" sz="1600" b="1" dirty="0">
                <a:ea typeface="ＭＳ Ｐゴシック" pitchFamily="34" charset="-128"/>
              </a:rPr>
              <a:t> de </a:t>
            </a:r>
            <a:r>
              <a:rPr lang="en-CA" sz="1600" b="1" dirty="0" err="1">
                <a:ea typeface="ＭＳ Ｐゴシック" pitchFamily="34" charset="-128"/>
              </a:rPr>
              <a:t>Porcelana</a:t>
            </a:r>
            <a:endParaRPr lang="en-CA" sz="1600" b="1" dirty="0">
              <a:ea typeface="ＭＳ Ｐゴシック" pitchFamily="34" charset="-128"/>
            </a:endParaRPr>
          </a:p>
          <a:p>
            <a:pPr marL="1200150" lvl="2" indent="-285750">
              <a:buFont typeface="Arial" panose="020B0604020202020204" pitchFamily="34" charset="0"/>
              <a:buChar char="•"/>
            </a:pPr>
            <a:r>
              <a:rPr lang="pt-BR" sz="1600" dirty="0">
                <a:ea typeface="ＭＳ Ｐゴシック" pitchFamily="34" charset="-128"/>
              </a:rPr>
              <a:t>Não utilizável para isoladores de porcelana, pois não produzem corona</a:t>
            </a:r>
          </a:p>
          <a:p>
            <a:pPr marL="742950" lvl="1" indent="-285750">
              <a:buFont typeface="Arial" panose="020B0604020202020204" pitchFamily="34" charset="0"/>
              <a:buChar char="•"/>
            </a:pPr>
            <a:r>
              <a:rPr lang="en-CA" sz="1600" b="1" dirty="0" err="1">
                <a:ea typeface="ＭＳ Ｐゴシック" pitchFamily="34" charset="-128"/>
              </a:rPr>
              <a:t>Isoladores</a:t>
            </a:r>
            <a:r>
              <a:rPr lang="en-CA" sz="1600" b="1" dirty="0">
                <a:ea typeface="ＭＳ Ｐゴシック" pitchFamily="34" charset="-128"/>
              </a:rPr>
              <a:t> </a:t>
            </a:r>
            <a:r>
              <a:rPr lang="en-CA" sz="1600" b="1" dirty="0" err="1">
                <a:ea typeface="ＭＳ Ｐゴシック" pitchFamily="34" charset="-128"/>
              </a:rPr>
              <a:t>Composto</a:t>
            </a:r>
            <a:r>
              <a:rPr lang="en-CA" sz="1600" b="1" dirty="0">
                <a:ea typeface="ＭＳ Ｐゴシック" pitchFamily="34" charset="-128"/>
              </a:rPr>
              <a:t> </a:t>
            </a:r>
            <a:r>
              <a:rPr lang="en-CA" sz="1600" b="1" dirty="0" err="1">
                <a:ea typeface="ＭＳ Ｐゴシック" pitchFamily="34" charset="-128"/>
              </a:rPr>
              <a:t>Polimérico</a:t>
            </a:r>
            <a:endParaRPr lang="en-CA" sz="1600" b="1" dirty="0">
              <a:ea typeface="ＭＳ Ｐゴシック" pitchFamily="34" charset="-128"/>
            </a:endParaRPr>
          </a:p>
          <a:p>
            <a:pPr marL="1200150" lvl="2" indent="-285750">
              <a:buFont typeface="Arial" panose="020B0604020202020204" pitchFamily="34" charset="0"/>
              <a:buChar char="•"/>
            </a:pPr>
            <a:r>
              <a:rPr lang="pt-BR" sz="1600" dirty="0">
                <a:ea typeface="ＭＳ Ｐゴシック" pitchFamily="34" charset="-128"/>
              </a:rPr>
              <a:t>Os isoladores compostos poliméricos só produzem corona quando há um defeito sério e perigoso</a:t>
            </a:r>
          </a:p>
          <a:p>
            <a:pPr marL="1200150" lvl="2" indent="-285750">
              <a:buFont typeface="Arial" panose="020B0604020202020204" pitchFamily="34" charset="0"/>
              <a:buChar char="•"/>
            </a:pPr>
            <a:r>
              <a:rPr lang="pt-BR" sz="1600" dirty="0">
                <a:ea typeface="ＭＳ Ｐゴシック" pitchFamily="34" charset="-128"/>
              </a:rPr>
              <a:t>Não é possível detectar pequenos defeitos</a:t>
            </a:r>
          </a:p>
          <a:p>
            <a:pPr marL="1200150" lvl="2" indent="-285750">
              <a:buFont typeface="Arial" panose="020B0604020202020204" pitchFamily="34" charset="0"/>
              <a:buChar char="•"/>
            </a:pPr>
            <a:r>
              <a:rPr lang="en-CA" sz="1600" dirty="0">
                <a:ea typeface="ＭＳ Ｐゴシック" pitchFamily="34" charset="-128"/>
              </a:rPr>
              <a:t>O </a:t>
            </a:r>
            <a:r>
              <a:rPr lang="en-CA" sz="1600" dirty="0" err="1">
                <a:ea typeface="ＭＳ Ｐゴシック" pitchFamily="34" charset="-128"/>
              </a:rPr>
              <a:t>som</a:t>
            </a:r>
            <a:r>
              <a:rPr lang="en-CA" sz="1600" dirty="0">
                <a:ea typeface="ＭＳ Ｐゴシック" pitchFamily="34" charset="-128"/>
              </a:rPr>
              <a:t> </a:t>
            </a:r>
            <a:r>
              <a:rPr lang="en-CA" sz="1600" dirty="0" err="1">
                <a:ea typeface="ＭＳ Ｐゴシック" pitchFamily="34" charset="-128"/>
              </a:rPr>
              <a:t>é</a:t>
            </a:r>
            <a:r>
              <a:rPr lang="en-CA" sz="1600" dirty="0">
                <a:ea typeface="ＭＳ Ｐゴシック" pitchFamily="34" charset="-128"/>
              </a:rPr>
              <a:t> “</a:t>
            </a:r>
            <a:r>
              <a:rPr lang="en-CA" sz="1600" dirty="0" err="1">
                <a:ea typeface="ＭＳ Ｐゴシック" pitchFamily="34" charset="-128"/>
              </a:rPr>
              <a:t>abafado</a:t>
            </a:r>
            <a:r>
              <a:rPr lang="en-CA" sz="1600" dirty="0">
                <a:ea typeface="ＭＳ Ｐゴシック" pitchFamily="34" charset="-128"/>
              </a:rPr>
              <a:t>” </a:t>
            </a:r>
            <a:r>
              <a:rPr lang="en-CA" sz="1600" dirty="0" err="1">
                <a:ea typeface="ＭＳ Ｐゴシック" pitchFamily="34" charset="-128"/>
              </a:rPr>
              <a:t>pelo</a:t>
            </a:r>
            <a:r>
              <a:rPr lang="en-CA" sz="1600" dirty="0">
                <a:ea typeface="ＭＳ Ｐゴシック" pitchFamily="34" charset="-128"/>
              </a:rPr>
              <a:t> </a:t>
            </a:r>
            <a:r>
              <a:rPr lang="en-CA" sz="1600" dirty="0" err="1">
                <a:ea typeface="ＭＳ Ｐゴシック" pitchFamily="34" charset="-128"/>
              </a:rPr>
              <a:t>vento</a:t>
            </a:r>
            <a:r>
              <a:rPr lang="en-CA" sz="1600" dirty="0">
                <a:ea typeface="ＭＳ Ｐゴシック" pitchFamily="34" charset="-128"/>
              </a:rPr>
              <a:t> e </a:t>
            </a:r>
            <a:r>
              <a:rPr lang="en-CA" sz="1600" dirty="0" err="1">
                <a:ea typeface="ＭＳ Ｐゴシック" pitchFamily="34" charset="-128"/>
              </a:rPr>
              <a:t>ruído</a:t>
            </a:r>
            <a:endParaRPr lang="en-CA" sz="1600" dirty="0">
              <a:ea typeface="ＭＳ Ｐゴシック" pitchFamily="34" charset="-128"/>
            </a:endParaRPr>
          </a:p>
          <a:p>
            <a:pPr marL="1200150" lvl="2" indent="-285750">
              <a:buFont typeface="Arial" panose="020B0604020202020204" pitchFamily="34" charset="0"/>
              <a:buChar char="•"/>
            </a:pPr>
            <a:r>
              <a:rPr lang="en-CA" sz="1600" dirty="0">
                <a:ea typeface="ＭＳ Ｐゴシック" pitchFamily="34" charset="-128"/>
              </a:rPr>
              <a:t>Falta </a:t>
            </a:r>
            <a:r>
              <a:rPr lang="en-CA" sz="1600" dirty="0" err="1">
                <a:ea typeface="ＭＳ Ｐゴシック" pitchFamily="34" charset="-128"/>
              </a:rPr>
              <a:t>precisão</a:t>
            </a:r>
            <a:r>
              <a:rPr lang="en-CA" sz="1600" dirty="0">
                <a:ea typeface="ＭＳ Ｐゴシック" pitchFamily="34" charset="-128"/>
              </a:rPr>
              <a:t> de </a:t>
            </a:r>
            <a:r>
              <a:rPr lang="en-CA" sz="1600" dirty="0" err="1">
                <a:ea typeface="ＭＳ Ｐゴシック" pitchFamily="34" charset="-128"/>
              </a:rPr>
              <a:t>localização</a:t>
            </a:r>
            <a:endParaRPr lang="pt-BR" sz="1600" dirty="0">
              <a:ea typeface="ＭＳ Ｐゴシック" pitchFamily="34" charset="-128"/>
            </a:endParaRPr>
          </a:p>
          <a:p>
            <a:pPr marL="342900" indent="-342900">
              <a:buFont typeface="Arial" panose="020B0604020202020204" pitchFamily="34" charset="0"/>
              <a:buChar char="•"/>
            </a:pPr>
            <a:r>
              <a:rPr lang="en-CA" sz="2000" b="1" dirty="0">
                <a:ea typeface="ＭＳ Ｐゴシック" pitchFamily="34" charset="-128"/>
              </a:rPr>
              <a:t>Ultra Violeta (UV) &amp; </a:t>
            </a:r>
            <a:r>
              <a:rPr lang="en-CA" sz="2000" b="1" dirty="0" err="1">
                <a:ea typeface="ＭＳ Ｐゴシック" pitchFamily="34" charset="-128"/>
              </a:rPr>
              <a:t>Infravermelho</a:t>
            </a:r>
            <a:r>
              <a:rPr lang="en-CA" sz="2000" b="1" dirty="0">
                <a:ea typeface="ＭＳ Ｐゴシック" pitchFamily="34" charset="-128"/>
              </a:rPr>
              <a:t> (IR)</a:t>
            </a:r>
          </a:p>
          <a:p>
            <a:pPr marL="800100" lvl="1" indent="-342900">
              <a:buFont typeface="Arial" panose="020B0604020202020204" pitchFamily="34" charset="0"/>
              <a:buChar char="•"/>
            </a:pPr>
            <a:r>
              <a:rPr lang="en-CA" sz="1600" b="1" dirty="0" err="1">
                <a:ea typeface="ＭＳ Ｐゴシック" pitchFamily="34" charset="-128"/>
              </a:rPr>
              <a:t>Depende</a:t>
            </a:r>
            <a:r>
              <a:rPr lang="en-CA" sz="1600" b="1" dirty="0">
                <a:ea typeface="ＭＳ Ｐゴシック" pitchFamily="34" charset="-128"/>
              </a:rPr>
              <a:t> da </a:t>
            </a:r>
            <a:r>
              <a:rPr lang="en-CA" sz="1600" b="1" dirty="0" err="1">
                <a:ea typeface="ＭＳ Ｐゴシック" pitchFamily="34" charset="-128"/>
              </a:rPr>
              <a:t>descarga</a:t>
            </a:r>
            <a:r>
              <a:rPr lang="en-CA" sz="1600" b="1" dirty="0">
                <a:ea typeface="ＭＳ Ｐゴシック" pitchFamily="34" charset="-128"/>
              </a:rPr>
              <a:t> corona </a:t>
            </a:r>
            <a:r>
              <a:rPr lang="en-CA" sz="1600" b="1" dirty="0" err="1">
                <a:ea typeface="ＭＳ Ｐゴシック" pitchFamily="34" charset="-128"/>
              </a:rPr>
              <a:t>ou</a:t>
            </a:r>
            <a:r>
              <a:rPr lang="en-CA" sz="1600" b="1" dirty="0">
                <a:ea typeface="ＭＳ Ｐゴシック" pitchFamily="34" charset="-128"/>
              </a:rPr>
              <a:t> </a:t>
            </a:r>
            <a:r>
              <a:rPr lang="en-CA" sz="1600" b="1" dirty="0" err="1">
                <a:ea typeface="ＭＳ Ｐゴシック" pitchFamily="34" charset="-128"/>
              </a:rPr>
              <a:t>calor</a:t>
            </a:r>
            <a:endParaRPr lang="en-CA" sz="1600" b="1" dirty="0">
              <a:ea typeface="ＭＳ Ｐゴシック" pitchFamily="34" charset="-128"/>
            </a:endParaRPr>
          </a:p>
          <a:p>
            <a:pPr marL="742950" lvl="1" indent="-285750">
              <a:buFont typeface="Arial" panose="020B0604020202020204" pitchFamily="34" charset="0"/>
              <a:buChar char="•"/>
            </a:pPr>
            <a:r>
              <a:rPr lang="en-CA" sz="1600" b="1" dirty="0">
                <a:ea typeface="ＭＳ Ｐゴシック" pitchFamily="34" charset="-128"/>
              </a:rPr>
              <a:t> A </a:t>
            </a:r>
            <a:r>
              <a:rPr lang="en-CA" sz="1600" b="1" dirty="0" err="1">
                <a:ea typeface="ＭＳ Ｐゴシック" pitchFamily="34" charset="-128"/>
              </a:rPr>
              <a:t>detecção</a:t>
            </a:r>
            <a:r>
              <a:rPr lang="en-CA" sz="1600" b="1" dirty="0">
                <a:ea typeface="ＭＳ Ｐゴシック" pitchFamily="34" charset="-128"/>
              </a:rPr>
              <a:t> </a:t>
            </a:r>
            <a:r>
              <a:rPr lang="en-CA" sz="1600" b="1" dirty="0" err="1">
                <a:ea typeface="ＭＳ Ｐゴシック" pitchFamily="34" charset="-128"/>
              </a:rPr>
              <a:t>só</a:t>
            </a:r>
            <a:r>
              <a:rPr lang="en-CA" sz="1600" b="1" dirty="0">
                <a:ea typeface="ＭＳ Ｐゴシック" pitchFamily="34" charset="-128"/>
              </a:rPr>
              <a:t> </a:t>
            </a:r>
            <a:r>
              <a:rPr lang="en-CA" sz="1600" b="1" dirty="0" err="1">
                <a:ea typeface="ＭＳ Ｐゴシック" pitchFamily="34" charset="-128"/>
              </a:rPr>
              <a:t>pode</a:t>
            </a:r>
            <a:r>
              <a:rPr lang="en-CA" sz="1600" b="1" dirty="0">
                <a:ea typeface="ＭＳ Ｐゴシック" pitchFamily="34" charset="-128"/>
              </a:rPr>
              <a:t> ser </a:t>
            </a:r>
            <a:r>
              <a:rPr lang="en-CA" sz="1600" b="1" dirty="0" err="1">
                <a:ea typeface="ＭＳ Ｐゴシック" pitchFamily="34" charset="-128"/>
              </a:rPr>
              <a:t>feita</a:t>
            </a:r>
            <a:r>
              <a:rPr lang="en-CA" sz="1600" b="1" dirty="0">
                <a:ea typeface="ＭＳ Ｐゴシック" pitchFamily="34" charset="-128"/>
              </a:rPr>
              <a:t> </a:t>
            </a:r>
            <a:r>
              <a:rPr lang="en-CA" sz="1600" b="1" dirty="0" err="1">
                <a:ea typeface="ＭＳ Ｐゴシック" pitchFamily="34" charset="-128"/>
              </a:rPr>
              <a:t>na</a:t>
            </a:r>
            <a:r>
              <a:rPr lang="en-CA" sz="1600" b="1" dirty="0">
                <a:ea typeface="ＭＳ Ｐゴシック" pitchFamily="34" charset="-128"/>
              </a:rPr>
              <a:t> “</a:t>
            </a:r>
            <a:r>
              <a:rPr lang="en-CA" sz="1600" b="1" dirty="0" err="1">
                <a:ea typeface="ＭＳ Ｐゴシック" pitchFamily="34" charset="-128"/>
              </a:rPr>
              <a:t>linha</a:t>
            </a:r>
            <a:r>
              <a:rPr lang="en-CA" sz="1600" b="1" dirty="0">
                <a:ea typeface="ＭＳ Ｐゴシック" pitchFamily="34" charset="-128"/>
              </a:rPr>
              <a:t> de </a:t>
            </a:r>
            <a:r>
              <a:rPr lang="en-CA" sz="1600" b="1" dirty="0" err="1">
                <a:ea typeface="ＭＳ Ｐゴシック" pitchFamily="34" charset="-128"/>
              </a:rPr>
              <a:t>visão</a:t>
            </a:r>
            <a:r>
              <a:rPr lang="en-CA" sz="1600" b="1" dirty="0">
                <a:ea typeface="ＭＳ Ｐゴシック" pitchFamily="34" charset="-128"/>
              </a:rPr>
              <a:t>” do </a:t>
            </a:r>
            <a:r>
              <a:rPr lang="en-CA" sz="1600" b="1" dirty="0" err="1">
                <a:ea typeface="ＭＳ Ｐゴシック" pitchFamily="34" charset="-128"/>
              </a:rPr>
              <a:t>instrumento</a:t>
            </a:r>
            <a:endParaRPr lang="en-CA" sz="1600" b="1" dirty="0">
              <a:ea typeface="ＭＳ Ｐゴシック" pitchFamily="34" charset="-128"/>
            </a:endParaRPr>
          </a:p>
          <a:p>
            <a:pPr marL="742950" lvl="1" indent="-285750">
              <a:buFont typeface="Arial" panose="020B0604020202020204" pitchFamily="34" charset="0"/>
              <a:buChar char="•"/>
            </a:pPr>
            <a:r>
              <a:rPr lang="en-CA" sz="1600" b="1" dirty="0">
                <a:ea typeface="ＭＳ Ｐゴシック" pitchFamily="34" charset="-128"/>
              </a:rPr>
              <a:t> Caro</a:t>
            </a:r>
          </a:p>
          <a:p>
            <a:pPr marL="742950" lvl="1" indent="-285750">
              <a:buFont typeface="Arial" panose="020B0604020202020204" pitchFamily="34" charset="0"/>
              <a:buChar char="•"/>
            </a:pPr>
            <a:r>
              <a:rPr lang="en-CA" sz="1600" b="1" dirty="0" err="1">
                <a:ea typeface="ＭＳ Ｐゴシック" pitchFamily="34" charset="-128"/>
              </a:rPr>
              <a:t>Isoladores</a:t>
            </a:r>
            <a:r>
              <a:rPr lang="en-CA" sz="1600" b="1" dirty="0">
                <a:ea typeface="ＭＳ Ｐゴシック" pitchFamily="34" charset="-128"/>
              </a:rPr>
              <a:t> de </a:t>
            </a:r>
            <a:r>
              <a:rPr lang="en-CA" sz="1600" b="1" dirty="0" err="1">
                <a:ea typeface="ＭＳ Ｐゴシック" pitchFamily="34" charset="-128"/>
              </a:rPr>
              <a:t>Porcelana</a:t>
            </a:r>
            <a:endParaRPr lang="en-CA" sz="1600" b="1" dirty="0">
              <a:ea typeface="ＭＳ Ｐゴシック" pitchFamily="34" charset="-128"/>
            </a:endParaRPr>
          </a:p>
          <a:p>
            <a:pPr marL="1200150" lvl="2" indent="-285750">
              <a:buFont typeface="Arial" panose="020B0604020202020204" pitchFamily="34" charset="0"/>
              <a:buChar char="•"/>
            </a:pPr>
            <a:r>
              <a:rPr lang="en-CA" sz="1600" dirty="0">
                <a:ea typeface="ＭＳ Ｐゴシック" pitchFamily="34" charset="-128"/>
              </a:rPr>
              <a:t> </a:t>
            </a:r>
            <a:r>
              <a:rPr lang="en-CA" sz="1600" dirty="0" err="1">
                <a:ea typeface="ＭＳ Ｐゴシック" pitchFamily="34" charset="-128"/>
              </a:rPr>
              <a:t>Não</a:t>
            </a:r>
            <a:r>
              <a:rPr lang="en-CA" sz="1600" dirty="0">
                <a:ea typeface="ＭＳ Ｐゴシック" pitchFamily="34" charset="-128"/>
              </a:rPr>
              <a:t> </a:t>
            </a:r>
            <a:r>
              <a:rPr lang="en-CA" sz="1600" dirty="0" err="1">
                <a:ea typeface="ＭＳ Ｐゴシック" pitchFamily="34" charset="-128"/>
              </a:rPr>
              <a:t>gera</a:t>
            </a:r>
            <a:r>
              <a:rPr lang="en-CA" sz="1600" dirty="0">
                <a:ea typeface="ＭＳ Ｐゴシック" pitchFamily="34" charset="-128"/>
              </a:rPr>
              <a:t> corona </a:t>
            </a:r>
            <a:r>
              <a:rPr lang="en-CA" sz="1600" dirty="0" err="1">
                <a:ea typeface="ＭＳ Ｐゴシック" pitchFamily="34" charset="-128"/>
              </a:rPr>
              <a:t>ou</a:t>
            </a:r>
            <a:r>
              <a:rPr lang="en-CA" sz="1600" dirty="0">
                <a:ea typeface="ＭＳ Ｐゴシック" pitchFamily="34" charset="-128"/>
              </a:rPr>
              <a:t> </a:t>
            </a:r>
            <a:r>
              <a:rPr lang="en-CA" sz="1600" dirty="0" err="1">
                <a:ea typeface="ＭＳ Ｐゴシック" pitchFamily="34" charset="-128"/>
              </a:rPr>
              <a:t>calor</a:t>
            </a:r>
            <a:endParaRPr lang="en-CA" sz="1600" dirty="0">
              <a:ea typeface="ＭＳ Ｐゴシック" pitchFamily="34" charset="-128"/>
            </a:endParaRPr>
          </a:p>
          <a:p>
            <a:pPr marL="1200150" lvl="2" indent="-285750">
              <a:buFont typeface="Arial" panose="020B0604020202020204" pitchFamily="34" charset="0"/>
              <a:buChar char="•"/>
            </a:pPr>
            <a:r>
              <a:rPr lang="en-CA" sz="1600" dirty="0">
                <a:ea typeface="ＭＳ Ｐゴシック" pitchFamily="34" charset="-128"/>
              </a:rPr>
              <a:t> </a:t>
            </a:r>
            <a:r>
              <a:rPr lang="en-CA" sz="1600" dirty="0" err="1">
                <a:ea typeface="ＭＳ Ｐゴシック" pitchFamily="34" charset="-128"/>
              </a:rPr>
              <a:t>Nem</a:t>
            </a:r>
            <a:r>
              <a:rPr lang="en-CA" sz="1600" dirty="0">
                <a:ea typeface="ＭＳ Ｐゴシック" pitchFamily="34" charset="-128"/>
              </a:rPr>
              <a:t> UV </a:t>
            </a:r>
            <a:r>
              <a:rPr lang="en-CA" sz="1600" dirty="0" err="1">
                <a:ea typeface="ＭＳ Ｐゴシック" pitchFamily="34" charset="-128"/>
              </a:rPr>
              <a:t>nem</a:t>
            </a:r>
            <a:r>
              <a:rPr lang="en-CA" sz="1600" dirty="0">
                <a:ea typeface="ＭＳ Ｐゴシック" pitchFamily="34" charset="-128"/>
              </a:rPr>
              <a:t> IR </a:t>
            </a:r>
            <a:r>
              <a:rPr lang="en-CA" sz="1600" dirty="0" err="1">
                <a:ea typeface="ＭＳ Ｐゴシック" pitchFamily="34" charset="-128"/>
              </a:rPr>
              <a:t>podem</a:t>
            </a:r>
            <a:r>
              <a:rPr lang="en-CA" sz="1600" dirty="0">
                <a:ea typeface="ＭＳ Ｐゴシック" pitchFamily="34" charset="-128"/>
              </a:rPr>
              <a:t> ser </a:t>
            </a:r>
            <a:r>
              <a:rPr lang="en-CA" sz="1600" dirty="0" err="1">
                <a:ea typeface="ＭＳ Ｐゴシック" pitchFamily="34" charset="-128"/>
              </a:rPr>
              <a:t>utilizados</a:t>
            </a:r>
            <a:endParaRPr lang="en-CA" sz="1600" dirty="0">
              <a:ea typeface="ＭＳ Ｐゴシック" pitchFamily="34" charset="-128"/>
            </a:endParaRPr>
          </a:p>
          <a:p>
            <a:pPr marL="742950" lvl="1" indent="-285750">
              <a:buFont typeface="Arial" panose="020B0604020202020204" pitchFamily="34" charset="0"/>
              <a:buChar char="•"/>
            </a:pPr>
            <a:r>
              <a:rPr lang="en-CA" sz="1600" b="1" dirty="0" err="1">
                <a:ea typeface="ＭＳ Ｐゴシック" pitchFamily="34" charset="-128"/>
              </a:rPr>
              <a:t>Isolador</a:t>
            </a:r>
            <a:r>
              <a:rPr lang="en-CA" sz="1600" b="1" dirty="0">
                <a:ea typeface="ＭＳ Ｐゴシック" pitchFamily="34" charset="-128"/>
              </a:rPr>
              <a:t> </a:t>
            </a:r>
            <a:r>
              <a:rPr lang="en-CA" sz="1600" b="1" dirty="0" err="1">
                <a:ea typeface="ＭＳ Ｐゴシック" pitchFamily="34" charset="-128"/>
              </a:rPr>
              <a:t>Composto</a:t>
            </a:r>
            <a:r>
              <a:rPr lang="en-CA" sz="1600" b="1" dirty="0">
                <a:ea typeface="ＭＳ Ｐゴシック" pitchFamily="34" charset="-128"/>
              </a:rPr>
              <a:t> </a:t>
            </a:r>
            <a:r>
              <a:rPr lang="en-CA" sz="1600" b="1" dirty="0" err="1">
                <a:ea typeface="ＭＳ Ｐゴシック" pitchFamily="34" charset="-128"/>
              </a:rPr>
              <a:t>Polimérico</a:t>
            </a:r>
            <a:endParaRPr lang="en-CA" sz="1600" b="1" dirty="0">
              <a:ea typeface="ＭＳ Ｐゴシック" pitchFamily="34" charset="-128"/>
            </a:endParaRPr>
          </a:p>
          <a:p>
            <a:pPr marL="1200150" lvl="2" indent="-285750">
              <a:buFont typeface="Arial" panose="020B0604020202020204" pitchFamily="34" charset="0"/>
              <a:buChar char="•"/>
            </a:pPr>
            <a:r>
              <a:rPr lang="en-CA" sz="1600" dirty="0">
                <a:ea typeface="ＭＳ Ｐゴシック" pitchFamily="34" charset="-128"/>
              </a:rPr>
              <a:t> </a:t>
            </a:r>
            <a:r>
              <a:rPr lang="en-CA" sz="1600" dirty="0" err="1">
                <a:ea typeface="ＭＳ Ｐゴシック" pitchFamily="34" charset="-128"/>
              </a:rPr>
              <a:t>Só</a:t>
            </a:r>
            <a:r>
              <a:rPr lang="en-CA" sz="1600" dirty="0">
                <a:ea typeface="ＭＳ Ｐゴシック" pitchFamily="34" charset="-128"/>
              </a:rPr>
              <a:t> </a:t>
            </a:r>
            <a:r>
              <a:rPr lang="en-CA" sz="1600" dirty="0" err="1">
                <a:ea typeface="ＭＳ Ｐゴシック" pitchFamily="34" charset="-128"/>
              </a:rPr>
              <a:t>gera</a:t>
            </a:r>
            <a:r>
              <a:rPr lang="en-CA" sz="1600" dirty="0">
                <a:ea typeface="ＭＳ Ｐゴシック" pitchFamily="34" charset="-128"/>
              </a:rPr>
              <a:t> </a:t>
            </a:r>
            <a:r>
              <a:rPr lang="en-CA" sz="1600" dirty="0" err="1">
                <a:ea typeface="ＭＳ Ｐゴシック" pitchFamily="34" charset="-128"/>
              </a:rPr>
              <a:t>calor</a:t>
            </a:r>
            <a:r>
              <a:rPr lang="en-CA" sz="1600" dirty="0">
                <a:ea typeface="ＭＳ Ｐゴシック" pitchFamily="34" charset="-128"/>
              </a:rPr>
              <a:t> </a:t>
            </a:r>
            <a:r>
              <a:rPr lang="en-CA" sz="1600" dirty="0" err="1">
                <a:ea typeface="ＭＳ Ｐゴシック" pitchFamily="34" charset="-128"/>
              </a:rPr>
              <a:t>em</a:t>
            </a:r>
            <a:r>
              <a:rPr lang="en-CA" sz="1600" dirty="0">
                <a:ea typeface="ＭＳ Ｐゴシック" pitchFamily="34" charset="-128"/>
              </a:rPr>
              <a:t> </a:t>
            </a:r>
            <a:r>
              <a:rPr lang="en-CA" sz="1600" dirty="0" err="1">
                <a:ea typeface="ＭＳ Ｐゴシック" pitchFamily="34" charset="-128"/>
              </a:rPr>
              <a:t>circunstâncias</a:t>
            </a:r>
            <a:r>
              <a:rPr lang="en-CA" sz="1600" dirty="0">
                <a:ea typeface="ＭＳ Ｐゴシック" pitchFamily="34" charset="-128"/>
              </a:rPr>
              <a:t> </a:t>
            </a:r>
            <a:r>
              <a:rPr lang="en-CA" sz="1600" dirty="0" err="1">
                <a:ea typeface="ＭＳ Ｐゴシック" pitchFamily="34" charset="-128"/>
              </a:rPr>
              <a:t>onde</a:t>
            </a:r>
            <a:r>
              <a:rPr lang="en-CA" sz="1600" dirty="0">
                <a:ea typeface="ＭＳ Ｐゴシック" pitchFamily="34" charset="-128"/>
              </a:rPr>
              <a:t> o </a:t>
            </a:r>
            <a:r>
              <a:rPr lang="en-CA" sz="1600" dirty="0" err="1">
                <a:ea typeface="ＭＳ Ｐゴシック" pitchFamily="34" charset="-128"/>
              </a:rPr>
              <a:t>dano</a:t>
            </a:r>
            <a:r>
              <a:rPr lang="en-CA" sz="1600" dirty="0">
                <a:ea typeface="ＭＳ Ｐゴシック" pitchFamily="34" charset="-128"/>
              </a:rPr>
              <a:t> </a:t>
            </a:r>
            <a:r>
              <a:rPr lang="en-CA" sz="1600" dirty="0" err="1">
                <a:ea typeface="ＭＳ Ｐゴシック" pitchFamily="34" charset="-128"/>
              </a:rPr>
              <a:t>já</a:t>
            </a:r>
            <a:r>
              <a:rPr lang="en-CA" sz="1600" dirty="0">
                <a:ea typeface="ＭＳ Ｐゴシック" pitchFamily="34" charset="-128"/>
              </a:rPr>
              <a:t> </a:t>
            </a:r>
            <a:r>
              <a:rPr lang="en-CA" sz="1600" dirty="0" err="1">
                <a:ea typeface="ＭＳ Ｐゴシック" pitchFamily="34" charset="-128"/>
              </a:rPr>
              <a:t>é</a:t>
            </a:r>
            <a:r>
              <a:rPr lang="en-CA" sz="1600" dirty="0">
                <a:ea typeface="ＭＳ Ｐゴシック" pitchFamily="34" charset="-128"/>
              </a:rPr>
              <a:t> </a:t>
            </a:r>
            <a:r>
              <a:rPr lang="en-CA" sz="1600" dirty="0" err="1">
                <a:ea typeface="ＭＳ Ｐゴシック" pitchFamily="34" charset="-128"/>
              </a:rPr>
              <a:t>extremo</a:t>
            </a:r>
            <a:r>
              <a:rPr lang="en-CA" sz="1600" dirty="0">
                <a:ea typeface="ＭＳ Ｐゴシック" pitchFamily="34" charset="-128"/>
              </a:rPr>
              <a:t> (</a:t>
            </a:r>
            <a:r>
              <a:rPr lang="en-CA" sz="1600" dirty="0" err="1">
                <a:ea typeface="ＭＳ Ｐゴシック" pitchFamily="34" charset="-128"/>
              </a:rPr>
              <a:t>perigo</a:t>
            </a:r>
            <a:r>
              <a:rPr lang="en-CA" sz="1600" dirty="0">
                <a:ea typeface="ＭＳ Ｐゴシック" pitchFamily="34" charset="-128"/>
              </a:rPr>
              <a:t> </a:t>
            </a:r>
            <a:r>
              <a:rPr lang="en-CA" sz="1600" dirty="0" err="1">
                <a:ea typeface="ＭＳ Ｐゴシック" pitchFamily="34" charset="-128"/>
              </a:rPr>
              <a:t>iminente</a:t>
            </a:r>
            <a:r>
              <a:rPr lang="en-CA" sz="1600" dirty="0">
                <a:ea typeface="ＭＳ Ｐゴシック" pitchFamily="34" charset="-128"/>
              </a:rPr>
              <a:t> de </a:t>
            </a:r>
            <a:r>
              <a:rPr lang="en-CA" sz="1600" dirty="0" err="1">
                <a:ea typeface="ＭＳ Ｐゴシック" pitchFamily="34" charset="-128"/>
              </a:rPr>
              <a:t>falha</a:t>
            </a:r>
            <a:r>
              <a:rPr lang="en-CA" sz="1600" dirty="0">
                <a:ea typeface="ＭＳ Ｐゴシック" pitchFamily="34" charset="-128"/>
              </a:rPr>
              <a:t>)</a:t>
            </a:r>
          </a:p>
          <a:p>
            <a:pPr marL="1200150" lvl="2" indent="-285750">
              <a:buFont typeface="Arial" panose="020B0604020202020204" pitchFamily="34" charset="0"/>
              <a:buChar char="•"/>
            </a:pPr>
            <a:r>
              <a:rPr lang="en-CA" sz="1600" dirty="0">
                <a:ea typeface="ＭＳ Ｐゴシック" pitchFamily="34" charset="-128"/>
              </a:rPr>
              <a:t> IR </a:t>
            </a:r>
            <a:r>
              <a:rPr lang="en-CA" sz="1600" dirty="0" err="1">
                <a:ea typeface="ＭＳ Ｐゴシック" pitchFamily="34" charset="-128"/>
              </a:rPr>
              <a:t>não</a:t>
            </a:r>
            <a:r>
              <a:rPr lang="en-CA" sz="1600" dirty="0">
                <a:ea typeface="ＭＳ Ｐゴシック" pitchFamily="34" charset="-128"/>
              </a:rPr>
              <a:t> </a:t>
            </a:r>
            <a:r>
              <a:rPr lang="en-CA" sz="1600" dirty="0" err="1">
                <a:ea typeface="ＭＳ Ｐゴシック" pitchFamily="34" charset="-128"/>
              </a:rPr>
              <a:t>pode</a:t>
            </a:r>
            <a:r>
              <a:rPr lang="en-CA" sz="1600" dirty="0">
                <a:ea typeface="ＭＳ Ｐゴシック" pitchFamily="34" charset="-128"/>
              </a:rPr>
              <a:t> ser </a:t>
            </a:r>
            <a:r>
              <a:rPr lang="en-CA" sz="1600" dirty="0" err="1">
                <a:ea typeface="ＭＳ Ｐゴシック" pitchFamily="34" charset="-128"/>
              </a:rPr>
              <a:t>usado</a:t>
            </a:r>
            <a:r>
              <a:rPr lang="en-CA" sz="1600" dirty="0">
                <a:ea typeface="ＭＳ Ｐゴシック" pitchFamily="34" charset="-128"/>
              </a:rPr>
              <a:t> para </a:t>
            </a:r>
            <a:r>
              <a:rPr lang="en-CA" sz="1600" dirty="0" err="1">
                <a:ea typeface="ＭＳ Ｐゴシック" pitchFamily="34" charset="-128"/>
              </a:rPr>
              <a:t>detectar</a:t>
            </a:r>
            <a:r>
              <a:rPr lang="en-CA" sz="1600" dirty="0">
                <a:ea typeface="ＭＳ Ｐゴシック" pitchFamily="34" charset="-128"/>
              </a:rPr>
              <a:t> </a:t>
            </a:r>
            <a:r>
              <a:rPr lang="en-CA" sz="1600" dirty="0" err="1">
                <a:ea typeface="ＭＳ Ｐゴシック" pitchFamily="34" charset="-128"/>
              </a:rPr>
              <a:t>defeitos</a:t>
            </a:r>
            <a:r>
              <a:rPr lang="en-CA" sz="1600" dirty="0">
                <a:ea typeface="ＭＳ Ｐゴシック" pitchFamily="34" charset="-128"/>
              </a:rPr>
              <a:t> </a:t>
            </a:r>
            <a:r>
              <a:rPr lang="en-CA" sz="1600" dirty="0" err="1">
                <a:ea typeface="ＭＳ Ｐゴシック" pitchFamily="34" charset="-128"/>
              </a:rPr>
              <a:t>menores</a:t>
            </a:r>
            <a:r>
              <a:rPr lang="en-CA" sz="1600" dirty="0">
                <a:ea typeface="ＭＳ Ｐゴシック" pitchFamily="34" charset="-128"/>
              </a:rPr>
              <a:t>,  </a:t>
            </a:r>
            <a:r>
              <a:rPr lang="en-CA" sz="1600" dirty="0" err="1">
                <a:ea typeface="ＭＳ Ｐゴシック" pitchFamily="34" charset="-128"/>
              </a:rPr>
              <a:t>flutuantes</a:t>
            </a:r>
            <a:r>
              <a:rPr lang="en-CA" sz="1600" dirty="0">
                <a:ea typeface="ＭＳ Ｐゴシック" pitchFamily="34" charset="-128"/>
              </a:rPr>
              <a:t> </a:t>
            </a:r>
            <a:r>
              <a:rPr lang="en-CA" sz="1600" dirty="0" err="1">
                <a:ea typeface="ＭＳ Ｐゴシック" pitchFamily="34" charset="-128"/>
              </a:rPr>
              <a:t>ou</a:t>
            </a:r>
            <a:r>
              <a:rPr lang="en-CA" sz="1600" dirty="0">
                <a:ea typeface="ＭＳ Ｐゴシック" pitchFamily="34" charset="-128"/>
              </a:rPr>
              <a:t> </a:t>
            </a:r>
            <a:r>
              <a:rPr lang="en-CA" sz="1600" dirty="0" err="1">
                <a:ea typeface="ＭＳ Ｐゴシック" pitchFamily="34" charset="-128"/>
              </a:rPr>
              <a:t>ocasionais</a:t>
            </a:r>
            <a:endParaRPr lang="en-CA" sz="1600" dirty="0">
              <a:ea typeface="ＭＳ Ｐゴシック" pitchFamily="34" charset="-128"/>
            </a:endParaRPr>
          </a:p>
          <a:p>
            <a:pPr marL="1200150" lvl="2" indent="-285750">
              <a:buFont typeface="Arial" panose="020B0604020202020204" pitchFamily="34" charset="0"/>
              <a:buChar char="•"/>
            </a:pPr>
            <a:r>
              <a:rPr lang="en-CA" sz="1600" dirty="0">
                <a:ea typeface="ＭＳ Ｐゴシック" pitchFamily="34" charset="-128"/>
              </a:rPr>
              <a:t> IR &amp; UV </a:t>
            </a:r>
            <a:r>
              <a:rPr lang="en-CA" sz="1600" dirty="0" err="1">
                <a:ea typeface="ＭＳ Ｐゴシック" pitchFamily="34" charset="-128"/>
              </a:rPr>
              <a:t>é</a:t>
            </a:r>
            <a:r>
              <a:rPr lang="en-CA" sz="1600" dirty="0">
                <a:ea typeface="ＭＳ Ｐゴシック" pitchFamily="34" charset="-128"/>
              </a:rPr>
              <a:t> </a:t>
            </a:r>
            <a:r>
              <a:rPr lang="en-CA" sz="1600" dirty="0" err="1">
                <a:ea typeface="ＭＳ Ｐゴシック" pitchFamily="34" charset="-128"/>
              </a:rPr>
              <a:t>útil</a:t>
            </a:r>
            <a:r>
              <a:rPr lang="en-CA" sz="1600" dirty="0">
                <a:ea typeface="ＭＳ Ｐゴシック" pitchFamily="34" charset="-128"/>
              </a:rPr>
              <a:t> </a:t>
            </a:r>
            <a:r>
              <a:rPr lang="en-CA" sz="1600" dirty="0" err="1">
                <a:ea typeface="ＭＳ Ｐゴシック" pitchFamily="34" charset="-128"/>
              </a:rPr>
              <a:t>apenas</a:t>
            </a:r>
            <a:r>
              <a:rPr lang="en-CA" sz="1600" dirty="0">
                <a:ea typeface="ＭＳ Ｐゴシック" pitchFamily="34" charset="-128"/>
              </a:rPr>
              <a:t> para </a:t>
            </a:r>
            <a:r>
              <a:rPr lang="en-CA" sz="1600" dirty="0" err="1">
                <a:ea typeface="ＭＳ Ｐゴシック" pitchFamily="34" charset="-128"/>
              </a:rPr>
              <a:t>identificação</a:t>
            </a:r>
            <a:r>
              <a:rPr lang="en-CA" sz="1600" dirty="0">
                <a:ea typeface="ＭＳ Ｐゴシック" pitchFamily="34" charset="-128"/>
              </a:rPr>
              <a:t> de </a:t>
            </a:r>
            <a:r>
              <a:rPr lang="en-CA" sz="1600" dirty="0" err="1">
                <a:ea typeface="ＭＳ Ｐゴシック" pitchFamily="34" charset="-128"/>
              </a:rPr>
              <a:t>falhas</a:t>
            </a:r>
            <a:r>
              <a:rPr lang="en-CA" sz="1600" dirty="0">
                <a:ea typeface="ＭＳ Ｐゴシック" pitchFamily="34" charset="-128"/>
              </a:rPr>
              <a:t> </a:t>
            </a:r>
            <a:r>
              <a:rPr lang="en-CA" sz="1600" dirty="0" err="1">
                <a:ea typeface="ＭＳ Ｐゴシック" pitchFamily="34" charset="-128"/>
              </a:rPr>
              <a:t>já</a:t>
            </a:r>
            <a:r>
              <a:rPr lang="en-CA" sz="1600" dirty="0">
                <a:ea typeface="ＭＳ Ｐゴシック" pitchFamily="34" charset="-128"/>
              </a:rPr>
              <a:t> </a:t>
            </a:r>
            <a:r>
              <a:rPr lang="en-CA" sz="1600" dirty="0" err="1">
                <a:ea typeface="ＭＳ Ｐゴシック" pitchFamily="34" charset="-128"/>
              </a:rPr>
              <a:t>bem</a:t>
            </a:r>
            <a:r>
              <a:rPr lang="en-CA" sz="1600" dirty="0">
                <a:ea typeface="ＭＳ Ｐゴシック" pitchFamily="34" charset="-128"/>
              </a:rPr>
              <a:t> </a:t>
            </a:r>
            <a:r>
              <a:rPr lang="en-CA" sz="1600" dirty="0" err="1">
                <a:ea typeface="ＭＳ Ｐゴシック" pitchFamily="34" charset="-128"/>
              </a:rPr>
              <a:t>avançadas</a:t>
            </a:r>
            <a:r>
              <a:rPr lang="en-CA" sz="1600" dirty="0">
                <a:ea typeface="ＭＳ Ｐゴシック" pitchFamily="34" charset="-128"/>
              </a:rPr>
              <a:t>, </a:t>
            </a:r>
            <a:r>
              <a:rPr lang="en-CA" sz="1600" dirty="0" err="1">
                <a:ea typeface="ＭＳ Ｐゴシック" pitchFamily="34" charset="-128"/>
              </a:rPr>
              <a:t>perigosas</a:t>
            </a:r>
            <a:endParaRPr lang="en-CA" sz="1600" dirty="0">
              <a:ea typeface="ＭＳ Ｐゴシック" pitchFamily="34" charset="-128"/>
            </a:endParaRPr>
          </a:p>
          <a:p>
            <a:endParaRPr lang="pt-B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Content Placeholder 2"/>
          <p:cNvSpPr>
            <a:spLocks noGrp="1"/>
          </p:cNvSpPr>
          <p:nvPr>
            <p:ph idx="1"/>
          </p:nvPr>
        </p:nvSpPr>
        <p:spPr>
          <a:xfrm>
            <a:off x="1905000" y="1102868"/>
            <a:ext cx="8382000" cy="4754563"/>
          </a:xfrm>
        </p:spPr>
        <p:txBody>
          <a:bodyPr/>
          <a:lstStyle/>
          <a:p>
            <a:pPr>
              <a:buNone/>
            </a:pPr>
            <a:r>
              <a:rPr lang="pt-BR" sz="1600" b="1" dirty="0">
                <a:ea typeface="ＭＳ Ｐゴシック" pitchFamily="34" charset="-128"/>
              </a:rPr>
              <a:t>MÉTODO DE DETECÇÃO DE CAMPO ELÉTRICO</a:t>
            </a:r>
          </a:p>
          <a:p>
            <a:r>
              <a:rPr lang="pt-BR" sz="1600" dirty="0">
                <a:latin typeface="Calibri" panose="020F0502020204030204" pitchFamily="34" charset="0"/>
                <a:ea typeface="Calibri" panose="020F0502020204030204" pitchFamily="34" charset="0"/>
                <a:cs typeface="Times New Roman" panose="02020603050405020304" pitchFamily="18" charset="0"/>
              </a:rPr>
              <a:t>Qualquer defeito condutivo em um isolador energizado modifica o campo elétrico em torno dos isoladores nas proximidades do defeito.</a:t>
            </a:r>
          </a:p>
          <a:p>
            <a:r>
              <a:rPr lang="pt-BR" sz="1600" dirty="0">
                <a:latin typeface="Calibri" panose="020F0502020204030204" pitchFamily="34" charset="0"/>
                <a:ea typeface="Calibri" panose="020F0502020204030204" pitchFamily="34" charset="0"/>
                <a:cs typeface="Times New Roman" panose="02020603050405020304" pitchFamily="18" charset="0"/>
              </a:rPr>
              <a:t>Esta é uma lei básica da física.</a:t>
            </a:r>
          </a:p>
          <a:p>
            <a:r>
              <a:rPr lang="pt-BR" sz="1600" dirty="0">
                <a:latin typeface="Calibri" panose="020F0502020204030204" pitchFamily="34" charset="0"/>
                <a:ea typeface="Calibri" panose="020F0502020204030204" pitchFamily="34" charset="0"/>
                <a:cs typeface="Times New Roman" panose="02020603050405020304" pitchFamily="18" charset="0"/>
              </a:rPr>
              <a:t>É impossível não encontrar este tipo de defeito usando um detector de campo elétrico sensível.</a:t>
            </a:r>
          </a:p>
          <a:p>
            <a:pPr>
              <a:buNone/>
            </a:pPr>
            <a:r>
              <a:rPr lang="pt-BR" sz="1600" b="1" dirty="0">
                <a:ea typeface="ＭＳ Ｐゴシック" pitchFamily="34" charset="-128"/>
              </a:rPr>
              <a:t>Vantagens dos E-FIELD SCANNERS </a:t>
            </a:r>
            <a:r>
              <a:rPr lang="pt-BR" sz="1600" b="1" dirty="0" err="1">
                <a:ea typeface="ＭＳ Ｐゴシック" pitchFamily="34" charset="-128"/>
              </a:rPr>
              <a:t>Positron</a:t>
            </a:r>
            <a:endParaRPr lang="pt-BR" sz="1600" b="1" dirty="0">
              <a:ea typeface="ＭＳ Ｐゴシック" pitchFamily="34" charset="-128"/>
            </a:endParaRPr>
          </a:p>
          <a:p>
            <a:r>
              <a:rPr lang="pt-BR" sz="1600" dirty="0">
                <a:latin typeface="Calibri" panose="020F0502020204030204" pitchFamily="34" charset="0"/>
                <a:ea typeface="Calibri" panose="020F0502020204030204" pitchFamily="34" charset="0"/>
                <a:cs typeface="Times New Roman" panose="02020603050405020304" pitchFamily="18" charset="0"/>
              </a:rPr>
              <a:t>A sonda de medição da distribuição de campo elétrico </a:t>
            </a:r>
            <a:r>
              <a:rPr lang="pt-BR" sz="1600" dirty="0" err="1">
                <a:latin typeface="Calibri" panose="020F0502020204030204" pitchFamily="34" charset="0"/>
                <a:ea typeface="Calibri" panose="020F0502020204030204" pitchFamily="34" charset="0"/>
                <a:cs typeface="Times New Roman" panose="02020603050405020304" pitchFamily="18" charset="0"/>
              </a:rPr>
              <a:t>Positron</a:t>
            </a:r>
            <a:r>
              <a:rPr lang="pt-BR" sz="1600" dirty="0">
                <a:latin typeface="Calibri" panose="020F0502020204030204" pitchFamily="34" charset="0"/>
                <a:ea typeface="Calibri" panose="020F0502020204030204" pitchFamily="34" charset="0"/>
                <a:cs typeface="Times New Roman" panose="02020603050405020304" pitchFamily="18" charset="0"/>
              </a:rPr>
              <a:t> garante 100% de confiabilidade na detecção de todas as falhas de isolamento.</a:t>
            </a:r>
          </a:p>
          <a:p>
            <a:r>
              <a:rPr lang="pt-BR" sz="1600" dirty="0">
                <a:latin typeface="Calibri" panose="020F0502020204030204" pitchFamily="34" charset="0"/>
                <a:ea typeface="Calibri" panose="020F0502020204030204" pitchFamily="34" charset="0"/>
                <a:cs typeface="Times New Roman" panose="02020603050405020304" pitchFamily="18" charset="0"/>
              </a:rPr>
              <a:t>Como o campo elétrico se altera drasticamente em torno de um defeito condutivo, esses sempre serão detectados.</a:t>
            </a:r>
          </a:p>
          <a:p>
            <a:r>
              <a:rPr lang="pt-BR" sz="1600" dirty="0">
                <a:latin typeface="Calibri" panose="020F0502020204030204" pitchFamily="34" charset="0"/>
                <a:ea typeface="Calibri" panose="020F0502020204030204" pitchFamily="34" charset="0"/>
                <a:cs typeface="Times New Roman" panose="02020603050405020304" pitchFamily="18" charset="0"/>
              </a:rPr>
              <a:t>Mostra a gravidade do defeito</a:t>
            </a:r>
          </a:p>
          <a:p>
            <a:r>
              <a:rPr lang="pt-BR" sz="1600" dirty="0">
                <a:latin typeface="Calibri" panose="020F0502020204030204" pitchFamily="34" charset="0"/>
                <a:ea typeface="Calibri" panose="020F0502020204030204" pitchFamily="34" charset="0"/>
                <a:cs typeface="Times New Roman" panose="02020603050405020304" pitchFamily="18" charset="0"/>
              </a:rPr>
              <a:t>Todas as falhas, incluindo falhas de estágio inicial, são detectadas e registradas.</a:t>
            </a:r>
          </a:p>
          <a:p>
            <a:r>
              <a:rPr lang="pt-BR" sz="1600" dirty="0">
                <a:latin typeface="Calibri" panose="020F0502020204030204" pitchFamily="34" charset="0"/>
                <a:ea typeface="Calibri" panose="020F0502020204030204" pitchFamily="34" charset="0"/>
                <a:cs typeface="Times New Roman" panose="02020603050405020304" pitchFamily="18" charset="0"/>
              </a:rPr>
              <a:t>As falhas podem ser previstas e a manutenção pode ser programada sem interrupções inesperadas de energia ou em condições perigosas.</a:t>
            </a:r>
          </a:p>
          <a:p>
            <a:pPr>
              <a:buFont typeface="Arial" pitchFamily="34" charset="0"/>
              <a:buNone/>
            </a:pPr>
            <a:endParaRPr lang="en-US" sz="1800" dirty="0">
              <a:ea typeface="ＭＳ Ｐゴシック" pitchFamily="34" charset="-128"/>
            </a:endParaRPr>
          </a:p>
        </p:txBody>
      </p:sp>
      <p:sp>
        <p:nvSpPr>
          <p:cNvPr id="5" name="Title 1"/>
          <p:cNvSpPr txBox="1">
            <a:spLocks/>
          </p:cNvSpPr>
          <p:nvPr/>
        </p:nvSpPr>
        <p:spPr bwMode="auto">
          <a:xfrm>
            <a:off x="916042" y="145957"/>
            <a:ext cx="10359916" cy="609600"/>
          </a:xfrm>
          <a:prstGeom prst="rect">
            <a:avLst/>
          </a:prstGeom>
          <a:noFill/>
          <a:ln w="9525">
            <a:noFill/>
            <a:miter lim="800000"/>
            <a:headEnd/>
            <a:tailEnd/>
          </a:ln>
        </p:spPr>
        <p:txBody>
          <a:bodyPr anchor="ctr"/>
          <a:lstStyle/>
          <a:p>
            <a:pPr algn="ctr" eaLnBrk="0" hangingPunct="0">
              <a:defRPr/>
            </a:pPr>
            <a:r>
              <a:rPr lang="pt-BR" sz="3200" b="1" dirty="0">
                <a:latin typeface="+mj-lt"/>
                <a:ea typeface="+mj-ea"/>
                <a:cs typeface="+mj-cs"/>
              </a:rPr>
              <a:t>Vantagens da Metodologia de Detecção de Campo Elétrico</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8"/>
          <p:cNvSpPr txBox="1">
            <a:spLocks noChangeArrowheads="1"/>
          </p:cNvSpPr>
          <p:nvPr/>
        </p:nvSpPr>
        <p:spPr bwMode="auto">
          <a:xfrm>
            <a:off x="364067" y="4926704"/>
            <a:ext cx="11463866" cy="646331"/>
          </a:xfrm>
          <a:prstGeom prst="rect">
            <a:avLst/>
          </a:prstGeom>
          <a:noFill/>
          <a:ln w="9525">
            <a:noFill/>
            <a:miter lim="800000"/>
            <a:headEnd/>
            <a:tailEnd/>
          </a:ln>
        </p:spPr>
        <p:txBody>
          <a:bodyPr wrap="square">
            <a:spAutoFit/>
          </a:bodyPr>
          <a:lstStyle/>
          <a:p>
            <a:pPr algn="ctr"/>
            <a:r>
              <a:rPr lang="pt-BR" dirty="0">
                <a:latin typeface="Calibri" panose="020F0502020204030204" pitchFamily="34" charset="0"/>
                <a:ea typeface="Calibri" panose="020F0502020204030204" pitchFamily="34" charset="0"/>
                <a:cs typeface="Times New Roman" panose="02020603050405020304" pitchFamily="18" charset="0"/>
              </a:rPr>
              <a:t>O E-FIELD  SCANNER é montado em um “trenó” isolante de plástico ABS de alto impacto que é movido ao longo do isolador usando uma vara de manobra.</a:t>
            </a:r>
          </a:p>
        </p:txBody>
      </p:sp>
      <p:grpSp>
        <p:nvGrpSpPr>
          <p:cNvPr id="36868" name="Group 7"/>
          <p:cNvGrpSpPr>
            <a:grpSpLocks/>
          </p:cNvGrpSpPr>
          <p:nvPr/>
        </p:nvGrpSpPr>
        <p:grpSpPr bwMode="auto">
          <a:xfrm>
            <a:off x="1216508" y="750077"/>
            <a:ext cx="10001429" cy="4176627"/>
            <a:chOff x="-773158" y="1421183"/>
            <a:chExt cx="10001429" cy="4176861"/>
          </a:xfrm>
        </p:grpSpPr>
        <p:grpSp>
          <p:nvGrpSpPr>
            <p:cNvPr id="36869" name="Group 2"/>
            <p:cNvGrpSpPr>
              <a:grpSpLocks/>
            </p:cNvGrpSpPr>
            <p:nvPr/>
          </p:nvGrpSpPr>
          <p:grpSpPr bwMode="auto">
            <a:xfrm>
              <a:off x="5858537" y="1421183"/>
              <a:ext cx="3369734" cy="4176861"/>
              <a:chOff x="5858537" y="1421183"/>
              <a:chExt cx="3369734" cy="4176861"/>
            </a:xfrm>
          </p:grpSpPr>
          <p:sp>
            <p:nvSpPr>
              <p:cNvPr id="36873" name="TextBox 6"/>
              <p:cNvSpPr txBox="1">
                <a:spLocks noChangeArrowheads="1"/>
              </p:cNvSpPr>
              <p:nvPr/>
            </p:nvSpPr>
            <p:spPr bwMode="auto">
              <a:xfrm>
                <a:off x="5858537" y="5013236"/>
                <a:ext cx="3369734" cy="584808"/>
              </a:xfrm>
              <a:prstGeom prst="rect">
                <a:avLst/>
              </a:prstGeom>
              <a:noFill/>
              <a:ln w="9525">
                <a:noFill/>
                <a:miter lim="800000"/>
                <a:headEnd/>
                <a:tailEnd/>
              </a:ln>
            </p:spPr>
            <p:txBody>
              <a:bodyPr wrap="square">
                <a:spAutoFit/>
              </a:bodyPr>
              <a:lstStyle/>
              <a:p>
                <a:pPr algn="ctr"/>
                <a:r>
                  <a:rPr lang="en-US" sz="1600" b="1" dirty="0"/>
                  <a:t>E-FIELD SCANNER ID</a:t>
                </a:r>
              </a:p>
              <a:p>
                <a:pPr algn="ctr"/>
                <a:r>
                  <a:rPr lang="en-US" sz="1600" b="1" dirty="0"/>
                  <a:t>para </a:t>
                </a:r>
                <a:r>
                  <a:rPr lang="en-US" sz="1600" b="1" dirty="0" err="1"/>
                  <a:t>corpos</a:t>
                </a:r>
                <a:r>
                  <a:rPr lang="en-US" sz="1600" b="1" dirty="0"/>
                  <a:t> de </a:t>
                </a:r>
                <a:r>
                  <a:rPr lang="en-US" sz="1600" b="1" dirty="0" err="1"/>
                  <a:t>porcelana</a:t>
                </a:r>
                <a:endParaRPr lang="en-US" sz="1600" b="1" dirty="0"/>
              </a:p>
            </p:txBody>
          </p:sp>
          <p:pic>
            <p:nvPicPr>
              <p:cNvPr id="36874" name="Picture 2" descr="\\MTLQCSS01\Product Mgt\Marketing\2-Positron Power\Product Pictures\PID\PID-Porcelain.png"/>
              <p:cNvPicPr>
                <a:picLocks noChangeAspect="1" noChangeArrowheads="1"/>
              </p:cNvPicPr>
              <p:nvPr/>
            </p:nvPicPr>
            <p:blipFill>
              <a:blip r:embed="rId3" cstate="print"/>
              <a:srcRect/>
              <a:stretch>
                <a:fillRect/>
              </a:stretch>
            </p:blipFill>
            <p:spPr bwMode="auto">
              <a:xfrm>
                <a:off x="6096000" y="1421183"/>
                <a:ext cx="2766646" cy="3711040"/>
              </a:xfrm>
              <a:prstGeom prst="rect">
                <a:avLst/>
              </a:prstGeom>
              <a:noFill/>
              <a:ln w="9525">
                <a:noFill/>
                <a:miter lim="800000"/>
                <a:headEnd/>
                <a:tailEnd/>
              </a:ln>
            </p:spPr>
          </p:pic>
        </p:grpSp>
        <p:pic>
          <p:nvPicPr>
            <p:cNvPr id="36870" name="Picture 3"/>
            <p:cNvPicPr>
              <a:picLocks noChangeAspect="1"/>
            </p:cNvPicPr>
            <p:nvPr/>
          </p:nvPicPr>
          <p:blipFill>
            <a:blip r:embed="rId4" cstate="print"/>
            <a:srcRect/>
            <a:stretch>
              <a:fillRect/>
            </a:stretch>
          </p:blipFill>
          <p:spPr bwMode="auto">
            <a:xfrm>
              <a:off x="-773158" y="1522562"/>
              <a:ext cx="6030958" cy="4024087"/>
            </a:xfrm>
            <a:prstGeom prst="rect">
              <a:avLst/>
            </a:prstGeom>
            <a:noFill/>
            <a:ln w="9525">
              <a:noFill/>
              <a:miter lim="800000"/>
              <a:headEnd/>
              <a:tailEnd/>
            </a:ln>
          </p:spPr>
        </p:pic>
        <p:sp>
          <p:nvSpPr>
            <p:cNvPr id="2" name="Oval 1"/>
            <p:cNvSpPr/>
            <p:nvPr/>
          </p:nvSpPr>
          <p:spPr>
            <a:xfrm>
              <a:off x="1987550" y="3001175"/>
              <a:ext cx="990600" cy="10668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6" name="Straight Arrow Connector 5"/>
            <p:cNvCxnSpPr>
              <a:cxnSpLocks/>
              <a:endCxn id="36874" idx="1"/>
            </p:cNvCxnSpPr>
            <p:nvPr/>
          </p:nvCxnSpPr>
          <p:spPr>
            <a:xfrm flipV="1">
              <a:off x="2978150" y="3276703"/>
              <a:ext cx="3117850" cy="25790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Title 1">
            <a:extLst>
              <a:ext uri="{FF2B5EF4-FFF2-40B4-BE49-F238E27FC236}">
                <a16:creationId xmlns:a16="http://schemas.microsoft.com/office/drawing/2014/main" id="{8FF749B1-396A-7347-A4F1-47B059C7EBE8}"/>
              </a:ext>
            </a:extLst>
          </p:cNvPr>
          <p:cNvSpPr txBox="1">
            <a:spLocks/>
          </p:cNvSpPr>
          <p:nvPr/>
        </p:nvSpPr>
        <p:spPr>
          <a:xfrm>
            <a:off x="1866900" y="186515"/>
            <a:ext cx="8458200" cy="56356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err="1">
                <a:ea typeface="ＭＳ Ｐゴシック" pitchFamily="34" charset="-128"/>
              </a:rPr>
              <a:t>Escaneamento</a:t>
            </a:r>
            <a:r>
              <a:rPr lang="en-CA" sz="3200" b="1" dirty="0">
                <a:ea typeface="ＭＳ Ｐゴシック" pitchFamily="34" charset="-128"/>
              </a:rPr>
              <a:t> de </a:t>
            </a:r>
            <a:r>
              <a:rPr lang="en-CA" sz="3200" b="1" dirty="0" err="1">
                <a:ea typeface="ＭＳ Ｐゴシック" pitchFamily="34" charset="-128"/>
              </a:rPr>
              <a:t>Cadeia</a:t>
            </a:r>
            <a:r>
              <a:rPr lang="en-CA" sz="3200" b="1" dirty="0">
                <a:ea typeface="ＭＳ Ｐゴシック" pitchFamily="34" charset="-128"/>
              </a:rPr>
              <a:t> de Disco de </a:t>
            </a:r>
            <a:r>
              <a:rPr lang="en-CA" sz="3200" b="1" dirty="0" err="1">
                <a:ea typeface="ＭＳ Ｐゴシック" pitchFamily="34" charset="-128"/>
              </a:rPr>
              <a:t>Porcelana</a:t>
            </a:r>
            <a:endParaRPr lang="fr-CA" sz="3200" b="1" dirty="0">
              <a:ea typeface="ＭＳ Ｐゴシック" pitchFamily="34" charset="-128"/>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11"/>
          <p:cNvPicPr>
            <a:picLocks noChangeAspect="1" noChangeArrowheads="1"/>
          </p:cNvPicPr>
          <p:nvPr/>
        </p:nvPicPr>
        <p:blipFill>
          <a:blip r:embed="rId3" cstate="print"/>
          <a:srcRect/>
          <a:stretch>
            <a:fillRect/>
          </a:stretch>
        </p:blipFill>
        <p:spPr bwMode="auto">
          <a:xfrm>
            <a:off x="939799" y="920750"/>
            <a:ext cx="5990145" cy="3989464"/>
          </a:xfrm>
          <a:prstGeom prst="rect">
            <a:avLst/>
          </a:prstGeom>
          <a:noFill/>
          <a:ln w="9525">
            <a:noFill/>
            <a:miter lim="800000"/>
            <a:headEnd/>
            <a:tailEnd/>
          </a:ln>
        </p:spPr>
      </p:pic>
      <p:sp>
        <p:nvSpPr>
          <p:cNvPr id="38914" name="Title 1"/>
          <p:cNvSpPr>
            <a:spLocks noGrp="1"/>
          </p:cNvSpPr>
          <p:nvPr>
            <p:ph type="title"/>
          </p:nvPr>
        </p:nvSpPr>
        <p:spPr>
          <a:xfrm>
            <a:off x="2205566" y="221457"/>
            <a:ext cx="7780867" cy="563562"/>
          </a:xfrm>
        </p:spPr>
        <p:txBody>
          <a:bodyPr/>
          <a:lstStyle/>
          <a:p>
            <a:pPr algn="ctr" eaLnBrk="1" hangingPunct="1"/>
            <a:r>
              <a:rPr lang="en-CA" sz="3200" b="1" dirty="0" err="1">
                <a:ea typeface="ＭＳ Ｐゴシック" pitchFamily="34" charset="-128"/>
              </a:rPr>
              <a:t>Escaneamento</a:t>
            </a:r>
            <a:r>
              <a:rPr lang="en-CA" sz="3200" b="1" dirty="0">
                <a:ea typeface="ＭＳ Ｐゴシック" pitchFamily="34" charset="-128"/>
              </a:rPr>
              <a:t> de </a:t>
            </a:r>
            <a:r>
              <a:rPr lang="en-CA" sz="3200" b="1" dirty="0" err="1">
                <a:ea typeface="ＭＳ Ｐゴシック" pitchFamily="34" charset="-128"/>
              </a:rPr>
              <a:t>Isolador</a:t>
            </a:r>
            <a:r>
              <a:rPr lang="en-CA" sz="3200" b="1" dirty="0">
                <a:ea typeface="ＭＳ Ｐゴシック" pitchFamily="34" charset="-128"/>
              </a:rPr>
              <a:t> </a:t>
            </a:r>
            <a:r>
              <a:rPr lang="en-CA" sz="3200" b="1" dirty="0" err="1">
                <a:ea typeface="ＭＳ Ｐゴシック" pitchFamily="34" charset="-128"/>
              </a:rPr>
              <a:t>Composto</a:t>
            </a:r>
            <a:endParaRPr lang="fr-CA" sz="3200" b="1" dirty="0">
              <a:ea typeface="ＭＳ Ｐゴシック" pitchFamily="34" charset="-128"/>
            </a:endParaRPr>
          </a:p>
        </p:txBody>
      </p:sp>
      <p:sp>
        <p:nvSpPr>
          <p:cNvPr id="38915" name="TextBox 8"/>
          <p:cNvSpPr txBox="1">
            <a:spLocks noChangeArrowheads="1"/>
          </p:cNvSpPr>
          <p:nvPr/>
        </p:nvSpPr>
        <p:spPr bwMode="auto">
          <a:xfrm>
            <a:off x="482588" y="4964645"/>
            <a:ext cx="11226824" cy="646331"/>
          </a:xfrm>
          <a:prstGeom prst="rect">
            <a:avLst/>
          </a:prstGeom>
          <a:noFill/>
          <a:ln w="9525">
            <a:noFill/>
            <a:miter lim="800000"/>
            <a:headEnd/>
            <a:tailEnd/>
          </a:ln>
        </p:spPr>
        <p:txBody>
          <a:bodyPr wrap="square">
            <a:spAutoFit/>
          </a:bodyPr>
          <a:lstStyle/>
          <a:p>
            <a:pPr algn="ctr"/>
            <a:r>
              <a:rPr lang="pt-BR" dirty="0">
                <a:latin typeface="Calibri" panose="020F0502020204030204" pitchFamily="34" charset="0"/>
                <a:ea typeface="Calibri" panose="020F0502020204030204" pitchFamily="34" charset="0"/>
                <a:cs typeface="Times New Roman" panose="02020603050405020304" pitchFamily="18" charset="0"/>
              </a:rPr>
              <a:t>O E-FIELD SCANNER ID é montado em um “trenó” de plástico ABS isolante de alto impacto que é movido ao longo do isolador usando uma vara de manobra.</a:t>
            </a:r>
          </a:p>
        </p:txBody>
      </p:sp>
      <p:grpSp>
        <p:nvGrpSpPr>
          <p:cNvPr id="38917" name="Group 7"/>
          <p:cNvGrpSpPr>
            <a:grpSpLocks/>
          </p:cNvGrpSpPr>
          <p:nvPr/>
        </p:nvGrpSpPr>
        <p:grpSpPr bwMode="auto">
          <a:xfrm>
            <a:off x="4919110" y="2561787"/>
            <a:ext cx="6333091" cy="2348427"/>
            <a:chOff x="3276600" y="2451669"/>
            <a:chExt cx="8283848" cy="3563263"/>
          </a:xfrm>
        </p:grpSpPr>
        <p:sp>
          <p:nvSpPr>
            <p:cNvPr id="38919" name="TextBox 6"/>
            <p:cNvSpPr txBox="1">
              <a:spLocks noChangeArrowheads="1"/>
            </p:cNvSpPr>
            <p:nvPr/>
          </p:nvSpPr>
          <p:spPr bwMode="auto">
            <a:xfrm>
              <a:off x="7305268" y="5127654"/>
              <a:ext cx="4255180" cy="887278"/>
            </a:xfrm>
            <a:prstGeom prst="rect">
              <a:avLst/>
            </a:prstGeom>
            <a:noFill/>
            <a:ln w="9525">
              <a:noFill/>
              <a:miter lim="800000"/>
              <a:headEnd/>
              <a:tailEnd/>
            </a:ln>
          </p:spPr>
          <p:txBody>
            <a:bodyPr wrap="square">
              <a:spAutoFit/>
            </a:bodyPr>
            <a:lstStyle/>
            <a:p>
              <a:pPr algn="ctr"/>
              <a:r>
                <a:rPr lang="en-US" sz="1600" b="1" dirty="0"/>
                <a:t>E-FIELD SCANNER ID</a:t>
              </a:r>
            </a:p>
            <a:p>
              <a:pPr algn="ctr"/>
              <a:r>
                <a:rPr lang="en-US" sz="1600" b="1" dirty="0"/>
                <a:t>para </a:t>
              </a:r>
              <a:r>
                <a:rPr lang="en-US" sz="1600" b="1" dirty="0" err="1"/>
                <a:t>corpos</a:t>
              </a:r>
              <a:r>
                <a:rPr lang="en-US" sz="1600" b="1" dirty="0"/>
                <a:t> </a:t>
              </a:r>
              <a:r>
                <a:rPr lang="en-US" sz="1600" b="1" dirty="0" err="1"/>
                <a:t>compostos</a:t>
              </a:r>
              <a:endParaRPr lang="en-US" sz="1600" b="1" dirty="0"/>
            </a:p>
          </p:txBody>
        </p:sp>
        <p:sp>
          <p:nvSpPr>
            <p:cNvPr id="2" name="Oval 1"/>
            <p:cNvSpPr/>
            <p:nvPr/>
          </p:nvSpPr>
          <p:spPr>
            <a:xfrm>
              <a:off x="3276600" y="3048090"/>
              <a:ext cx="990600" cy="10670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 name="Straight Arrow Connector 5"/>
            <p:cNvCxnSpPr>
              <a:cxnSpLocks/>
            </p:cNvCxnSpPr>
            <p:nvPr/>
          </p:nvCxnSpPr>
          <p:spPr>
            <a:xfrm flipV="1">
              <a:off x="4267199" y="2451669"/>
              <a:ext cx="3550026" cy="1036134"/>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38918" name="Picture 12" descr="\\MTLQCSS01\Product Mgt\Marketing\2-Positron Power\Product Pictures\PID\1-Composite\Composite Insulater Tester Front.gif"/>
          <p:cNvPicPr>
            <a:picLocks noChangeAspect="1" noChangeArrowheads="1"/>
          </p:cNvPicPr>
          <p:nvPr/>
        </p:nvPicPr>
        <p:blipFill>
          <a:blip r:embed="rId4" cstate="print"/>
          <a:srcRect/>
          <a:stretch>
            <a:fillRect/>
          </a:stretch>
        </p:blipFill>
        <p:spPr bwMode="auto">
          <a:xfrm>
            <a:off x="7526866" y="920750"/>
            <a:ext cx="4732098" cy="3547533"/>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0" y="189133"/>
            <a:ext cx="12192000" cy="584775"/>
          </a:xfrm>
        </p:spPr>
        <p:txBody>
          <a:bodyPr/>
          <a:lstStyle/>
          <a:p>
            <a:pPr algn="ctr" eaLnBrk="1" hangingPunct="1"/>
            <a:r>
              <a:rPr lang="en-CA" sz="3200" b="1" dirty="0" err="1">
                <a:ea typeface="ＭＳ Ｐゴシック" pitchFamily="34" charset="-128"/>
              </a:rPr>
              <a:t>Distribuição</a:t>
            </a:r>
            <a:r>
              <a:rPr lang="en-CA" sz="3200" b="1" dirty="0">
                <a:ea typeface="ＭＳ Ｐゴシック" pitchFamily="34" charset="-128"/>
              </a:rPr>
              <a:t> de Campo </a:t>
            </a:r>
            <a:r>
              <a:rPr lang="en-CA" sz="3200" b="1" dirty="0" err="1">
                <a:ea typeface="ＭＳ Ｐゴシック" pitchFamily="34" charset="-128"/>
              </a:rPr>
              <a:t>Elétrico</a:t>
            </a:r>
            <a:r>
              <a:rPr lang="en-CA" sz="3200" b="1" dirty="0">
                <a:ea typeface="ＭＳ Ｐゴシック" pitchFamily="34" charset="-128"/>
              </a:rPr>
              <a:t> </a:t>
            </a:r>
            <a:r>
              <a:rPr lang="en-CA" sz="3200" b="1" dirty="0" err="1">
                <a:ea typeface="ＭＳ Ｐゴシック" pitchFamily="34" charset="-128"/>
              </a:rPr>
              <a:t>em</a:t>
            </a:r>
            <a:r>
              <a:rPr lang="en-CA" sz="3200" b="1" dirty="0">
                <a:ea typeface="ＭＳ Ｐゴシック" pitchFamily="34" charset="-128"/>
              </a:rPr>
              <a:t> </a:t>
            </a:r>
            <a:r>
              <a:rPr lang="en-CA" sz="3200" b="1" dirty="0" err="1">
                <a:ea typeface="ＭＳ Ｐゴシック" pitchFamily="34" charset="-128"/>
              </a:rPr>
              <a:t>Cadeia</a:t>
            </a:r>
            <a:r>
              <a:rPr lang="en-CA" sz="3200" b="1" dirty="0">
                <a:ea typeface="ＭＳ Ｐゴシック" pitchFamily="34" charset="-128"/>
              </a:rPr>
              <a:t> de </a:t>
            </a:r>
            <a:r>
              <a:rPr lang="en-CA" sz="3200" b="1" dirty="0" err="1">
                <a:ea typeface="ＭＳ Ｐゴシック" pitchFamily="34" charset="-128"/>
              </a:rPr>
              <a:t>Isoladores</a:t>
            </a:r>
            <a:r>
              <a:rPr lang="en-CA" sz="3200" b="1" dirty="0">
                <a:ea typeface="ＭＳ Ｐゴシック" pitchFamily="34" charset="-128"/>
              </a:rPr>
              <a:t> de </a:t>
            </a:r>
            <a:r>
              <a:rPr lang="en-CA" sz="3200" b="1" dirty="0" err="1">
                <a:ea typeface="ＭＳ Ｐゴシック" pitchFamily="34" charset="-128"/>
              </a:rPr>
              <a:t>Porcelana</a:t>
            </a:r>
            <a:endParaRPr lang="fr-CA" sz="3200" b="1" dirty="0">
              <a:ea typeface="ＭＳ Ｐゴシック" pitchFamily="34" charset="-128"/>
            </a:endParaRPr>
          </a:p>
        </p:txBody>
      </p:sp>
      <p:pic>
        <p:nvPicPr>
          <p:cNvPr id="40962" name="Content Placeholder 3"/>
          <p:cNvPicPr>
            <a:picLocks noGrp="1" noChangeAspect="1"/>
          </p:cNvPicPr>
          <p:nvPr>
            <p:ph idx="1"/>
          </p:nvPr>
        </p:nvPicPr>
        <p:blipFill>
          <a:blip r:embed="rId3" cstate="print"/>
          <a:srcRect/>
          <a:stretch>
            <a:fillRect/>
          </a:stretch>
        </p:blipFill>
        <p:spPr>
          <a:xfrm>
            <a:off x="1824037" y="1449388"/>
            <a:ext cx="3416830" cy="4259264"/>
          </a:xfrm>
          <a:ln w="19050">
            <a:solidFill>
              <a:schemeClr val="tx1"/>
            </a:solidFill>
          </a:ln>
        </p:spPr>
      </p:pic>
      <p:sp>
        <p:nvSpPr>
          <p:cNvPr id="40964" name="TextBox 9"/>
          <p:cNvSpPr txBox="1">
            <a:spLocks noChangeArrowheads="1"/>
          </p:cNvSpPr>
          <p:nvPr/>
        </p:nvSpPr>
        <p:spPr bwMode="auto">
          <a:xfrm>
            <a:off x="1752600" y="773908"/>
            <a:ext cx="8686800" cy="646331"/>
          </a:xfrm>
          <a:prstGeom prst="rect">
            <a:avLst/>
          </a:prstGeom>
          <a:noFill/>
          <a:ln w="9525">
            <a:noFill/>
            <a:miter lim="800000"/>
            <a:headEnd/>
            <a:tailEnd/>
          </a:ln>
        </p:spPr>
        <p:txBody>
          <a:bodyPr wrap="square">
            <a:spAutoFit/>
          </a:bodyPr>
          <a:lstStyle/>
          <a:p>
            <a:pPr marL="179388" indent="-179388">
              <a:buFont typeface="Arial" pitchFamily="34" charset="0"/>
              <a:buChar char="•"/>
            </a:pPr>
            <a:r>
              <a:rPr lang="fr-BE" dirty="0">
                <a:latin typeface="Calibri" pitchFamily="34" charset="0"/>
              </a:rPr>
              <a:t>O disco nº 8 </a:t>
            </a:r>
            <a:r>
              <a:rPr lang="fr-BE" dirty="0" err="1">
                <a:latin typeface="Calibri" pitchFamily="34" charset="0"/>
              </a:rPr>
              <a:t>está</a:t>
            </a:r>
            <a:r>
              <a:rPr lang="fr-BE" dirty="0">
                <a:latin typeface="Calibri" pitchFamily="34" charset="0"/>
              </a:rPr>
              <a:t> </a:t>
            </a:r>
            <a:r>
              <a:rPr lang="fr-BE" dirty="0" err="1">
                <a:latin typeface="Calibri" pitchFamily="34" charset="0"/>
              </a:rPr>
              <a:t>perfurado</a:t>
            </a:r>
            <a:r>
              <a:rPr lang="fr-BE" dirty="0">
                <a:latin typeface="Calibri" pitchFamily="34" charset="0"/>
              </a:rPr>
              <a:t>, resultando em uma </a:t>
            </a:r>
            <a:r>
              <a:rPr lang="fr-BE" dirty="0" err="1">
                <a:latin typeface="Calibri" pitchFamily="34" charset="0"/>
              </a:rPr>
              <a:t>tensão</a:t>
            </a:r>
            <a:r>
              <a:rPr lang="fr-BE" dirty="0">
                <a:latin typeface="Calibri" pitchFamily="34" charset="0"/>
              </a:rPr>
              <a:t> </a:t>
            </a:r>
            <a:r>
              <a:rPr lang="fr-BE" dirty="0" err="1">
                <a:latin typeface="Calibri" pitchFamily="34" charset="0"/>
              </a:rPr>
              <a:t>baixa</a:t>
            </a:r>
            <a:r>
              <a:rPr lang="fr-BE" dirty="0">
                <a:latin typeface="Calibri" pitchFamily="34" charset="0"/>
              </a:rPr>
              <a:t> entre campânula e </a:t>
            </a:r>
            <a:r>
              <a:rPr lang="fr-BE" dirty="0" err="1">
                <a:latin typeface="Calibri" pitchFamily="34" charset="0"/>
              </a:rPr>
              <a:t>pino</a:t>
            </a:r>
            <a:endParaRPr lang="fr-BE" dirty="0">
              <a:latin typeface="Calibri" pitchFamily="34" charset="0"/>
            </a:endParaRPr>
          </a:p>
          <a:p>
            <a:pPr marL="179388" indent="-179388">
              <a:buFont typeface="Arial" pitchFamily="34" charset="0"/>
              <a:buChar char="•"/>
            </a:pPr>
            <a:r>
              <a:rPr lang="fr-BE" dirty="0">
                <a:latin typeface="Calibri" pitchFamily="34" charset="0"/>
              </a:rPr>
              <a:t>O defeito no disco nº 8 é claramente visto no </a:t>
            </a:r>
            <a:r>
              <a:rPr lang="fr-BE" dirty="0" err="1">
                <a:latin typeface="Calibri" pitchFamily="34" charset="0"/>
              </a:rPr>
              <a:t>gráfico</a:t>
            </a:r>
            <a:r>
              <a:rPr lang="fr-BE" dirty="0">
                <a:latin typeface="Calibri" pitchFamily="34" charset="0"/>
              </a:rPr>
              <a:t> de </a:t>
            </a:r>
            <a:r>
              <a:rPr lang="fr-BE" dirty="0" err="1">
                <a:latin typeface="Calibri" pitchFamily="34" charset="0"/>
              </a:rPr>
              <a:t>distribuição</a:t>
            </a:r>
            <a:r>
              <a:rPr lang="fr-BE" dirty="0">
                <a:latin typeface="Calibri" pitchFamily="34" charset="0"/>
              </a:rPr>
              <a:t> do campo elétrico</a:t>
            </a:r>
          </a:p>
        </p:txBody>
      </p:sp>
      <p:sp>
        <p:nvSpPr>
          <p:cNvPr id="30721" name="Rectangle 1"/>
          <p:cNvSpPr>
            <a:spLocks noChangeArrowheads="1"/>
          </p:cNvSpPr>
          <p:nvPr/>
        </p:nvSpPr>
        <p:spPr bwMode="auto">
          <a:xfrm>
            <a:off x="263131" y="2268815"/>
            <a:ext cx="1440462" cy="2308324"/>
          </a:xfrm>
          <a:prstGeom prst="rect">
            <a:avLst/>
          </a:prstGeom>
          <a:noFill/>
          <a:ln w="9525">
            <a:noFill/>
            <a:miter lim="800000"/>
            <a:headEnd/>
            <a:tailEnd/>
          </a:ln>
          <a:effectLst/>
        </p:spPr>
        <p:txBody>
          <a:bodyPr wrap="square" anchor="ctr">
            <a:spAutoFit/>
          </a:bodyPr>
          <a:lstStyle/>
          <a:p>
            <a:pPr algn="ctr">
              <a:defRPr/>
            </a:pPr>
            <a:r>
              <a:rPr lang="en-US" sz="1600" b="1" dirty="0" err="1">
                <a:ea typeface="Calibri" pitchFamily="34" charset="0"/>
                <a:cs typeface="Arial" pitchFamily="34" charset="0"/>
              </a:rPr>
              <a:t>Distribuição</a:t>
            </a:r>
            <a:r>
              <a:rPr lang="en-US" sz="1600" b="1" dirty="0">
                <a:ea typeface="Calibri" pitchFamily="34" charset="0"/>
                <a:cs typeface="Arial" pitchFamily="34" charset="0"/>
              </a:rPr>
              <a:t> do Campo </a:t>
            </a:r>
            <a:r>
              <a:rPr lang="en-US" sz="1600" b="1" dirty="0" err="1">
                <a:ea typeface="Calibri" pitchFamily="34" charset="0"/>
                <a:cs typeface="Arial" pitchFamily="34" charset="0"/>
              </a:rPr>
              <a:t>Elétrico</a:t>
            </a:r>
            <a:r>
              <a:rPr lang="en-US" sz="1600" b="1" dirty="0">
                <a:ea typeface="Calibri" pitchFamily="34" charset="0"/>
                <a:cs typeface="Arial" pitchFamily="34" charset="0"/>
              </a:rPr>
              <a:t> </a:t>
            </a:r>
            <a:r>
              <a:rPr lang="en-US" sz="1600" b="1" dirty="0" err="1">
                <a:ea typeface="Calibri" pitchFamily="34" charset="0"/>
                <a:cs typeface="Arial" pitchFamily="34" charset="0"/>
              </a:rPr>
              <a:t>ao</a:t>
            </a:r>
            <a:r>
              <a:rPr lang="en-US" sz="1600" b="1" dirty="0">
                <a:ea typeface="Calibri" pitchFamily="34" charset="0"/>
                <a:cs typeface="Arial" pitchFamily="34" charset="0"/>
              </a:rPr>
              <a:t> </a:t>
            </a:r>
            <a:r>
              <a:rPr lang="en-US" sz="1600" b="1" dirty="0" err="1">
                <a:ea typeface="Calibri" pitchFamily="34" charset="0"/>
                <a:cs typeface="Arial" pitchFamily="34" charset="0"/>
              </a:rPr>
              <a:t>longo</a:t>
            </a:r>
            <a:r>
              <a:rPr lang="en-US" sz="1600" b="1" dirty="0">
                <a:ea typeface="Calibri" pitchFamily="34" charset="0"/>
                <a:cs typeface="Arial" pitchFamily="34" charset="0"/>
              </a:rPr>
              <a:t> de </a:t>
            </a:r>
            <a:r>
              <a:rPr lang="en-US" sz="1600" b="1" dirty="0" err="1">
                <a:ea typeface="Calibri" pitchFamily="34" charset="0"/>
                <a:cs typeface="Arial" pitchFamily="34" charset="0"/>
              </a:rPr>
              <a:t>uma</a:t>
            </a:r>
            <a:r>
              <a:rPr lang="en-US" sz="1600" b="1" dirty="0">
                <a:ea typeface="Calibri" pitchFamily="34" charset="0"/>
                <a:cs typeface="Arial" pitchFamily="34" charset="0"/>
              </a:rPr>
              <a:t> </a:t>
            </a:r>
            <a:r>
              <a:rPr lang="en-US" sz="1600" b="1" dirty="0" err="1">
                <a:ea typeface="Calibri" pitchFamily="34" charset="0"/>
                <a:cs typeface="Arial" pitchFamily="34" charset="0"/>
              </a:rPr>
              <a:t>Cadeia</a:t>
            </a:r>
            <a:r>
              <a:rPr lang="en-US" sz="1600" b="1" dirty="0">
                <a:ea typeface="Calibri" pitchFamily="34" charset="0"/>
                <a:cs typeface="Arial" pitchFamily="34" charset="0"/>
              </a:rPr>
              <a:t> de </a:t>
            </a:r>
            <a:r>
              <a:rPr lang="en-US" sz="1600" b="1" dirty="0" err="1">
                <a:ea typeface="Calibri" pitchFamily="34" charset="0"/>
                <a:cs typeface="Arial" pitchFamily="34" charset="0"/>
              </a:rPr>
              <a:t>Isoladores</a:t>
            </a:r>
            <a:r>
              <a:rPr lang="en-US" sz="1600" b="1" dirty="0">
                <a:ea typeface="Calibri" pitchFamily="34" charset="0"/>
                <a:cs typeface="Arial" pitchFamily="34" charset="0"/>
              </a:rPr>
              <a:t> de Discos de </a:t>
            </a:r>
            <a:r>
              <a:rPr lang="en-US" sz="1600" b="1" dirty="0" err="1">
                <a:ea typeface="Calibri" pitchFamily="34" charset="0"/>
                <a:cs typeface="Arial" pitchFamily="34" charset="0"/>
              </a:rPr>
              <a:t>Porcelana</a:t>
            </a:r>
            <a:r>
              <a:rPr lang="en-US" sz="1600" b="1" dirty="0">
                <a:ea typeface="Calibri" pitchFamily="34" charset="0"/>
                <a:cs typeface="Arial" pitchFamily="34" charset="0"/>
              </a:rPr>
              <a:t> </a:t>
            </a:r>
            <a:r>
              <a:rPr lang="en-US" sz="1600" b="1" dirty="0" err="1">
                <a:ea typeface="Calibri" pitchFamily="34" charset="0"/>
                <a:cs typeface="Arial" pitchFamily="34" charset="0"/>
              </a:rPr>
              <a:t>Vidrada</a:t>
            </a:r>
            <a:endParaRPr lang="en-US" sz="2800" b="1" dirty="0">
              <a:cs typeface="Arial" pitchFamily="34" charset="0"/>
            </a:endParaRPr>
          </a:p>
        </p:txBody>
      </p:sp>
      <p:sp>
        <p:nvSpPr>
          <p:cNvPr id="4" name="Oval 3"/>
          <p:cNvSpPr/>
          <p:nvPr/>
        </p:nvSpPr>
        <p:spPr>
          <a:xfrm>
            <a:off x="3302000" y="2617899"/>
            <a:ext cx="770468" cy="805079"/>
          </a:xfrm>
          <a:prstGeom prst="ellipse">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TextBox 18"/>
          <p:cNvSpPr txBox="1">
            <a:spLocks noChangeArrowheads="1"/>
          </p:cNvSpPr>
          <p:nvPr/>
        </p:nvSpPr>
        <p:spPr bwMode="auto">
          <a:xfrm>
            <a:off x="10304415" y="1776373"/>
            <a:ext cx="1273245" cy="3293209"/>
          </a:xfrm>
          <a:prstGeom prst="rect">
            <a:avLst/>
          </a:prstGeom>
          <a:noFill/>
          <a:ln w="9525">
            <a:noFill/>
            <a:miter lim="800000"/>
            <a:headEnd/>
            <a:tailEnd/>
          </a:ln>
        </p:spPr>
        <p:txBody>
          <a:bodyPr wrap="square">
            <a:spAutoFit/>
          </a:bodyPr>
          <a:lstStyle/>
          <a:p>
            <a:r>
              <a:rPr lang="pt-BR" sz="1600" dirty="0">
                <a:latin typeface="Calibri" panose="020F0502020204030204" pitchFamily="34" charset="0"/>
                <a:ea typeface="Calibri" panose="020F0502020204030204" pitchFamily="34" charset="0"/>
                <a:cs typeface="Times New Roman" panose="02020603050405020304" pitchFamily="18" charset="0"/>
              </a:rPr>
              <a:t>O defeito do é claramente visto no gráfico de distribuição do campo elétrico do isolador conforme medido pelo Testador de Isolador </a:t>
            </a:r>
            <a:r>
              <a:rPr lang="pt-BR" sz="1600" dirty="0" err="1">
                <a:latin typeface="Calibri" panose="020F0502020204030204" pitchFamily="34" charset="0"/>
                <a:ea typeface="Calibri" panose="020F0502020204030204" pitchFamily="34" charset="0"/>
                <a:cs typeface="Times New Roman" panose="02020603050405020304" pitchFamily="18" charset="0"/>
              </a:rPr>
              <a:t>Positron</a:t>
            </a:r>
            <a:endParaRPr lang="pt-BR" sz="16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40968" name="Group 23"/>
          <p:cNvGrpSpPr>
            <a:grpSpLocks/>
          </p:cNvGrpSpPr>
          <p:nvPr/>
        </p:nvGrpSpPr>
        <p:grpSpPr bwMode="auto">
          <a:xfrm>
            <a:off x="5448300" y="1549400"/>
            <a:ext cx="4762500" cy="3883025"/>
            <a:chOff x="3923907" y="2057400"/>
            <a:chExt cx="4762893" cy="3581400"/>
          </a:xfrm>
        </p:grpSpPr>
        <p:pic>
          <p:nvPicPr>
            <p:cNvPr id="40972" name="Picture 2"/>
            <p:cNvPicPr>
              <a:picLocks noChangeAspect="1" noChangeArrowheads="1"/>
            </p:cNvPicPr>
            <p:nvPr/>
          </p:nvPicPr>
          <p:blipFill>
            <a:blip r:embed="rId4" cstate="print"/>
            <a:srcRect/>
            <a:stretch>
              <a:fillRect/>
            </a:stretch>
          </p:blipFill>
          <p:spPr bwMode="auto">
            <a:xfrm>
              <a:off x="3923907" y="2057400"/>
              <a:ext cx="4762893" cy="3581400"/>
            </a:xfrm>
            <a:prstGeom prst="rect">
              <a:avLst/>
            </a:prstGeom>
            <a:noFill/>
            <a:ln w="9525">
              <a:solidFill>
                <a:schemeClr val="tx1"/>
              </a:solidFill>
              <a:miter lim="800000"/>
              <a:headEnd/>
              <a:tailEnd/>
            </a:ln>
          </p:spPr>
        </p:pic>
        <p:sp>
          <p:nvSpPr>
            <p:cNvPr id="40973" name="Freeform 5"/>
            <p:cNvSpPr>
              <a:spLocks/>
            </p:cNvSpPr>
            <p:nvPr/>
          </p:nvSpPr>
          <p:spPr bwMode="auto">
            <a:xfrm>
              <a:off x="5459256" y="4669739"/>
              <a:ext cx="294339" cy="61107"/>
            </a:xfrm>
            <a:custGeom>
              <a:avLst/>
              <a:gdLst>
                <a:gd name="T0" fmla="*/ 0 w 578"/>
                <a:gd name="T1" fmla="*/ 0 h 133"/>
                <a:gd name="T2" fmla="*/ 2147483647 w 578"/>
                <a:gd name="T3" fmla="*/ 2147483647 h 133"/>
                <a:gd name="T4" fmla="*/ 2147483647 w 578"/>
                <a:gd name="T5" fmla="*/ 2147483647 h 133"/>
                <a:gd name="T6" fmla="*/ 2147483647 w 578"/>
                <a:gd name="T7" fmla="*/ 2147483647 h 133"/>
                <a:gd name="T8" fmla="*/ 2147483647 w 578"/>
                <a:gd name="T9" fmla="*/ 2147483647 h 133"/>
                <a:gd name="T10" fmla="*/ 0 60000 65536"/>
                <a:gd name="T11" fmla="*/ 0 60000 65536"/>
                <a:gd name="T12" fmla="*/ 0 60000 65536"/>
                <a:gd name="T13" fmla="*/ 0 60000 65536"/>
                <a:gd name="T14" fmla="*/ 0 60000 65536"/>
                <a:gd name="T15" fmla="*/ 0 w 578"/>
                <a:gd name="T16" fmla="*/ 0 h 133"/>
                <a:gd name="T17" fmla="*/ 578 w 578"/>
                <a:gd name="T18" fmla="*/ 133 h 133"/>
              </a:gdLst>
              <a:ahLst/>
              <a:cxnLst>
                <a:cxn ang="T10">
                  <a:pos x="T0" y="T1"/>
                </a:cxn>
                <a:cxn ang="T11">
                  <a:pos x="T2" y="T3"/>
                </a:cxn>
                <a:cxn ang="T12">
                  <a:pos x="T4" y="T5"/>
                </a:cxn>
                <a:cxn ang="T13">
                  <a:pos x="T6" y="T7"/>
                </a:cxn>
                <a:cxn ang="T14">
                  <a:pos x="T8" y="T9"/>
                </a:cxn>
              </a:cxnLst>
              <a:rect l="T15" t="T16" r="T17" b="T18"/>
              <a:pathLst>
                <a:path w="578" h="133">
                  <a:moveTo>
                    <a:pt x="0" y="0"/>
                  </a:moveTo>
                  <a:cubicBezTo>
                    <a:pt x="18" y="15"/>
                    <a:pt x="37" y="30"/>
                    <a:pt x="68" y="45"/>
                  </a:cubicBezTo>
                  <a:cubicBezTo>
                    <a:pt x="99" y="60"/>
                    <a:pt x="136" y="76"/>
                    <a:pt x="188" y="90"/>
                  </a:cubicBezTo>
                  <a:cubicBezTo>
                    <a:pt x="240" y="104"/>
                    <a:pt x="318" y="123"/>
                    <a:pt x="383" y="128"/>
                  </a:cubicBezTo>
                  <a:cubicBezTo>
                    <a:pt x="448" y="133"/>
                    <a:pt x="544" y="121"/>
                    <a:pt x="578" y="120"/>
                  </a:cubicBezTo>
                </a:path>
              </a:pathLst>
            </a:custGeom>
            <a:noFill/>
            <a:ln w="19050">
              <a:solidFill>
                <a:srgbClr val="FF0000"/>
              </a:solidFill>
              <a:round/>
              <a:headEnd/>
              <a:tailEnd/>
            </a:ln>
          </p:spPr>
          <p:txBody>
            <a:bodyPr/>
            <a:lstStyle/>
            <a:p>
              <a:endParaRPr lang="en-CA"/>
            </a:p>
          </p:txBody>
        </p:sp>
        <p:sp>
          <p:nvSpPr>
            <p:cNvPr id="40974" name="Freeform 6"/>
            <p:cNvSpPr>
              <a:spLocks/>
            </p:cNvSpPr>
            <p:nvPr/>
          </p:nvSpPr>
          <p:spPr bwMode="auto">
            <a:xfrm>
              <a:off x="6158948" y="4738994"/>
              <a:ext cx="22916" cy="509"/>
            </a:xfrm>
            <a:custGeom>
              <a:avLst/>
              <a:gdLst>
                <a:gd name="T0" fmla="*/ 0 w 45"/>
                <a:gd name="T1" fmla="*/ 0 h 1"/>
                <a:gd name="T2" fmla="*/ 2147483647 w 45"/>
                <a:gd name="T3" fmla="*/ 0 h 1"/>
                <a:gd name="T4" fmla="*/ 0 60000 65536"/>
                <a:gd name="T5" fmla="*/ 0 60000 65536"/>
                <a:gd name="T6" fmla="*/ 0 w 45"/>
                <a:gd name="T7" fmla="*/ 0 h 1"/>
                <a:gd name="T8" fmla="*/ 45 w 45"/>
                <a:gd name="T9" fmla="*/ 1 h 1"/>
              </a:gdLst>
              <a:ahLst/>
              <a:cxnLst>
                <a:cxn ang="T4">
                  <a:pos x="T0" y="T1"/>
                </a:cxn>
                <a:cxn ang="T5">
                  <a:pos x="T2" y="T3"/>
                </a:cxn>
              </a:cxnLst>
              <a:rect l="T6" t="T7" r="T8" b="T9"/>
              <a:pathLst>
                <a:path w="45" h="1">
                  <a:moveTo>
                    <a:pt x="0" y="0"/>
                  </a:moveTo>
                  <a:cubicBezTo>
                    <a:pt x="19" y="0"/>
                    <a:pt x="38" y="0"/>
                    <a:pt x="45" y="0"/>
                  </a:cubicBezTo>
                </a:path>
              </a:pathLst>
            </a:custGeom>
            <a:noFill/>
            <a:ln w="19050">
              <a:solidFill>
                <a:srgbClr val="FF0000"/>
              </a:solidFill>
              <a:round/>
              <a:headEnd/>
              <a:tailEnd/>
            </a:ln>
          </p:spPr>
          <p:txBody>
            <a:bodyPr/>
            <a:lstStyle/>
            <a:p>
              <a:endParaRPr lang="en-CA"/>
            </a:p>
          </p:txBody>
        </p:sp>
      </p:grpSp>
      <p:grpSp>
        <p:nvGrpSpPr>
          <p:cNvPr id="40969" name="Group 24"/>
          <p:cNvGrpSpPr>
            <a:grpSpLocks/>
          </p:cNvGrpSpPr>
          <p:nvPr/>
        </p:nvGrpSpPr>
        <p:grpSpPr bwMode="auto">
          <a:xfrm>
            <a:off x="4072468" y="2988735"/>
            <a:ext cx="3633603" cy="2090518"/>
            <a:chOff x="2438400" y="3657602"/>
            <a:chExt cx="3754639" cy="1730521"/>
          </a:xfrm>
        </p:grpSpPr>
        <p:cxnSp>
          <p:nvCxnSpPr>
            <p:cNvPr id="8" name="Straight Arrow Connector 7"/>
            <p:cNvCxnSpPr>
              <a:cxnSpLocks/>
            </p:cNvCxnSpPr>
            <p:nvPr/>
          </p:nvCxnSpPr>
          <p:spPr>
            <a:xfrm flipH="1" flipV="1">
              <a:off x="2438400" y="3657602"/>
              <a:ext cx="3384983" cy="1128858"/>
            </a:xfrm>
            <a:prstGeom prst="straightConnector1">
              <a:avLst/>
            </a:prstGeom>
            <a:ln w="34925">
              <a:solidFill>
                <a:schemeClr val="tx1"/>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695335" y="4786460"/>
              <a:ext cx="497704" cy="601663"/>
            </a:xfrm>
            <a:prstGeom prst="ellipse">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Content Placeholder 6"/>
          <p:cNvPicPr>
            <a:picLocks noGrp="1" noChangeAspect="1"/>
          </p:cNvPicPr>
          <p:nvPr>
            <p:ph idx="1"/>
          </p:nvPr>
        </p:nvPicPr>
        <p:blipFill>
          <a:blip r:embed="rId3" cstate="print"/>
          <a:srcRect/>
          <a:stretch>
            <a:fillRect/>
          </a:stretch>
        </p:blipFill>
        <p:spPr>
          <a:xfrm>
            <a:off x="1466483" y="1426363"/>
            <a:ext cx="4548187" cy="4078859"/>
          </a:xfrm>
        </p:spPr>
      </p:pic>
      <p:sp>
        <p:nvSpPr>
          <p:cNvPr id="35842" name="Title 1"/>
          <p:cNvSpPr>
            <a:spLocks noGrp="1"/>
          </p:cNvSpPr>
          <p:nvPr>
            <p:ph type="title"/>
          </p:nvPr>
        </p:nvSpPr>
        <p:spPr>
          <a:xfrm>
            <a:off x="865971" y="851026"/>
            <a:ext cx="10460058" cy="461665"/>
          </a:xfrm>
        </p:spPr>
        <p:txBody>
          <a:bodyPr/>
          <a:lstStyle/>
          <a:p>
            <a:pPr algn="l" eaLnBrk="1" hangingPunct="1">
              <a:defRPr/>
            </a:pPr>
            <a:r>
              <a:rPr lang="en-US" sz="2400" dirty="0" err="1">
                <a:latin typeface="+mn-lt"/>
              </a:rPr>
              <a:t>Gráfico</a:t>
            </a:r>
            <a:r>
              <a:rPr lang="en-US" sz="2400" dirty="0">
                <a:latin typeface="+mn-lt"/>
              </a:rPr>
              <a:t> de Campo </a:t>
            </a:r>
            <a:r>
              <a:rPr lang="en-US" sz="2400" dirty="0" err="1">
                <a:latin typeface="+mn-lt"/>
              </a:rPr>
              <a:t>Elétrico</a:t>
            </a:r>
            <a:r>
              <a:rPr lang="en-US" sz="2400" dirty="0">
                <a:latin typeface="+mn-lt"/>
              </a:rPr>
              <a:t> de </a:t>
            </a:r>
            <a:r>
              <a:rPr lang="en-US" sz="2400" dirty="0" err="1">
                <a:latin typeface="+mn-lt"/>
              </a:rPr>
              <a:t>uma</a:t>
            </a:r>
            <a:r>
              <a:rPr lang="en-US" sz="2400" dirty="0">
                <a:latin typeface="+mn-lt"/>
              </a:rPr>
              <a:t> </a:t>
            </a:r>
            <a:r>
              <a:rPr lang="en-US" sz="2400" dirty="0" err="1">
                <a:latin typeface="+mn-lt"/>
              </a:rPr>
              <a:t>Cadeia</a:t>
            </a:r>
            <a:r>
              <a:rPr lang="en-US" sz="2400" dirty="0">
                <a:latin typeface="+mn-lt"/>
              </a:rPr>
              <a:t> de </a:t>
            </a:r>
            <a:r>
              <a:rPr lang="en-US" sz="2400" dirty="0" err="1">
                <a:latin typeface="+mn-lt"/>
              </a:rPr>
              <a:t>Isoladores</a:t>
            </a:r>
            <a:r>
              <a:rPr lang="en-US" sz="2400" dirty="0">
                <a:latin typeface="+mn-lt"/>
              </a:rPr>
              <a:t> de </a:t>
            </a:r>
            <a:r>
              <a:rPr lang="en-US" sz="2400" dirty="0" err="1">
                <a:latin typeface="+mn-lt"/>
              </a:rPr>
              <a:t>Porcelana</a:t>
            </a:r>
            <a:r>
              <a:rPr lang="en-US" sz="2400" dirty="0">
                <a:latin typeface="+mn-lt"/>
              </a:rPr>
              <a:t> com </a:t>
            </a:r>
            <a:r>
              <a:rPr lang="en-US" sz="2400" dirty="0" err="1">
                <a:latin typeface="+mn-lt"/>
              </a:rPr>
              <a:t>defeito</a:t>
            </a:r>
            <a:endParaRPr lang="fr-CA" sz="2400" dirty="0">
              <a:latin typeface="+mn-lt"/>
            </a:endParaRPr>
          </a:p>
        </p:txBody>
      </p:sp>
      <p:sp>
        <p:nvSpPr>
          <p:cNvPr id="43010" name="TextBox 4"/>
          <p:cNvSpPr txBox="1">
            <a:spLocks noChangeArrowheads="1"/>
          </p:cNvSpPr>
          <p:nvPr/>
        </p:nvSpPr>
        <p:spPr bwMode="auto">
          <a:xfrm>
            <a:off x="1913561" y="2539632"/>
            <a:ext cx="1227666" cy="707886"/>
          </a:xfrm>
          <a:prstGeom prst="rect">
            <a:avLst/>
          </a:prstGeom>
          <a:noFill/>
          <a:ln w="9525">
            <a:noFill/>
            <a:miter lim="800000"/>
            <a:headEnd/>
            <a:tailEnd/>
          </a:ln>
        </p:spPr>
        <p:txBody>
          <a:bodyPr wrap="square">
            <a:spAutoFit/>
          </a:bodyPr>
          <a:lstStyle/>
          <a:p>
            <a:pPr algn="ctr"/>
            <a:r>
              <a:rPr lang="en-CA" sz="2000" b="1" dirty="0">
                <a:latin typeface="Calibri" pitchFamily="34" charset="0"/>
              </a:rPr>
              <a:t>Lado Terra</a:t>
            </a:r>
            <a:endParaRPr lang="fr-CA" sz="2000" b="1" dirty="0">
              <a:latin typeface="Calibri" pitchFamily="34" charset="0"/>
            </a:endParaRPr>
          </a:p>
        </p:txBody>
      </p:sp>
      <p:sp>
        <p:nvSpPr>
          <p:cNvPr id="43011" name="TextBox 5"/>
          <p:cNvSpPr txBox="1">
            <a:spLocks noChangeArrowheads="1"/>
          </p:cNvSpPr>
          <p:nvPr/>
        </p:nvSpPr>
        <p:spPr bwMode="auto">
          <a:xfrm>
            <a:off x="4644105" y="3781675"/>
            <a:ext cx="1460361" cy="707886"/>
          </a:xfrm>
          <a:prstGeom prst="rect">
            <a:avLst/>
          </a:prstGeom>
          <a:noFill/>
          <a:ln w="9525">
            <a:noFill/>
            <a:miter lim="800000"/>
            <a:headEnd/>
            <a:tailEnd/>
          </a:ln>
        </p:spPr>
        <p:txBody>
          <a:bodyPr wrap="square">
            <a:spAutoFit/>
          </a:bodyPr>
          <a:lstStyle/>
          <a:p>
            <a:pPr algn="ctr"/>
            <a:r>
              <a:rPr lang="en-CA" sz="2000" b="1" dirty="0">
                <a:latin typeface="Calibri" pitchFamily="34" charset="0"/>
              </a:rPr>
              <a:t>Lado da Alta </a:t>
            </a:r>
            <a:r>
              <a:rPr lang="en-CA" sz="2000" b="1" dirty="0" err="1">
                <a:latin typeface="Calibri" pitchFamily="34" charset="0"/>
              </a:rPr>
              <a:t>Tensão</a:t>
            </a:r>
            <a:endParaRPr lang="fr-CA" sz="2000" b="1" dirty="0">
              <a:latin typeface="Calibri" pitchFamily="34" charset="0"/>
            </a:endParaRPr>
          </a:p>
        </p:txBody>
      </p:sp>
      <p:sp>
        <p:nvSpPr>
          <p:cNvPr id="43012" name="TextBox 10"/>
          <p:cNvSpPr txBox="1">
            <a:spLocks noChangeArrowheads="1"/>
          </p:cNvSpPr>
          <p:nvPr/>
        </p:nvSpPr>
        <p:spPr bwMode="auto">
          <a:xfrm>
            <a:off x="6366931" y="1787191"/>
            <a:ext cx="4601379" cy="369332"/>
          </a:xfrm>
          <a:prstGeom prst="rect">
            <a:avLst/>
          </a:prstGeom>
          <a:noFill/>
          <a:ln w="9525">
            <a:noFill/>
            <a:miter lim="800000"/>
            <a:headEnd/>
            <a:tailEnd/>
          </a:ln>
        </p:spPr>
        <p:txBody>
          <a:bodyPr wrap="square">
            <a:spAutoFit/>
          </a:bodyPr>
          <a:lstStyle/>
          <a:p>
            <a:r>
              <a:rPr lang="en-CA" dirty="0">
                <a:solidFill>
                  <a:srgbClr val="000000"/>
                </a:solidFill>
                <a:latin typeface="Calibri" panose="020F0502020204030204" pitchFamily="34" charset="0"/>
                <a:cs typeface="Calibri" panose="020F0502020204030204" pitchFamily="34" charset="0"/>
              </a:rPr>
              <a:t>Discos nº 7, 9, 15, 16, 23 e 29 </a:t>
            </a:r>
            <a:r>
              <a:rPr lang="en-CA" dirty="0" err="1">
                <a:solidFill>
                  <a:srgbClr val="000000"/>
                </a:solidFill>
                <a:latin typeface="Calibri" panose="020F0502020204030204" pitchFamily="34" charset="0"/>
                <a:cs typeface="Calibri" panose="020F0502020204030204" pitchFamily="34" charset="0"/>
              </a:rPr>
              <a:t>estão</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perfurados</a:t>
            </a:r>
            <a:endParaRPr lang="fr-CA" dirty="0">
              <a:solidFill>
                <a:srgbClr val="000000"/>
              </a:solidFill>
              <a:latin typeface="Calibri" panose="020F0502020204030204" pitchFamily="34" charset="0"/>
              <a:cs typeface="Calibri" panose="020F0502020204030204" pitchFamily="34" charset="0"/>
            </a:endParaRPr>
          </a:p>
        </p:txBody>
      </p:sp>
      <p:cxnSp>
        <p:nvCxnSpPr>
          <p:cNvPr id="8" name="Straight Arrow Connector 7"/>
          <p:cNvCxnSpPr>
            <a:cxnSpLocks/>
          </p:cNvCxnSpPr>
          <p:nvPr/>
        </p:nvCxnSpPr>
        <p:spPr>
          <a:xfrm flipH="1">
            <a:off x="1914267" y="3143949"/>
            <a:ext cx="456399" cy="75050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flipV="1">
            <a:off x="5453431" y="3115929"/>
            <a:ext cx="253102" cy="657143"/>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43016" name="TextBox 13"/>
          <p:cNvSpPr txBox="1">
            <a:spLocks noChangeArrowheads="1"/>
          </p:cNvSpPr>
          <p:nvPr/>
        </p:nvSpPr>
        <p:spPr bwMode="auto">
          <a:xfrm>
            <a:off x="6366931" y="2189842"/>
            <a:ext cx="4385732" cy="954107"/>
          </a:xfrm>
          <a:prstGeom prst="rect">
            <a:avLst/>
          </a:prstGeom>
          <a:noFill/>
          <a:ln w="9525">
            <a:noFill/>
            <a:miter lim="800000"/>
            <a:headEnd/>
            <a:tailEnd/>
          </a:ln>
        </p:spPr>
        <p:txBody>
          <a:bodyPr wrap="square">
            <a:spAutoFit/>
          </a:bodyPr>
          <a:lstStyle/>
          <a:p>
            <a:r>
              <a:rPr lang="en-CA" sz="2000" b="1" dirty="0" err="1">
                <a:solidFill>
                  <a:srgbClr val="C00000"/>
                </a:solidFill>
                <a:latin typeface="Calibri" pitchFamily="34" charset="0"/>
              </a:rPr>
              <a:t>Perigo</a:t>
            </a:r>
            <a:r>
              <a:rPr lang="en-CA" sz="2000" b="1" dirty="0">
                <a:solidFill>
                  <a:srgbClr val="C00000"/>
                </a:solidFill>
                <a:latin typeface="Calibri" pitchFamily="34" charset="0"/>
              </a:rPr>
              <a:t>:</a:t>
            </a:r>
            <a:r>
              <a:rPr lang="en-CA" sz="2000" b="1" dirty="0">
                <a:latin typeface="Calibri" pitchFamily="34" charset="0"/>
              </a:rPr>
              <a:t> </a:t>
            </a:r>
            <a:r>
              <a:rPr lang="en-CA" dirty="0" err="1">
                <a:solidFill>
                  <a:srgbClr val="000000"/>
                </a:solidFill>
                <a:latin typeface="Calibri" panose="020F0502020204030204" pitchFamily="34" charset="0"/>
                <a:cs typeface="Calibri" panose="020F0502020204030204" pitchFamily="34" charset="0"/>
              </a:rPr>
              <a:t>Esta</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cadeia</a:t>
            </a:r>
            <a:r>
              <a:rPr lang="en-CA" dirty="0">
                <a:solidFill>
                  <a:srgbClr val="000000"/>
                </a:solidFill>
                <a:latin typeface="Calibri" panose="020F0502020204030204" pitchFamily="34" charset="0"/>
                <a:cs typeface="Calibri" panose="020F0502020204030204" pitchFamily="34" charset="0"/>
              </a:rPr>
              <a:t> de </a:t>
            </a:r>
            <a:r>
              <a:rPr lang="en-CA" dirty="0" err="1">
                <a:solidFill>
                  <a:srgbClr val="000000"/>
                </a:solidFill>
                <a:latin typeface="Calibri" panose="020F0502020204030204" pitchFamily="34" charset="0"/>
                <a:cs typeface="Calibri" panose="020F0502020204030204" pitchFamily="34" charset="0"/>
              </a:rPr>
              <a:t>Porcelana</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apresenta</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uma</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situação</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perigosa</a:t>
            </a:r>
            <a:r>
              <a:rPr lang="en-CA" dirty="0">
                <a:solidFill>
                  <a:srgbClr val="000000"/>
                </a:solidFill>
                <a:latin typeface="Calibri" panose="020F0502020204030204" pitchFamily="34" charset="0"/>
                <a:cs typeface="Calibri" panose="020F0502020204030204" pitchFamily="34" charset="0"/>
              </a:rPr>
              <a:t> para </a:t>
            </a:r>
            <a:r>
              <a:rPr lang="en-CA" dirty="0" err="1">
                <a:solidFill>
                  <a:srgbClr val="000000"/>
                </a:solidFill>
                <a:latin typeface="Calibri" panose="020F0502020204030204" pitchFamily="34" charset="0"/>
                <a:cs typeface="Calibri" panose="020F0502020204030204" pitchFamily="34" charset="0"/>
              </a:rPr>
              <a:t>os</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profissionais</a:t>
            </a:r>
            <a:r>
              <a:rPr lang="en-CA" dirty="0">
                <a:solidFill>
                  <a:srgbClr val="000000"/>
                </a:solidFill>
                <a:latin typeface="Calibri" panose="020F0502020204030204" pitchFamily="34" charset="0"/>
                <a:cs typeface="Calibri" panose="020F0502020204030204" pitchFamily="34" charset="0"/>
              </a:rPr>
              <a:t> </a:t>
            </a:r>
            <a:r>
              <a:rPr lang="en-CA" dirty="0" err="1">
                <a:solidFill>
                  <a:srgbClr val="000000"/>
                </a:solidFill>
                <a:latin typeface="Calibri" panose="020F0502020204030204" pitchFamily="34" charset="0"/>
                <a:cs typeface="Calibri" panose="020F0502020204030204" pitchFamily="34" charset="0"/>
              </a:rPr>
              <a:t>próximos</a:t>
            </a:r>
            <a:endParaRPr lang="fr-CA" dirty="0">
              <a:solidFill>
                <a:srgbClr val="000000"/>
              </a:solidFill>
              <a:latin typeface="Calibri" panose="020F0502020204030204" pitchFamily="34" charset="0"/>
              <a:cs typeface="Calibri" panose="020F0502020204030204" pitchFamily="34" charset="0"/>
            </a:endParaRPr>
          </a:p>
        </p:txBody>
      </p:sp>
      <p:sp>
        <p:nvSpPr>
          <p:cNvPr id="43017" name="TextBox 14"/>
          <p:cNvSpPr txBox="1">
            <a:spLocks noChangeArrowheads="1"/>
          </p:cNvSpPr>
          <p:nvPr/>
        </p:nvSpPr>
        <p:spPr bwMode="auto">
          <a:xfrm>
            <a:off x="6356718" y="3181257"/>
            <a:ext cx="4385731" cy="1169551"/>
          </a:xfrm>
          <a:prstGeom prst="rect">
            <a:avLst/>
          </a:prstGeom>
          <a:noFill/>
          <a:ln w="9525">
            <a:noFill/>
            <a:miter lim="800000"/>
            <a:headEnd/>
            <a:tailEnd/>
          </a:ln>
        </p:spPr>
        <p:txBody>
          <a:bodyPr wrap="square">
            <a:spAutoFit/>
          </a:bodyPr>
          <a:lstStyle/>
          <a:p>
            <a:pPr>
              <a:lnSpc>
                <a:spcPts val="2100"/>
              </a:lnSpc>
            </a:pPr>
            <a:r>
              <a:rPr lang="pt-PT" dirty="0">
                <a:solidFill>
                  <a:srgbClr val="000000"/>
                </a:solidFill>
                <a:latin typeface="Calibri" panose="020F0502020204030204" pitchFamily="34" charset="0"/>
                <a:ea typeface="Times New Roman" panose="02020603050405020304" pitchFamily="18" charset="0"/>
                <a:cs typeface="Calibri" panose="020F0502020204030204" pitchFamily="34" charset="0"/>
              </a:rPr>
              <a:t>O número mínimo de isoladores bons em uma cadeia deve ser especificado pela empresa de energia antes da autorização para trabalhar nas proximidades </a:t>
            </a:r>
            <a:endParaRPr lang="pt-BR"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p:cNvSpPr txBox="1"/>
          <p:nvPr/>
        </p:nvSpPr>
        <p:spPr>
          <a:xfrm>
            <a:off x="3884877" y="110364"/>
            <a:ext cx="4574645" cy="584200"/>
          </a:xfrm>
          <a:prstGeom prst="rect">
            <a:avLst/>
          </a:prstGeom>
          <a:noFill/>
        </p:spPr>
        <p:txBody>
          <a:bodyPr wrap="square">
            <a:spAutoFit/>
          </a:bodyPr>
          <a:lstStyle/>
          <a:p>
            <a:pPr>
              <a:defRPr/>
            </a:pPr>
            <a:r>
              <a:rPr lang="en-US" sz="3200" dirty="0" err="1"/>
              <a:t>Interpretação</a:t>
            </a:r>
            <a:r>
              <a:rPr lang="en-US" sz="3200" dirty="0"/>
              <a:t> dos </a:t>
            </a:r>
            <a:r>
              <a:rPr lang="en-US" sz="3200" dirty="0" err="1"/>
              <a:t>Gráficos</a:t>
            </a:r>
            <a:r>
              <a:rPr lang="en-US" sz="3200" dirty="0"/>
              <a:t> </a:t>
            </a:r>
          </a:p>
        </p:txBody>
      </p:sp>
      <p:sp>
        <p:nvSpPr>
          <p:cNvPr id="43020" name="TextBox 14"/>
          <p:cNvSpPr txBox="1">
            <a:spLocks noChangeArrowheads="1"/>
          </p:cNvSpPr>
          <p:nvPr/>
        </p:nvSpPr>
        <p:spPr bwMode="auto">
          <a:xfrm>
            <a:off x="6356718" y="4388116"/>
            <a:ext cx="4878548" cy="707886"/>
          </a:xfrm>
          <a:prstGeom prst="rect">
            <a:avLst/>
          </a:prstGeom>
          <a:noFill/>
          <a:ln w="9525">
            <a:noFill/>
            <a:miter lim="800000"/>
            <a:headEnd/>
            <a:tailEnd/>
          </a:ln>
        </p:spPr>
        <p:txBody>
          <a:bodyPr wrap="square">
            <a:spAutoFit/>
          </a:bodyPr>
          <a:lstStyle/>
          <a:p>
            <a:r>
              <a:rPr lang="en-CA" sz="2000" b="1" dirty="0" err="1">
                <a:latin typeface="Calibri" pitchFamily="34" charset="0"/>
              </a:rPr>
              <a:t>Defeitos</a:t>
            </a:r>
            <a:r>
              <a:rPr lang="en-CA" sz="2000" b="1" dirty="0">
                <a:latin typeface="Calibri" pitchFamily="34" charset="0"/>
              </a:rPr>
              <a:t> </a:t>
            </a:r>
            <a:r>
              <a:rPr lang="en-CA" sz="2000" b="1" dirty="0" err="1">
                <a:latin typeface="Calibri" pitchFamily="34" charset="0"/>
              </a:rPr>
              <a:t>tão</a:t>
            </a:r>
            <a:r>
              <a:rPr lang="en-CA" sz="2000" b="1" dirty="0">
                <a:latin typeface="Calibri" pitchFamily="34" charset="0"/>
              </a:rPr>
              <a:t> graves </a:t>
            </a:r>
            <a:r>
              <a:rPr lang="en-CA" sz="2000" b="1" dirty="0" err="1">
                <a:latin typeface="Calibri" pitchFamily="34" charset="0"/>
              </a:rPr>
              <a:t>como</a:t>
            </a:r>
            <a:r>
              <a:rPr lang="en-CA" sz="2000" b="1" dirty="0">
                <a:latin typeface="Calibri" pitchFamily="34" charset="0"/>
              </a:rPr>
              <a:t> </a:t>
            </a:r>
            <a:r>
              <a:rPr lang="en-CA" sz="2000" b="1" dirty="0" err="1">
                <a:latin typeface="Calibri" pitchFamily="34" charset="0"/>
              </a:rPr>
              <a:t>estes</a:t>
            </a:r>
            <a:r>
              <a:rPr lang="en-CA" sz="2000" b="1" dirty="0">
                <a:latin typeface="Calibri" pitchFamily="34" charset="0"/>
              </a:rPr>
              <a:t> </a:t>
            </a:r>
            <a:r>
              <a:rPr lang="en-CA" sz="2000" b="1" dirty="0" err="1">
                <a:latin typeface="Calibri" pitchFamily="34" charset="0"/>
              </a:rPr>
              <a:t>levam</a:t>
            </a:r>
            <a:r>
              <a:rPr lang="en-CA" sz="2000" b="1" dirty="0">
                <a:latin typeface="Calibri" pitchFamily="34" charset="0"/>
              </a:rPr>
              <a:t> a </a:t>
            </a:r>
            <a:r>
              <a:rPr lang="en-CA" sz="2000" b="1" dirty="0" err="1">
                <a:latin typeface="Calibri" pitchFamily="34" charset="0"/>
              </a:rPr>
              <a:t>falhas</a:t>
            </a:r>
            <a:r>
              <a:rPr lang="en-CA" sz="2000" b="1" dirty="0">
                <a:latin typeface="Calibri" pitchFamily="34" charset="0"/>
              </a:rPr>
              <a:t> </a:t>
            </a:r>
            <a:r>
              <a:rPr lang="en-CA" sz="2000" b="1" dirty="0" err="1">
                <a:latin typeface="Calibri" pitchFamily="34" charset="0"/>
              </a:rPr>
              <a:t>mecânicas</a:t>
            </a:r>
            <a:endParaRPr lang="fr-CA" sz="2000" b="1" dirty="0">
              <a:latin typeface="Calibri" pitchFamily="34" charset="0"/>
            </a:endParaRPr>
          </a:p>
        </p:txBody>
      </p:sp>
      <p:grpSp>
        <p:nvGrpSpPr>
          <p:cNvPr id="43021" name="Group 20"/>
          <p:cNvGrpSpPr>
            <a:grpSpLocks/>
          </p:cNvGrpSpPr>
          <p:nvPr/>
        </p:nvGrpSpPr>
        <p:grpSpPr bwMode="auto">
          <a:xfrm>
            <a:off x="2370666" y="2478203"/>
            <a:ext cx="3265752" cy="2810927"/>
            <a:chOff x="1447800" y="2590800"/>
            <a:chExt cx="3486150" cy="2895600"/>
          </a:xfrm>
        </p:grpSpPr>
        <p:sp>
          <p:nvSpPr>
            <p:cNvPr id="17" name="Oval 16"/>
            <p:cNvSpPr/>
            <p:nvPr/>
          </p:nvSpPr>
          <p:spPr>
            <a:xfrm>
              <a:off x="1447800" y="4489450"/>
              <a:ext cx="762000" cy="70326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7"/>
            <p:cNvSpPr/>
            <p:nvPr/>
          </p:nvSpPr>
          <p:spPr>
            <a:xfrm>
              <a:off x="2438400" y="4800600"/>
              <a:ext cx="742950"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Oval 18"/>
            <p:cNvSpPr/>
            <p:nvPr/>
          </p:nvSpPr>
          <p:spPr>
            <a:xfrm>
              <a:off x="3505200" y="3417888"/>
              <a:ext cx="685800" cy="6318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Oval 19"/>
            <p:cNvSpPr/>
            <p:nvPr/>
          </p:nvSpPr>
          <p:spPr>
            <a:xfrm>
              <a:off x="4191000" y="2590800"/>
              <a:ext cx="742950"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2057400" y="691122"/>
            <a:ext cx="8693209" cy="473723"/>
          </a:xfrm>
        </p:spPr>
        <p:txBody>
          <a:bodyPr/>
          <a:lstStyle/>
          <a:p>
            <a:pPr eaLnBrk="1" hangingPunct="1"/>
            <a:r>
              <a:rPr lang="en-CA" sz="2800" dirty="0">
                <a:ea typeface="ＭＳ Ｐゴシック" pitchFamily="34" charset="-128"/>
              </a:rPr>
              <a:t>E-FIELD ID – </a:t>
            </a:r>
            <a:r>
              <a:rPr lang="en-CA" sz="2800" dirty="0" err="1">
                <a:ea typeface="ＭＳ Ｐゴシック" pitchFamily="34" charset="-128"/>
              </a:rPr>
              <a:t>Gráfico</a:t>
            </a:r>
            <a:r>
              <a:rPr lang="en-CA" sz="2800" dirty="0">
                <a:ea typeface="ＭＳ Ｐゴシック" pitchFamily="34" charset="-128"/>
              </a:rPr>
              <a:t> da </a:t>
            </a:r>
            <a:r>
              <a:rPr lang="en-CA" sz="2800" dirty="0" err="1">
                <a:ea typeface="ＭＳ Ｐゴシック" pitchFamily="34" charset="-128"/>
              </a:rPr>
              <a:t>Distribuição</a:t>
            </a:r>
            <a:r>
              <a:rPr lang="en-CA" sz="2800" dirty="0">
                <a:ea typeface="ＭＳ Ｐゴシック" pitchFamily="34" charset="-128"/>
              </a:rPr>
              <a:t> do Campo </a:t>
            </a:r>
            <a:r>
              <a:rPr lang="en-CA" sz="2800" dirty="0" err="1">
                <a:ea typeface="ＭＳ Ｐゴシック" pitchFamily="34" charset="-128"/>
              </a:rPr>
              <a:t>Elétrico</a:t>
            </a:r>
            <a:br>
              <a:rPr lang="en-CA" sz="3500" dirty="0">
                <a:ea typeface="ＭＳ Ｐゴシック" pitchFamily="34" charset="-128"/>
              </a:rPr>
            </a:br>
            <a:endParaRPr lang="fr-CA" sz="3500" dirty="0">
              <a:ea typeface="ＭＳ Ｐゴシック" pitchFamily="34" charset="-128"/>
            </a:endParaRPr>
          </a:p>
        </p:txBody>
      </p:sp>
      <p:sp>
        <p:nvSpPr>
          <p:cNvPr id="3" name="Content Placeholder 2"/>
          <p:cNvSpPr>
            <a:spLocks noGrp="1"/>
          </p:cNvSpPr>
          <p:nvPr>
            <p:ph idx="1"/>
          </p:nvPr>
        </p:nvSpPr>
        <p:spPr>
          <a:xfrm>
            <a:off x="4043427" y="1552577"/>
            <a:ext cx="7831667" cy="3883024"/>
          </a:xfrm>
        </p:spPr>
        <p:txBody>
          <a:bodyPr rtlCol="0">
            <a:normAutofit/>
          </a:bodyPr>
          <a:lstStyle/>
          <a:p>
            <a:pPr marL="174625" indent="-174625">
              <a:defRPr/>
            </a:pPr>
            <a:r>
              <a:rPr lang="en-CA" sz="1800" dirty="0"/>
              <a:t>O teste é </a:t>
            </a:r>
            <a:r>
              <a:rPr lang="en-CA" sz="1800" dirty="0" err="1"/>
              <a:t>rápido</a:t>
            </a:r>
            <a:r>
              <a:rPr lang="en-CA" sz="1800" dirty="0"/>
              <a:t> e </a:t>
            </a:r>
            <a:r>
              <a:rPr lang="en-CA" sz="1800" dirty="0" err="1"/>
              <a:t>fácil</a:t>
            </a:r>
            <a:endParaRPr lang="en-CA" sz="1800" dirty="0"/>
          </a:p>
          <a:p>
            <a:pPr marL="174625" indent="-174625">
              <a:defRPr/>
            </a:pPr>
            <a:r>
              <a:rPr lang="en-CA" sz="1800" dirty="0" err="1"/>
              <a:t>Totalmente</a:t>
            </a:r>
            <a:r>
              <a:rPr lang="en-CA" sz="1800" dirty="0"/>
              <a:t> </a:t>
            </a:r>
            <a:r>
              <a:rPr lang="en-CA" sz="1800" dirty="0" err="1"/>
              <a:t>seguro</a:t>
            </a:r>
            <a:r>
              <a:rPr lang="en-CA" sz="1800" dirty="0"/>
              <a:t> de </a:t>
            </a:r>
            <a:r>
              <a:rPr lang="en-CA" sz="1800" dirty="0" err="1"/>
              <a:t>operar</a:t>
            </a:r>
            <a:endParaRPr lang="en-CA" sz="1800" dirty="0"/>
          </a:p>
          <a:p>
            <a:pPr marL="174625" indent="-174625">
              <a:defRPr/>
            </a:pPr>
            <a:r>
              <a:rPr lang="en-CA" sz="1800" dirty="0"/>
              <a:t>Leve (</a:t>
            </a:r>
            <a:r>
              <a:rPr lang="en-CA" sz="1800" dirty="0" err="1"/>
              <a:t>menos</a:t>
            </a:r>
            <a:r>
              <a:rPr lang="en-CA" sz="1800" dirty="0"/>
              <a:t> de 2 kg)</a:t>
            </a:r>
          </a:p>
          <a:p>
            <a:pPr marL="174625" indent="-174625">
              <a:defRPr/>
            </a:pPr>
            <a:r>
              <a:rPr lang="en-CA" sz="1800" dirty="0" err="1"/>
              <a:t>Não</a:t>
            </a:r>
            <a:r>
              <a:rPr lang="en-CA" sz="1800" dirty="0"/>
              <a:t> </a:t>
            </a:r>
            <a:r>
              <a:rPr lang="en-CA" sz="1800" dirty="0" err="1"/>
              <a:t>requer</a:t>
            </a:r>
            <a:r>
              <a:rPr lang="en-CA" sz="1800" dirty="0"/>
              <a:t> </a:t>
            </a:r>
            <a:r>
              <a:rPr lang="en-CA" sz="1800" dirty="0" err="1"/>
              <a:t>calibração</a:t>
            </a:r>
            <a:endParaRPr lang="en-CA" sz="1800" dirty="0"/>
          </a:p>
          <a:p>
            <a:pPr marL="174625" indent="-174625">
              <a:defRPr/>
            </a:pPr>
            <a:r>
              <a:rPr lang="en-CA" sz="1800" dirty="0" err="1"/>
              <a:t>Permite</a:t>
            </a:r>
            <a:r>
              <a:rPr lang="en-CA" sz="1800" dirty="0"/>
              <a:t> a </a:t>
            </a:r>
            <a:r>
              <a:rPr lang="en-CA" sz="1800" dirty="0" err="1"/>
              <a:t>avaliação</a:t>
            </a:r>
            <a:r>
              <a:rPr lang="en-CA" sz="1800" dirty="0"/>
              <a:t> da </a:t>
            </a:r>
            <a:r>
              <a:rPr lang="en-CA" sz="1800" dirty="0" err="1"/>
              <a:t>contaminação</a:t>
            </a:r>
            <a:endParaRPr lang="en-CA" sz="1800" dirty="0"/>
          </a:p>
          <a:p>
            <a:pPr marL="174625" indent="-174625">
              <a:defRPr/>
            </a:pPr>
            <a:r>
              <a:rPr lang="en-CA" sz="1800" dirty="0" err="1"/>
              <a:t>Pode</a:t>
            </a:r>
            <a:r>
              <a:rPr lang="en-CA" sz="1800" dirty="0"/>
              <a:t> ser </a:t>
            </a:r>
            <a:r>
              <a:rPr lang="en-CA" sz="1800" dirty="0" err="1"/>
              <a:t>usado</a:t>
            </a:r>
            <a:r>
              <a:rPr lang="en-CA" sz="1800" dirty="0"/>
              <a:t> </a:t>
            </a:r>
            <a:r>
              <a:rPr lang="en-CA" sz="1800" dirty="0" err="1"/>
              <a:t>em</a:t>
            </a:r>
            <a:r>
              <a:rPr lang="en-CA" sz="1800" dirty="0"/>
              <a:t> </a:t>
            </a:r>
            <a:r>
              <a:rPr lang="en-CA" sz="1800" dirty="0" err="1"/>
              <a:t>linha</a:t>
            </a:r>
            <a:r>
              <a:rPr lang="en-CA" sz="1800" dirty="0"/>
              <a:t> viva de </a:t>
            </a:r>
            <a:r>
              <a:rPr lang="en-CA" sz="1800" dirty="0" err="1"/>
              <a:t>até</a:t>
            </a:r>
            <a:r>
              <a:rPr lang="en-CA" sz="1800" dirty="0"/>
              <a:t> 1000 kV</a:t>
            </a:r>
          </a:p>
          <a:p>
            <a:pPr marL="174625" indent="-174625">
              <a:defRPr/>
            </a:pPr>
            <a:r>
              <a:rPr lang="en-CA" sz="1800" dirty="0" err="1"/>
              <a:t>Gráfico</a:t>
            </a:r>
            <a:r>
              <a:rPr lang="en-CA" sz="1800" dirty="0"/>
              <a:t> de </a:t>
            </a:r>
            <a:r>
              <a:rPr lang="en-CA" sz="1800" dirty="0" err="1"/>
              <a:t>saída</a:t>
            </a:r>
            <a:r>
              <a:rPr lang="en-CA" sz="1800" dirty="0"/>
              <a:t> </a:t>
            </a:r>
            <a:r>
              <a:rPr lang="en-CA" sz="1800" dirty="0" err="1"/>
              <a:t>é</a:t>
            </a:r>
            <a:r>
              <a:rPr lang="en-CA" sz="1800" dirty="0"/>
              <a:t> </a:t>
            </a:r>
            <a:r>
              <a:rPr lang="en-CA" sz="1800" dirty="0" err="1"/>
              <a:t>transmitido</a:t>
            </a:r>
            <a:r>
              <a:rPr lang="en-CA" sz="1800" dirty="0"/>
              <a:t> </a:t>
            </a:r>
            <a:r>
              <a:rPr lang="en-CA" sz="1800" dirty="0" err="1"/>
              <a:t>instantaneamente</a:t>
            </a:r>
            <a:r>
              <a:rPr lang="en-CA" sz="1800" dirty="0"/>
              <a:t> para um </a:t>
            </a:r>
            <a:r>
              <a:rPr lang="en-US" sz="1800" dirty="0"/>
              <a:t>Tablet/Laptop via Bluetooth de </a:t>
            </a:r>
            <a:r>
              <a:rPr lang="en-US" sz="1800" dirty="0" err="1"/>
              <a:t>longo</a:t>
            </a:r>
            <a:r>
              <a:rPr lang="en-US" sz="1800" dirty="0"/>
              <a:t> </a:t>
            </a:r>
            <a:r>
              <a:rPr lang="en-US" sz="1800" dirty="0" err="1"/>
              <a:t>alcance</a:t>
            </a:r>
            <a:r>
              <a:rPr lang="en-US" sz="1800" dirty="0"/>
              <a:t> (100 m) </a:t>
            </a:r>
          </a:p>
          <a:p>
            <a:pPr marL="174625" indent="-174625">
              <a:defRPr/>
            </a:pPr>
            <a:r>
              <a:rPr lang="en-US" sz="1800" dirty="0">
                <a:solidFill>
                  <a:srgbClr val="000000"/>
                </a:solidFill>
                <a:cs typeface="Times New Roman" charset="0"/>
              </a:rPr>
              <a:t>As </a:t>
            </a:r>
            <a:r>
              <a:rPr lang="en-US" sz="1800" dirty="0" err="1">
                <a:solidFill>
                  <a:srgbClr val="000000"/>
                </a:solidFill>
                <a:cs typeface="Times New Roman" charset="0"/>
              </a:rPr>
              <a:t>leituras</a:t>
            </a:r>
            <a:r>
              <a:rPr lang="en-US" sz="1800" dirty="0">
                <a:solidFill>
                  <a:srgbClr val="000000"/>
                </a:solidFill>
                <a:cs typeface="Times New Roman" charset="0"/>
              </a:rPr>
              <a:t> de campo </a:t>
            </a:r>
            <a:r>
              <a:rPr lang="en-US" sz="1800" dirty="0" err="1">
                <a:solidFill>
                  <a:srgbClr val="000000"/>
                </a:solidFill>
                <a:cs typeface="Times New Roman" charset="0"/>
              </a:rPr>
              <a:t>podem</a:t>
            </a:r>
            <a:r>
              <a:rPr lang="en-US" sz="1800" dirty="0">
                <a:solidFill>
                  <a:srgbClr val="000000"/>
                </a:solidFill>
                <a:cs typeface="Times New Roman" charset="0"/>
              </a:rPr>
              <a:t> ser </a:t>
            </a:r>
            <a:r>
              <a:rPr lang="en-US" sz="1800" dirty="0" err="1">
                <a:solidFill>
                  <a:srgbClr val="000000"/>
                </a:solidFill>
                <a:cs typeface="Times New Roman" charset="0"/>
              </a:rPr>
              <a:t>armazenadas</a:t>
            </a:r>
            <a:r>
              <a:rPr lang="en-US" sz="1800" dirty="0">
                <a:solidFill>
                  <a:srgbClr val="000000"/>
                </a:solidFill>
                <a:cs typeface="Times New Roman" charset="0"/>
              </a:rPr>
              <a:t> </a:t>
            </a:r>
            <a:r>
              <a:rPr lang="en-US" sz="1800" dirty="0" err="1">
                <a:solidFill>
                  <a:srgbClr val="000000"/>
                </a:solidFill>
                <a:cs typeface="Times New Roman" charset="0"/>
              </a:rPr>
              <a:t>em</a:t>
            </a:r>
            <a:r>
              <a:rPr lang="en-US" sz="1800" dirty="0">
                <a:solidFill>
                  <a:srgbClr val="000000"/>
                </a:solidFill>
                <a:cs typeface="Times New Roman" charset="0"/>
              </a:rPr>
              <a:t> um banco de dados de </a:t>
            </a:r>
            <a:r>
              <a:rPr lang="en-US" sz="1800" dirty="0" err="1">
                <a:solidFill>
                  <a:srgbClr val="000000"/>
                </a:solidFill>
                <a:cs typeface="Times New Roman" charset="0"/>
              </a:rPr>
              <a:t>referência</a:t>
            </a:r>
            <a:r>
              <a:rPr lang="en-US" sz="1800" dirty="0">
                <a:solidFill>
                  <a:srgbClr val="000000"/>
                </a:solidFill>
                <a:cs typeface="Times New Roman" charset="0"/>
              </a:rPr>
              <a:t> para </a:t>
            </a:r>
            <a:r>
              <a:rPr lang="en-US" sz="1800" dirty="0" err="1">
                <a:solidFill>
                  <a:srgbClr val="000000"/>
                </a:solidFill>
                <a:cs typeface="Times New Roman" charset="0"/>
              </a:rPr>
              <a:t>análise</a:t>
            </a:r>
            <a:r>
              <a:rPr lang="en-US" sz="1800" dirty="0">
                <a:solidFill>
                  <a:srgbClr val="000000"/>
                </a:solidFill>
                <a:cs typeface="Times New Roman" charset="0"/>
              </a:rPr>
              <a:t> e </a:t>
            </a:r>
            <a:r>
              <a:rPr lang="en-US" sz="1800" dirty="0" err="1">
                <a:solidFill>
                  <a:srgbClr val="000000"/>
                </a:solidFill>
                <a:cs typeface="Times New Roman" charset="0"/>
              </a:rPr>
              <a:t>avaliação</a:t>
            </a:r>
            <a:r>
              <a:rPr lang="en-US" sz="1800" dirty="0">
                <a:solidFill>
                  <a:srgbClr val="000000"/>
                </a:solidFill>
                <a:cs typeface="Times New Roman" charset="0"/>
              </a:rPr>
              <a:t> da </a:t>
            </a:r>
            <a:r>
              <a:rPr lang="en-US" sz="1800" dirty="0" err="1">
                <a:solidFill>
                  <a:srgbClr val="000000"/>
                </a:solidFill>
                <a:cs typeface="Times New Roman" charset="0"/>
              </a:rPr>
              <a:t>degradação</a:t>
            </a:r>
            <a:r>
              <a:rPr lang="en-US" sz="1800" dirty="0">
                <a:solidFill>
                  <a:srgbClr val="000000"/>
                </a:solidFill>
                <a:cs typeface="Times New Roman" charset="0"/>
              </a:rPr>
              <a:t> </a:t>
            </a:r>
            <a:r>
              <a:rPr lang="en-US" sz="1800" dirty="0" err="1">
                <a:solidFill>
                  <a:srgbClr val="000000"/>
                </a:solidFill>
                <a:cs typeface="Times New Roman" charset="0"/>
              </a:rPr>
              <a:t>ao</a:t>
            </a:r>
            <a:r>
              <a:rPr lang="en-US" sz="1800" dirty="0">
                <a:solidFill>
                  <a:srgbClr val="000000"/>
                </a:solidFill>
                <a:cs typeface="Times New Roman" charset="0"/>
              </a:rPr>
              <a:t> </a:t>
            </a:r>
            <a:r>
              <a:rPr lang="en-US" sz="1800" dirty="0" err="1">
                <a:solidFill>
                  <a:srgbClr val="000000"/>
                </a:solidFill>
                <a:cs typeface="Times New Roman" charset="0"/>
              </a:rPr>
              <a:t>longo</a:t>
            </a:r>
            <a:r>
              <a:rPr lang="en-US" sz="1800" dirty="0">
                <a:solidFill>
                  <a:srgbClr val="000000"/>
                </a:solidFill>
                <a:cs typeface="Times New Roman" charset="0"/>
              </a:rPr>
              <a:t> do tempo</a:t>
            </a:r>
            <a:endParaRPr lang="en-CA" sz="1800" dirty="0"/>
          </a:p>
          <a:p>
            <a:pPr marL="174625" indent="-174625">
              <a:defRPr/>
            </a:pPr>
            <a:r>
              <a:rPr lang="en-CA" sz="1800" dirty="0" err="1"/>
              <a:t>Fornece</a:t>
            </a:r>
            <a:r>
              <a:rPr lang="en-CA" sz="1800" dirty="0"/>
              <a:t> um </a:t>
            </a:r>
            <a:r>
              <a:rPr lang="en-CA" sz="1800" dirty="0" err="1"/>
              <a:t>confiável</a:t>
            </a:r>
            <a:r>
              <a:rPr lang="en-CA" sz="1800" dirty="0"/>
              <a:t> </a:t>
            </a:r>
            <a:r>
              <a:rPr lang="en-CA" sz="1800" u="sng" dirty="0"/>
              <a:t>aviso </a:t>
            </a:r>
            <a:r>
              <a:rPr lang="en-CA" sz="1800" u="sng" dirty="0" err="1"/>
              <a:t>antecipado</a:t>
            </a:r>
            <a:r>
              <a:rPr lang="en-CA" sz="1800" u="sng" dirty="0"/>
              <a:t> </a:t>
            </a:r>
            <a:r>
              <a:rPr lang="en-CA" sz="1800" dirty="0"/>
              <a:t>de </a:t>
            </a:r>
            <a:r>
              <a:rPr lang="en-CA" sz="1800" dirty="0" err="1"/>
              <a:t>falha</a:t>
            </a:r>
            <a:endParaRPr lang="en-CA" sz="1800" dirty="0"/>
          </a:p>
          <a:p>
            <a:pPr>
              <a:defRPr/>
            </a:pPr>
            <a:endParaRPr lang="en-CA" sz="2400" dirty="0"/>
          </a:p>
          <a:p>
            <a:pPr>
              <a:defRPr/>
            </a:pPr>
            <a:endParaRPr lang="en-CA" sz="2000" dirty="0"/>
          </a:p>
        </p:txBody>
      </p:sp>
      <p:grpSp>
        <p:nvGrpSpPr>
          <p:cNvPr id="45060" name="Group 13"/>
          <p:cNvGrpSpPr>
            <a:grpSpLocks/>
          </p:cNvGrpSpPr>
          <p:nvPr/>
        </p:nvGrpSpPr>
        <p:grpSpPr bwMode="auto">
          <a:xfrm>
            <a:off x="1964266" y="1190655"/>
            <a:ext cx="1972735" cy="4829555"/>
            <a:chOff x="7027860" y="990600"/>
            <a:chExt cx="1953739" cy="5029201"/>
          </a:xfrm>
        </p:grpSpPr>
        <p:pic>
          <p:nvPicPr>
            <p:cNvPr id="45061" name="Picture 14" descr="C:\Users\dsesia\Documents\My Documents\1Sales &amp; Forecasting\1 Product Mgmt\1 PID\1 Universal PID Manuals\Skis\Universal-skies (2).jpg"/>
            <p:cNvPicPr>
              <a:picLocks noChangeAspect="1" noChangeArrowheads="1"/>
            </p:cNvPicPr>
            <p:nvPr/>
          </p:nvPicPr>
          <p:blipFill>
            <a:blip r:embed="rId3" cstate="print"/>
            <a:srcRect/>
            <a:stretch>
              <a:fillRect/>
            </a:stretch>
          </p:blipFill>
          <p:spPr bwMode="auto">
            <a:xfrm>
              <a:off x="7424058" y="4666870"/>
              <a:ext cx="1190172" cy="1060107"/>
            </a:xfrm>
            <a:prstGeom prst="rect">
              <a:avLst/>
            </a:prstGeom>
            <a:noFill/>
            <a:ln w="9525">
              <a:noFill/>
              <a:miter lim="800000"/>
              <a:headEnd/>
              <a:tailEnd/>
            </a:ln>
          </p:spPr>
        </p:pic>
        <p:grpSp>
          <p:nvGrpSpPr>
            <p:cNvPr id="45062" name="Group 7"/>
            <p:cNvGrpSpPr>
              <a:grpSpLocks/>
            </p:cNvGrpSpPr>
            <p:nvPr/>
          </p:nvGrpSpPr>
          <p:grpSpPr bwMode="auto">
            <a:xfrm>
              <a:off x="7027860" y="990600"/>
              <a:ext cx="1953739" cy="5029201"/>
              <a:chOff x="7010400" y="457200"/>
              <a:chExt cx="2046420" cy="5042538"/>
            </a:xfrm>
          </p:grpSpPr>
          <p:grpSp>
            <p:nvGrpSpPr>
              <p:cNvPr id="45063" name="Group 2"/>
              <p:cNvGrpSpPr>
                <a:grpSpLocks/>
              </p:cNvGrpSpPr>
              <p:nvPr/>
            </p:nvGrpSpPr>
            <p:grpSpPr bwMode="auto">
              <a:xfrm>
                <a:off x="7011520" y="501181"/>
                <a:ext cx="2045300" cy="4997146"/>
                <a:chOff x="6973166" y="291135"/>
                <a:chExt cx="2045300" cy="4997146"/>
              </a:xfrm>
            </p:grpSpPr>
            <p:pic>
              <p:nvPicPr>
                <p:cNvPr id="45065" name="Picture 5"/>
                <p:cNvPicPr>
                  <a:picLocks noChangeAspect="1" noChangeArrowheads="1"/>
                </p:cNvPicPr>
                <p:nvPr/>
              </p:nvPicPr>
              <p:blipFill>
                <a:blip r:embed="rId4" cstate="print"/>
                <a:srcRect/>
                <a:stretch>
                  <a:fillRect/>
                </a:stretch>
              </p:blipFill>
              <p:spPr bwMode="auto">
                <a:xfrm>
                  <a:off x="7322427" y="2324612"/>
                  <a:ext cx="1457181" cy="1457180"/>
                </a:xfrm>
                <a:prstGeom prst="rect">
                  <a:avLst/>
                </a:prstGeom>
                <a:noFill/>
                <a:ln w="9525">
                  <a:noFill/>
                  <a:miter lim="800000"/>
                  <a:headEnd/>
                  <a:tailEnd/>
                </a:ln>
              </p:spPr>
            </p:pic>
            <p:pic>
              <p:nvPicPr>
                <p:cNvPr id="45066" name="Picture 6"/>
                <p:cNvPicPr>
                  <a:picLocks noChangeAspect="1" noChangeArrowheads="1"/>
                </p:cNvPicPr>
                <p:nvPr/>
              </p:nvPicPr>
              <p:blipFill>
                <a:blip r:embed="rId5" cstate="print"/>
                <a:srcRect/>
                <a:stretch>
                  <a:fillRect/>
                </a:stretch>
              </p:blipFill>
              <p:spPr bwMode="auto">
                <a:xfrm>
                  <a:off x="7288011" y="291135"/>
                  <a:ext cx="1337983" cy="1885222"/>
                </a:xfrm>
                <a:prstGeom prst="rect">
                  <a:avLst/>
                </a:prstGeom>
                <a:noFill/>
                <a:ln w="9525">
                  <a:noFill/>
                  <a:miter lim="800000"/>
                  <a:headEnd/>
                  <a:tailEnd/>
                </a:ln>
              </p:spPr>
            </p:pic>
            <p:sp>
              <p:nvSpPr>
                <p:cNvPr id="45067" name="TextBox 1"/>
                <p:cNvSpPr txBox="1">
                  <a:spLocks noChangeArrowheads="1"/>
                </p:cNvSpPr>
                <p:nvPr/>
              </p:nvSpPr>
              <p:spPr bwMode="auto">
                <a:xfrm>
                  <a:off x="7029770" y="2057977"/>
                  <a:ext cx="1958086" cy="257079"/>
                </a:xfrm>
                <a:prstGeom prst="rect">
                  <a:avLst/>
                </a:prstGeom>
                <a:noFill/>
                <a:ln w="9525">
                  <a:noFill/>
                  <a:miter lim="800000"/>
                  <a:headEnd/>
                  <a:tailEnd/>
                </a:ln>
              </p:spPr>
              <p:txBody>
                <a:bodyPr>
                  <a:spAutoFit/>
                </a:bodyPr>
                <a:lstStyle/>
                <a:p>
                  <a:pPr algn="ctr"/>
                  <a:r>
                    <a:rPr lang="en-US" sz="1000" b="1" dirty="0"/>
                    <a:t>PORCELAIN E-Field ID Scanner</a:t>
                  </a:r>
                </a:p>
              </p:txBody>
            </p:sp>
            <p:sp>
              <p:nvSpPr>
                <p:cNvPr id="45068" name="TextBox 8"/>
                <p:cNvSpPr txBox="1">
                  <a:spLocks noChangeArrowheads="1"/>
                </p:cNvSpPr>
                <p:nvPr/>
              </p:nvSpPr>
              <p:spPr bwMode="auto">
                <a:xfrm>
                  <a:off x="6973166" y="3730481"/>
                  <a:ext cx="2041524" cy="257079"/>
                </a:xfrm>
                <a:prstGeom prst="rect">
                  <a:avLst/>
                </a:prstGeom>
                <a:noFill/>
                <a:ln w="9525">
                  <a:noFill/>
                  <a:miter lim="800000"/>
                  <a:headEnd/>
                  <a:tailEnd/>
                </a:ln>
              </p:spPr>
              <p:txBody>
                <a:bodyPr>
                  <a:spAutoFit/>
                </a:bodyPr>
                <a:lstStyle/>
                <a:p>
                  <a:pPr algn="ctr"/>
                  <a:r>
                    <a:rPr lang="en-US" sz="1000" b="1" dirty="0"/>
                    <a:t>COMPOSITE E-Field ID Scanner</a:t>
                  </a:r>
                </a:p>
              </p:txBody>
            </p:sp>
            <p:sp>
              <p:nvSpPr>
                <p:cNvPr id="45069" name="TextBox 9"/>
                <p:cNvSpPr txBox="1">
                  <a:spLocks noChangeArrowheads="1"/>
                </p:cNvSpPr>
                <p:nvPr/>
              </p:nvSpPr>
              <p:spPr bwMode="auto">
                <a:xfrm>
                  <a:off x="7033967" y="4870526"/>
                  <a:ext cx="1984499" cy="417755"/>
                </a:xfrm>
                <a:prstGeom prst="rect">
                  <a:avLst/>
                </a:prstGeom>
                <a:noFill/>
                <a:ln w="9525">
                  <a:noFill/>
                  <a:miter lim="800000"/>
                  <a:headEnd/>
                  <a:tailEnd/>
                </a:ln>
              </p:spPr>
              <p:txBody>
                <a:bodyPr>
                  <a:spAutoFit/>
                </a:bodyPr>
                <a:lstStyle/>
                <a:p>
                  <a:pPr algn="ctr"/>
                  <a:r>
                    <a:rPr lang="en-US" sz="1000" b="1" dirty="0"/>
                    <a:t>UNIVERSAL Substation</a:t>
                  </a:r>
                </a:p>
                <a:p>
                  <a:pPr algn="ctr"/>
                  <a:r>
                    <a:rPr lang="en-US" sz="1000" b="1" dirty="0"/>
                    <a:t>E-Field ID Scanner</a:t>
                  </a:r>
                </a:p>
              </p:txBody>
            </p:sp>
          </p:grpSp>
          <p:sp>
            <p:nvSpPr>
              <p:cNvPr id="18" name="Rounded Rectangle 3"/>
              <p:cNvSpPr/>
              <p:nvPr/>
            </p:nvSpPr>
            <p:spPr>
              <a:xfrm>
                <a:off x="7010400" y="457200"/>
                <a:ext cx="2038107" cy="50425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sp>
        <p:nvSpPr>
          <p:cNvPr id="15" name="Title 1">
            <a:extLst>
              <a:ext uri="{FF2B5EF4-FFF2-40B4-BE49-F238E27FC236}">
                <a16:creationId xmlns:a16="http://schemas.microsoft.com/office/drawing/2014/main" id="{49300F3F-2C65-F945-A932-F35A4843BC25}"/>
              </a:ext>
            </a:extLst>
          </p:cNvPr>
          <p:cNvSpPr txBox="1">
            <a:spLocks/>
          </p:cNvSpPr>
          <p:nvPr/>
        </p:nvSpPr>
        <p:spPr>
          <a:xfrm>
            <a:off x="2057400" y="198573"/>
            <a:ext cx="8077200" cy="4995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a:ea typeface="ＭＳ Ｐゴシック" pitchFamily="34" charset="-128"/>
              </a:rPr>
              <a:t>E-FIELD Scanner</a:t>
            </a:r>
            <a:endParaRPr lang="fr-CA" sz="3200" b="1" dirty="0">
              <a:ea typeface="ＭＳ Ｐゴシック" pitchFamily="34" charset="-128"/>
            </a:endParaRPr>
          </a:p>
        </p:txBody>
      </p:sp>
      <p:pic>
        <p:nvPicPr>
          <p:cNvPr id="2" name="Imagem 1">
            <a:extLst>
              <a:ext uri="{FF2B5EF4-FFF2-40B4-BE49-F238E27FC236}">
                <a16:creationId xmlns:a16="http://schemas.microsoft.com/office/drawing/2014/main" id="{6546B26F-7EEB-184B-97A1-A673EFD0E539}"/>
              </a:ext>
            </a:extLst>
          </p:cNvPr>
          <p:cNvPicPr>
            <a:picLocks noChangeAspect="1"/>
          </p:cNvPicPr>
          <p:nvPr/>
        </p:nvPicPr>
        <p:blipFill>
          <a:blip r:embed="rId6"/>
          <a:stretch>
            <a:fillRect/>
          </a:stretch>
        </p:blipFill>
        <p:spPr>
          <a:xfrm>
            <a:off x="8697601" y="1232778"/>
            <a:ext cx="2873998" cy="2048695"/>
          </a:xfrm>
          <a:prstGeom prst="rect">
            <a:avLst/>
          </a:prstGeom>
        </p:spPr>
      </p:pic>
      <p:sp>
        <p:nvSpPr>
          <p:cNvPr id="4" name="CaixaDeTexto 3">
            <a:extLst>
              <a:ext uri="{FF2B5EF4-FFF2-40B4-BE49-F238E27FC236}">
                <a16:creationId xmlns:a16="http://schemas.microsoft.com/office/drawing/2014/main" id="{D987089C-D279-2245-A51D-E2E21DB591B8}"/>
              </a:ext>
            </a:extLst>
          </p:cNvPr>
          <p:cNvSpPr txBox="1"/>
          <p:nvPr/>
        </p:nvSpPr>
        <p:spPr>
          <a:xfrm>
            <a:off x="9472944" y="3244334"/>
            <a:ext cx="1323311" cy="369332"/>
          </a:xfrm>
          <a:prstGeom prst="rect">
            <a:avLst/>
          </a:prstGeom>
          <a:noFill/>
        </p:spPr>
        <p:txBody>
          <a:bodyPr wrap="none" rtlCol="0">
            <a:spAutoFit/>
          </a:bodyPr>
          <a:lstStyle/>
          <a:p>
            <a:r>
              <a:rPr lang="pt-BR" dirty="0"/>
              <a:t>“E-FIELD ID”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CDBC758-71A2-9541-84D7-9911BE4FB8CD}"/>
              </a:ext>
            </a:extLst>
          </p:cNvPr>
          <p:cNvPicPr>
            <a:picLocks noChangeAspect="1"/>
          </p:cNvPicPr>
          <p:nvPr/>
        </p:nvPicPr>
        <p:blipFill>
          <a:blip r:embed="rId3"/>
          <a:stretch>
            <a:fillRect/>
          </a:stretch>
        </p:blipFill>
        <p:spPr>
          <a:xfrm>
            <a:off x="2982495" y="1312957"/>
            <a:ext cx="6227010" cy="4232086"/>
          </a:xfrm>
          <a:prstGeom prst="rect">
            <a:avLst/>
          </a:prstGeom>
        </p:spPr>
      </p:pic>
      <p:sp>
        <p:nvSpPr>
          <p:cNvPr id="3" name="CaixaDeTexto 2">
            <a:extLst>
              <a:ext uri="{FF2B5EF4-FFF2-40B4-BE49-F238E27FC236}">
                <a16:creationId xmlns:a16="http://schemas.microsoft.com/office/drawing/2014/main" id="{7AC5CD1D-C4B4-3A42-91CE-FB7D77E50792}"/>
              </a:ext>
            </a:extLst>
          </p:cNvPr>
          <p:cNvSpPr txBox="1"/>
          <p:nvPr/>
        </p:nvSpPr>
        <p:spPr>
          <a:xfrm>
            <a:off x="4956072" y="912847"/>
            <a:ext cx="2279855" cy="400110"/>
          </a:xfrm>
          <a:prstGeom prst="rect">
            <a:avLst/>
          </a:prstGeom>
          <a:noFill/>
        </p:spPr>
        <p:txBody>
          <a:bodyPr wrap="none" rtlCol="0">
            <a:spAutoFit/>
          </a:bodyPr>
          <a:lstStyle/>
          <a:p>
            <a:r>
              <a:rPr lang="pt-BR" sz="2000" b="1" dirty="0"/>
              <a:t>Tabela de Aplicação</a:t>
            </a:r>
          </a:p>
        </p:txBody>
      </p:sp>
      <p:sp>
        <p:nvSpPr>
          <p:cNvPr id="8" name="Title 1">
            <a:extLst>
              <a:ext uri="{FF2B5EF4-FFF2-40B4-BE49-F238E27FC236}">
                <a16:creationId xmlns:a16="http://schemas.microsoft.com/office/drawing/2014/main" id="{710D281F-64DA-BD4D-A187-322FDBB4C51E}"/>
              </a:ext>
            </a:extLst>
          </p:cNvPr>
          <p:cNvSpPr txBox="1">
            <a:spLocks/>
          </p:cNvSpPr>
          <p:nvPr/>
        </p:nvSpPr>
        <p:spPr>
          <a:xfrm>
            <a:off x="2057400" y="198573"/>
            <a:ext cx="8077200" cy="4995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a:ea typeface="ＭＳ Ｐゴシック" pitchFamily="34" charset="-128"/>
              </a:rPr>
              <a:t>E-FIELD Scanner</a:t>
            </a:r>
            <a:endParaRPr lang="fr-CA" sz="3200" b="1" dirty="0">
              <a:ea typeface="ＭＳ Ｐゴシック" pitchFamily="34" charset="-128"/>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Box 25"/>
          <p:cNvSpPr txBox="1">
            <a:spLocks noChangeArrowheads="1"/>
          </p:cNvSpPr>
          <p:nvPr/>
        </p:nvSpPr>
        <p:spPr bwMode="auto">
          <a:xfrm>
            <a:off x="935567" y="680237"/>
            <a:ext cx="10320866" cy="646331"/>
          </a:xfrm>
          <a:prstGeom prst="rect">
            <a:avLst/>
          </a:prstGeom>
          <a:noFill/>
          <a:ln w="9525">
            <a:noFill/>
            <a:miter lim="800000"/>
            <a:headEnd/>
            <a:tailEnd/>
          </a:ln>
        </p:spPr>
        <p:txBody>
          <a:bodyPr wrap="square">
            <a:spAutoFit/>
          </a:bodyPr>
          <a:lstStyle/>
          <a:p>
            <a:pPr algn="ctr">
              <a:defRPr/>
            </a:pPr>
            <a:r>
              <a:rPr lang="en-US" dirty="0" err="1">
                <a:cs typeface="Arial" charset="0"/>
              </a:rPr>
              <a:t>Utilizando</a:t>
            </a:r>
            <a:r>
              <a:rPr lang="en-US" dirty="0">
                <a:cs typeface="Arial" charset="0"/>
              </a:rPr>
              <a:t>-se o Software, </a:t>
            </a:r>
            <a:r>
              <a:rPr lang="en-US" dirty="0" err="1">
                <a:cs typeface="Arial" charset="0"/>
              </a:rPr>
              <a:t>os</a:t>
            </a:r>
            <a:r>
              <a:rPr lang="en-US" dirty="0">
                <a:cs typeface="Arial" charset="0"/>
              </a:rPr>
              <a:t> dados </a:t>
            </a:r>
            <a:r>
              <a:rPr lang="en-US" dirty="0" err="1">
                <a:cs typeface="Arial" charset="0"/>
              </a:rPr>
              <a:t>são</a:t>
            </a:r>
            <a:r>
              <a:rPr lang="en-US" dirty="0">
                <a:cs typeface="Arial" charset="0"/>
              </a:rPr>
              <a:t> </a:t>
            </a:r>
            <a:r>
              <a:rPr lang="en-US" dirty="0" err="1">
                <a:cs typeface="Arial" charset="0"/>
              </a:rPr>
              <a:t>baixados</a:t>
            </a:r>
            <a:r>
              <a:rPr lang="en-US" dirty="0">
                <a:cs typeface="Arial" charset="0"/>
              </a:rPr>
              <a:t> da </a:t>
            </a:r>
            <a:r>
              <a:rPr lang="en-US" dirty="0" err="1">
                <a:cs typeface="Arial" charset="0"/>
              </a:rPr>
              <a:t>Sonda</a:t>
            </a:r>
            <a:r>
              <a:rPr lang="en-US" dirty="0">
                <a:cs typeface="Arial" charset="0"/>
              </a:rPr>
              <a:t> para o Tablet e </a:t>
            </a:r>
            <a:r>
              <a:rPr lang="en-US" dirty="0" err="1">
                <a:cs typeface="Arial" charset="0"/>
              </a:rPr>
              <a:t>os</a:t>
            </a:r>
            <a:r>
              <a:rPr lang="en-US" dirty="0">
                <a:cs typeface="Arial" charset="0"/>
              </a:rPr>
              <a:t> </a:t>
            </a:r>
            <a:r>
              <a:rPr lang="en-US" dirty="0" err="1">
                <a:cs typeface="Arial" charset="0"/>
              </a:rPr>
              <a:t>resultados</a:t>
            </a:r>
            <a:r>
              <a:rPr lang="en-US" dirty="0">
                <a:cs typeface="Arial" charset="0"/>
              </a:rPr>
              <a:t> </a:t>
            </a:r>
            <a:r>
              <a:rPr lang="en-US" dirty="0" err="1">
                <a:cs typeface="Arial" charset="0"/>
              </a:rPr>
              <a:t>são</a:t>
            </a:r>
            <a:r>
              <a:rPr lang="en-US" dirty="0">
                <a:cs typeface="Arial" charset="0"/>
              </a:rPr>
              <a:t> </a:t>
            </a:r>
            <a:r>
              <a:rPr lang="en-US" dirty="0" err="1">
                <a:cs typeface="Arial" charset="0"/>
              </a:rPr>
              <a:t>exibidos</a:t>
            </a:r>
            <a:r>
              <a:rPr lang="en-US" dirty="0">
                <a:cs typeface="Arial" charset="0"/>
              </a:rPr>
              <a:t> </a:t>
            </a:r>
            <a:r>
              <a:rPr lang="en-US" dirty="0" err="1">
                <a:cs typeface="Arial" charset="0"/>
              </a:rPr>
              <a:t>instantaneamente</a:t>
            </a:r>
            <a:r>
              <a:rPr lang="en-US" dirty="0">
                <a:cs typeface="Arial" charset="0"/>
              </a:rPr>
              <a:t> para </a:t>
            </a:r>
            <a:r>
              <a:rPr lang="en-US" dirty="0" err="1">
                <a:cs typeface="Arial" charset="0"/>
              </a:rPr>
              <a:t>mostrar</a:t>
            </a:r>
            <a:r>
              <a:rPr lang="en-US" dirty="0">
                <a:cs typeface="Arial" charset="0"/>
              </a:rPr>
              <a:t> as </a:t>
            </a:r>
            <a:r>
              <a:rPr lang="en-US" dirty="0" err="1">
                <a:cs typeface="Arial" charset="0"/>
              </a:rPr>
              <a:t>condições</a:t>
            </a:r>
            <a:r>
              <a:rPr lang="en-US" dirty="0">
                <a:cs typeface="Arial" charset="0"/>
              </a:rPr>
              <a:t> de </a:t>
            </a:r>
            <a:r>
              <a:rPr lang="en-US" dirty="0" err="1">
                <a:cs typeface="Arial" charset="0"/>
              </a:rPr>
              <a:t>cada</a:t>
            </a:r>
            <a:r>
              <a:rPr lang="en-US" dirty="0">
                <a:cs typeface="Arial" charset="0"/>
              </a:rPr>
              <a:t> </a:t>
            </a:r>
            <a:r>
              <a:rPr lang="en-US" dirty="0" err="1">
                <a:cs typeface="Arial" charset="0"/>
              </a:rPr>
              <a:t>isolador</a:t>
            </a:r>
            <a:r>
              <a:rPr lang="en-US" dirty="0">
                <a:cs typeface="Arial" charset="0"/>
              </a:rPr>
              <a:t>.</a:t>
            </a:r>
          </a:p>
        </p:txBody>
      </p:sp>
      <p:grpSp>
        <p:nvGrpSpPr>
          <p:cNvPr id="49155" name="Group 29"/>
          <p:cNvGrpSpPr>
            <a:grpSpLocks/>
          </p:cNvGrpSpPr>
          <p:nvPr/>
        </p:nvGrpSpPr>
        <p:grpSpPr bwMode="auto">
          <a:xfrm>
            <a:off x="2315634" y="1408555"/>
            <a:ext cx="7560732" cy="3462868"/>
            <a:chOff x="228600" y="1463040"/>
            <a:chExt cx="8702040" cy="4114800"/>
          </a:xfrm>
        </p:grpSpPr>
        <p:sp>
          <p:nvSpPr>
            <p:cNvPr id="25" name="Rounded Rectangle 24"/>
            <p:cNvSpPr/>
            <p:nvPr/>
          </p:nvSpPr>
          <p:spPr>
            <a:xfrm rot="5400000">
              <a:off x="-190620" y="1882260"/>
              <a:ext cx="4114800" cy="3276361"/>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49159" name="Group 28"/>
            <p:cNvGrpSpPr>
              <a:grpSpLocks/>
            </p:cNvGrpSpPr>
            <p:nvPr/>
          </p:nvGrpSpPr>
          <p:grpSpPr bwMode="auto">
            <a:xfrm>
              <a:off x="548640" y="1601080"/>
              <a:ext cx="8382000" cy="3702440"/>
              <a:chOff x="533400" y="1615440"/>
              <a:chExt cx="8382000" cy="3702440"/>
            </a:xfrm>
          </p:grpSpPr>
          <p:pic>
            <p:nvPicPr>
              <p:cNvPr id="49160" name="Picture 5"/>
              <p:cNvPicPr>
                <a:picLocks noChangeAspect="1"/>
              </p:cNvPicPr>
              <p:nvPr/>
            </p:nvPicPr>
            <p:blipFill>
              <a:blip r:embed="rId3" cstate="print"/>
              <a:srcRect/>
              <a:stretch>
                <a:fillRect/>
              </a:stretch>
            </p:blipFill>
            <p:spPr bwMode="auto">
              <a:xfrm>
                <a:off x="3657600" y="1905000"/>
                <a:ext cx="5257800" cy="3127586"/>
              </a:xfrm>
              <a:prstGeom prst="rect">
                <a:avLst/>
              </a:prstGeom>
              <a:noFill/>
              <a:ln w="9525">
                <a:noFill/>
                <a:miter lim="800000"/>
                <a:headEnd/>
                <a:tailEnd/>
              </a:ln>
            </p:spPr>
          </p:pic>
          <p:pic>
            <p:nvPicPr>
              <p:cNvPr id="49161" name="Picture 2049" descr="List 1"/>
              <p:cNvPicPr>
                <a:picLocks noChangeAspect="1" noChangeArrowheads="1"/>
              </p:cNvPicPr>
              <p:nvPr/>
            </p:nvPicPr>
            <p:blipFill>
              <a:blip r:embed="rId4" cstate="print"/>
              <a:srcRect/>
              <a:stretch>
                <a:fillRect/>
              </a:stretch>
            </p:blipFill>
            <p:spPr bwMode="auto">
              <a:xfrm>
                <a:off x="533400" y="1615440"/>
                <a:ext cx="2662483" cy="3702440"/>
              </a:xfrm>
              <a:prstGeom prst="rect">
                <a:avLst/>
              </a:prstGeom>
              <a:noFill/>
              <a:ln w="9525">
                <a:solidFill>
                  <a:srgbClr val="A5A5A5"/>
                </a:solidFill>
                <a:miter lim="800000"/>
                <a:headEnd/>
                <a:tailEnd/>
              </a:ln>
            </p:spPr>
          </p:pic>
          <p:sp>
            <p:nvSpPr>
              <p:cNvPr id="24" name="Rounded Rectangle 23"/>
              <p:cNvSpPr/>
              <p:nvPr/>
            </p:nvSpPr>
            <p:spPr>
              <a:xfrm>
                <a:off x="3810373" y="2133038"/>
                <a:ext cx="1676278" cy="990600"/>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7" name="Straight Arrow Connector 26"/>
              <p:cNvCxnSpPr/>
              <p:nvPr/>
            </p:nvCxnSpPr>
            <p:spPr>
              <a:xfrm flipH="1" flipV="1">
                <a:off x="2972234" y="2375925"/>
                <a:ext cx="1219111" cy="30480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grpSp>
      </p:grpSp>
      <p:sp>
        <p:nvSpPr>
          <p:cNvPr id="49156" name="TextBox 27"/>
          <p:cNvSpPr txBox="1">
            <a:spLocks noChangeArrowheads="1"/>
          </p:cNvSpPr>
          <p:nvPr/>
        </p:nvSpPr>
        <p:spPr bwMode="auto">
          <a:xfrm>
            <a:off x="2133600" y="4871424"/>
            <a:ext cx="7924800" cy="646331"/>
          </a:xfrm>
          <a:prstGeom prst="rect">
            <a:avLst/>
          </a:prstGeom>
          <a:noFill/>
          <a:ln w="9525">
            <a:noFill/>
            <a:miter lim="800000"/>
            <a:headEnd/>
            <a:tailEnd/>
          </a:ln>
        </p:spPr>
        <p:txBody>
          <a:bodyPr wrap="square">
            <a:spAutoFit/>
          </a:bodyPr>
          <a:lstStyle/>
          <a:p>
            <a:pPr algn="ctr"/>
            <a:r>
              <a:rPr lang="pt-BR" dirty="0">
                <a:ea typeface="Calibri" panose="020F0502020204030204" pitchFamily="34" charset="0"/>
                <a:cs typeface="Arial" panose="020B0604020202020204" pitchFamily="34" charset="0"/>
              </a:rPr>
              <a:t>A lista de equipamentos a serem escaneados podem ser criadas no software do</a:t>
            </a:r>
          </a:p>
          <a:p>
            <a:pPr algn="ctr"/>
            <a:r>
              <a:rPr lang="pt-BR" dirty="0">
                <a:ea typeface="Calibri" panose="020F0502020204030204" pitchFamily="34" charset="0"/>
                <a:cs typeface="Arial" panose="020B0604020202020204" pitchFamily="34" charset="0"/>
              </a:rPr>
              <a:t>E-FIELD ID SCANNER , correlacionando TAG dos isoladores, localização e leituras</a:t>
            </a:r>
          </a:p>
        </p:txBody>
      </p:sp>
      <p:sp>
        <p:nvSpPr>
          <p:cNvPr id="15" name="Title 1">
            <a:extLst>
              <a:ext uri="{FF2B5EF4-FFF2-40B4-BE49-F238E27FC236}">
                <a16:creationId xmlns:a16="http://schemas.microsoft.com/office/drawing/2014/main" id="{291B0015-A955-1E49-A1C7-4542B8945F8C}"/>
              </a:ext>
            </a:extLst>
          </p:cNvPr>
          <p:cNvSpPr txBox="1">
            <a:spLocks/>
          </p:cNvSpPr>
          <p:nvPr/>
        </p:nvSpPr>
        <p:spPr>
          <a:xfrm>
            <a:off x="2057400" y="198573"/>
            <a:ext cx="8077200" cy="4995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a:ea typeface="ＭＳ Ｐゴシック" pitchFamily="34" charset="-128"/>
              </a:rPr>
              <a:t>E-FIELD Scanner</a:t>
            </a:r>
            <a:endParaRPr lang="fr-CA" sz="3200" b="1" dirty="0">
              <a:ea typeface="ＭＳ Ｐゴシック" pitchFamily="34" charset="-128"/>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Box 25"/>
          <p:cNvSpPr txBox="1">
            <a:spLocks noChangeArrowheads="1"/>
          </p:cNvSpPr>
          <p:nvPr/>
        </p:nvSpPr>
        <p:spPr bwMode="auto">
          <a:xfrm>
            <a:off x="668867" y="762931"/>
            <a:ext cx="11192933" cy="1831271"/>
          </a:xfrm>
          <a:prstGeom prst="rect">
            <a:avLst/>
          </a:prstGeom>
          <a:noFill/>
          <a:ln w="9525">
            <a:noFill/>
            <a:miter lim="800000"/>
            <a:headEnd/>
            <a:tailEnd/>
          </a:ln>
        </p:spPr>
        <p:txBody>
          <a:bodyPr wrap="square">
            <a:spAutoFit/>
          </a:bodyPr>
          <a:lstStyle/>
          <a:p>
            <a:pPr algn="just"/>
            <a:r>
              <a:rPr lang="pt-BR" sz="1600" dirty="0">
                <a:cs typeface="Arial" charset="0"/>
              </a:rPr>
              <a:t>O E-FIELD ID SCANNER </a:t>
            </a:r>
            <a:r>
              <a:rPr lang="pt-BR" sz="1600" dirty="0" err="1">
                <a:cs typeface="Arial" charset="0"/>
              </a:rPr>
              <a:t>Positron</a:t>
            </a:r>
            <a:r>
              <a:rPr lang="pt-BR" sz="1600" dirty="0">
                <a:cs typeface="Arial" charset="0"/>
              </a:rPr>
              <a:t> pode ser usado por vários dias, acumulando os dados para download posterior.</a:t>
            </a:r>
          </a:p>
          <a:p>
            <a:pPr algn="just"/>
            <a:r>
              <a:rPr lang="pt-BR" sz="1600" dirty="0">
                <a:cs typeface="Arial" charset="0"/>
              </a:rPr>
              <a:t>Ou você pode fazer o download de cada escaneamento em campo instantaneamente para analisar de imediato a condição do isolador.</a:t>
            </a:r>
          </a:p>
          <a:p>
            <a:pPr algn="just"/>
            <a:r>
              <a:rPr lang="pt-BR" sz="1600" dirty="0">
                <a:cs typeface="Arial" charset="0"/>
              </a:rPr>
              <a:t>Isso é muito útil para avaliação de risco em reparos em linha viva.</a:t>
            </a:r>
          </a:p>
          <a:p>
            <a:pPr algn="just"/>
            <a:endParaRPr lang="pt-BR" sz="1050" dirty="0">
              <a:cs typeface="Arial" charset="0"/>
            </a:endParaRPr>
          </a:p>
          <a:p>
            <a:pPr algn="just"/>
            <a:r>
              <a:rPr lang="pt-BR" b="1" dirty="0">
                <a:cs typeface="Arial" charset="0"/>
              </a:rPr>
              <a:t>A rede Bluetooth de longo alcance permite a comunicação e a transferência de dados sem a necessidade de cabos.</a:t>
            </a:r>
          </a:p>
          <a:p>
            <a:pPr algn="just">
              <a:defRPr/>
            </a:pPr>
            <a:endParaRPr lang="en-US" sz="2050" b="1" dirty="0">
              <a:cs typeface="Arial" charset="0"/>
            </a:endParaRPr>
          </a:p>
        </p:txBody>
      </p:sp>
      <p:grpSp>
        <p:nvGrpSpPr>
          <p:cNvPr id="51203" name="Group 29"/>
          <p:cNvGrpSpPr>
            <a:grpSpLocks/>
          </p:cNvGrpSpPr>
          <p:nvPr/>
        </p:nvGrpSpPr>
        <p:grpSpPr bwMode="auto">
          <a:xfrm>
            <a:off x="1776413" y="2294618"/>
            <a:ext cx="8715375" cy="2762250"/>
            <a:chOff x="228600" y="2495550"/>
            <a:chExt cx="8716104" cy="2762250"/>
          </a:xfrm>
        </p:grpSpPr>
        <p:pic>
          <p:nvPicPr>
            <p:cNvPr id="51207" name="Picture 948"/>
            <p:cNvPicPr>
              <a:picLocks noChangeAspect="1" noChangeArrowheads="1"/>
            </p:cNvPicPr>
            <p:nvPr/>
          </p:nvPicPr>
          <p:blipFill>
            <a:blip r:embed="rId3" cstate="print"/>
            <a:srcRect/>
            <a:stretch>
              <a:fillRect/>
            </a:stretch>
          </p:blipFill>
          <p:spPr bwMode="auto">
            <a:xfrm>
              <a:off x="228600" y="2495550"/>
              <a:ext cx="2586926" cy="2762250"/>
            </a:xfrm>
            <a:prstGeom prst="rect">
              <a:avLst/>
            </a:prstGeom>
            <a:noFill/>
            <a:ln w="9525">
              <a:noFill/>
              <a:miter lim="800000"/>
              <a:headEnd/>
              <a:tailEnd/>
            </a:ln>
          </p:spPr>
        </p:pic>
        <p:grpSp>
          <p:nvGrpSpPr>
            <p:cNvPr id="51208" name="Group 41"/>
            <p:cNvGrpSpPr>
              <a:grpSpLocks/>
            </p:cNvGrpSpPr>
            <p:nvPr/>
          </p:nvGrpSpPr>
          <p:grpSpPr bwMode="auto">
            <a:xfrm>
              <a:off x="3108960" y="2667000"/>
              <a:ext cx="5835744" cy="2209800"/>
              <a:chOff x="-71661" y="3276600"/>
              <a:chExt cx="5836266" cy="2209800"/>
            </a:xfrm>
          </p:grpSpPr>
          <p:grpSp>
            <p:nvGrpSpPr>
              <p:cNvPr id="51211" name="Group 39"/>
              <p:cNvGrpSpPr>
                <a:grpSpLocks/>
              </p:cNvGrpSpPr>
              <p:nvPr/>
            </p:nvGrpSpPr>
            <p:grpSpPr bwMode="auto">
              <a:xfrm>
                <a:off x="-71661" y="3276600"/>
                <a:ext cx="2876038" cy="2209800"/>
                <a:chOff x="11427" y="2856030"/>
                <a:chExt cx="3558488" cy="2734159"/>
              </a:xfrm>
            </p:grpSpPr>
            <p:pic>
              <p:nvPicPr>
                <p:cNvPr id="51213" name="Picture 23"/>
                <p:cNvPicPr>
                  <a:picLocks noChangeAspect="1"/>
                </p:cNvPicPr>
                <p:nvPr/>
              </p:nvPicPr>
              <p:blipFill>
                <a:blip r:embed="rId4" cstate="print"/>
                <a:srcRect/>
                <a:stretch>
                  <a:fillRect/>
                </a:stretch>
              </p:blipFill>
              <p:spPr bwMode="auto">
                <a:xfrm>
                  <a:off x="11427" y="2856030"/>
                  <a:ext cx="3558488" cy="2734159"/>
                </a:xfrm>
                <a:prstGeom prst="rect">
                  <a:avLst/>
                </a:prstGeom>
                <a:noFill/>
                <a:ln w="9525">
                  <a:noFill/>
                  <a:miter lim="800000"/>
                  <a:headEnd/>
                  <a:tailEnd/>
                </a:ln>
              </p:spPr>
            </p:pic>
            <p:pic>
              <p:nvPicPr>
                <p:cNvPr id="51214" name="Picture 5"/>
                <p:cNvPicPr>
                  <a:picLocks noChangeAspect="1"/>
                </p:cNvPicPr>
                <p:nvPr/>
              </p:nvPicPr>
              <p:blipFill>
                <a:blip r:embed="rId5" cstate="print"/>
                <a:srcRect/>
                <a:stretch>
                  <a:fillRect/>
                </a:stretch>
              </p:blipFill>
              <p:spPr bwMode="auto">
                <a:xfrm>
                  <a:off x="294296" y="3153853"/>
                  <a:ext cx="2938201" cy="2089387"/>
                </a:xfrm>
                <a:prstGeom prst="rect">
                  <a:avLst/>
                </a:prstGeom>
                <a:noFill/>
                <a:ln w="9525">
                  <a:noFill/>
                  <a:miter lim="800000"/>
                  <a:headEnd/>
                  <a:tailEnd/>
                </a:ln>
              </p:spPr>
            </p:pic>
          </p:grpSp>
          <p:pic>
            <p:nvPicPr>
              <p:cNvPr id="51212" name="Picture 6" descr="Porcelain-good.GIF"/>
              <p:cNvPicPr>
                <a:picLocks noChangeAspect="1"/>
              </p:cNvPicPr>
              <p:nvPr/>
            </p:nvPicPr>
            <p:blipFill>
              <a:blip r:embed="rId6" cstate="print"/>
              <a:srcRect/>
              <a:stretch>
                <a:fillRect/>
              </a:stretch>
            </p:blipFill>
            <p:spPr bwMode="auto">
              <a:xfrm>
                <a:off x="3292100" y="3429000"/>
                <a:ext cx="2472505" cy="1752600"/>
              </a:xfrm>
              <a:prstGeom prst="rect">
                <a:avLst/>
              </a:prstGeom>
              <a:noFill/>
              <a:ln w="15875">
                <a:solidFill>
                  <a:srgbClr val="002060"/>
                </a:solidFill>
                <a:miter lim="800000"/>
                <a:headEnd/>
                <a:tailEnd/>
              </a:ln>
            </p:spPr>
          </p:pic>
        </p:grpSp>
        <p:pic>
          <p:nvPicPr>
            <p:cNvPr id="51209" name="Picture 3"/>
            <p:cNvPicPr>
              <a:picLocks noChangeArrowheads="1"/>
            </p:cNvPicPr>
            <p:nvPr/>
          </p:nvPicPr>
          <p:blipFill>
            <a:blip r:embed="rId7" cstate="print"/>
            <a:srcRect/>
            <a:stretch>
              <a:fillRect/>
            </a:stretch>
          </p:blipFill>
          <p:spPr bwMode="auto">
            <a:xfrm>
              <a:off x="2394315" y="3822239"/>
              <a:ext cx="425085" cy="292561"/>
            </a:xfrm>
            <a:prstGeom prst="rect">
              <a:avLst/>
            </a:prstGeom>
            <a:noFill/>
            <a:ln w="9525">
              <a:noFill/>
              <a:miter lim="800000"/>
              <a:headEnd/>
              <a:tailEnd/>
            </a:ln>
          </p:spPr>
        </p:pic>
        <p:pic>
          <p:nvPicPr>
            <p:cNvPr id="51210" name="Picture 3"/>
            <p:cNvPicPr>
              <a:picLocks noChangeArrowheads="1"/>
            </p:cNvPicPr>
            <p:nvPr/>
          </p:nvPicPr>
          <p:blipFill>
            <a:blip r:embed="rId7" cstate="print"/>
            <a:srcRect/>
            <a:stretch>
              <a:fillRect/>
            </a:stretch>
          </p:blipFill>
          <p:spPr bwMode="auto">
            <a:xfrm>
              <a:off x="6021435" y="3810000"/>
              <a:ext cx="425085" cy="292561"/>
            </a:xfrm>
            <a:prstGeom prst="rect">
              <a:avLst/>
            </a:prstGeom>
            <a:noFill/>
            <a:ln w="9525">
              <a:noFill/>
              <a:miter lim="800000"/>
              <a:headEnd/>
              <a:tailEnd/>
            </a:ln>
          </p:spPr>
        </p:pic>
      </p:grpSp>
      <p:sp>
        <p:nvSpPr>
          <p:cNvPr id="51204" name="TextBox 22"/>
          <p:cNvSpPr txBox="1">
            <a:spLocks noChangeArrowheads="1"/>
          </p:cNvSpPr>
          <p:nvPr/>
        </p:nvSpPr>
        <p:spPr bwMode="auto">
          <a:xfrm>
            <a:off x="1646237" y="5105400"/>
            <a:ext cx="2514600" cy="954107"/>
          </a:xfrm>
          <a:prstGeom prst="rect">
            <a:avLst/>
          </a:prstGeom>
          <a:noFill/>
          <a:ln w="9525">
            <a:noFill/>
            <a:miter lim="800000"/>
            <a:headEnd/>
            <a:tailEnd/>
          </a:ln>
        </p:spPr>
        <p:txBody>
          <a:bodyPr>
            <a:spAutoFit/>
          </a:bodyPr>
          <a:lstStyle/>
          <a:p>
            <a:pPr algn="ctr"/>
            <a:r>
              <a:rPr lang="pt-BR" sz="1400" dirty="0"/>
              <a:t>E-FIELD Id SCANNER para corpos compostos com comunicação Bluetooth de longo alcance</a:t>
            </a:r>
          </a:p>
        </p:txBody>
      </p:sp>
      <p:sp>
        <p:nvSpPr>
          <p:cNvPr id="51205" name="TextBox 25"/>
          <p:cNvSpPr txBox="1">
            <a:spLocks noChangeArrowheads="1"/>
          </p:cNvSpPr>
          <p:nvPr/>
        </p:nvSpPr>
        <p:spPr bwMode="auto">
          <a:xfrm>
            <a:off x="4814962" y="4755065"/>
            <a:ext cx="2514600" cy="738664"/>
          </a:xfrm>
          <a:prstGeom prst="rect">
            <a:avLst/>
          </a:prstGeom>
          <a:noFill/>
          <a:ln w="9525">
            <a:noFill/>
            <a:miter lim="800000"/>
            <a:headEnd/>
            <a:tailEnd/>
          </a:ln>
        </p:spPr>
        <p:txBody>
          <a:bodyPr>
            <a:spAutoFit/>
          </a:bodyPr>
          <a:lstStyle/>
          <a:p>
            <a:pPr algn="ctr"/>
            <a:r>
              <a:rPr lang="pt-BR" sz="1400" dirty="0"/>
              <a:t>Download dos dados do SCANNER no Software </a:t>
            </a:r>
            <a:r>
              <a:rPr lang="pt-BR" sz="1400" dirty="0" err="1"/>
              <a:t>Positron</a:t>
            </a:r>
            <a:endParaRPr lang="pt-BR" sz="1400" dirty="0"/>
          </a:p>
          <a:p>
            <a:pPr algn="ctr"/>
            <a:r>
              <a:rPr lang="pt-BR" sz="1400" dirty="0"/>
              <a:t>(Tablet SO Windows)</a:t>
            </a:r>
          </a:p>
        </p:txBody>
      </p:sp>
      <p:sp>
        <p:nvSpPr>
          <p:cNvPr id="51206" name="TextBox 28"/>
          <p:cNvSpPr txBox="1">
            <a:spLocks noChangeArrowheads="1"/>
          </p:cNvSpPr>
          <p:nvPr/>
        </p:nvSpPr>
        <p:spPr bwMode="auto">
          <a:xfrm>
            <a:off x="7922249" y="4682792"/>
            <a:ext cx="2667000" cy="1169551"/>
          </a:xfrm>
          <a:prstGeom prst="rect">
            <a:avLst/>
          </a:prstGeom>
          <a:noFill/>
          <a:ln w="9525">
            <a:noFill/>
            <a:miter lim="800000"/>
            <a:headEnd/>
            <a:tailEnd/>
          </a:ln>
        </p:spPr>
        <p:txBody>
          <a:bodyPr>
            <a:spAutoFit/>
          </a:bodyPr>
          <a:lstStyle/>
          <a:p>
            <a:pPr algn="ctr"/>
            <a:r>
              <a:rPr lang="pt-BR" sz="1400" dirty="0"/>
              <a:t>E-Field ID = Gráfico resultante</a:t>
            </a:r>
          </a:p>
          <a:p>
            <a:pPr algn="ctr"/>
            <a:r>
              <a:rPr lang="pt-BR" sz="1400" dirty="0"/>
              <a:t>(Item em boas condições) mostrando a característica do Campo Elétrico (E-Field ID) circundante</a:t>
            </a:r>
          </a:p>
        </p:txBody>
      </p:sp>
      <p:sp>
        <p:nvSpPr>
          <p:cNvPr id="19" name="Title 1">
            <a:extLst>
              <a:ext uri="{FF2B5EF4-FFF2-40B4-BE49-F238E27FC236}">
                <a16:creationId xmlns:a16="http://schemas.microsoft.com/office/drawing/2014/main" id="{1E895EED-9154-A249-A0B9-968B8E12CAFE}"/>
              </a:ext>
            </a:extLst>
          </p:cNvPr>
          <p:cNvSpPr txBox="1">
            <a:spLocks/>
          </p:cNvSpPr>
          <p:nvPr/>
        </p:nvSpPr>
        <p:spPr>
          <a:xfrm>
            <a:off x="2057400" y="198573"/>
            <a:ext cx="8077200" cy="49953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sz="3200" b="1" dirty="0">
                <a:ea typeface="ＭＳ Ｐゴシック" pitchFamily="34" charset="-128"/>
              </a:rPr>
              <a:t>E-FIELD Scanner</a:t>
            </a:r>
            <a:endParaRPr lang="fr-CA" sz="3200" b="1" dirty="0">
              <a:ea typeface="ＭＳ Ｐゴシック" pitchFamily="34" charset="-128"/>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a:xfrm>
            <a:off x="1973741" y="914785"/>
            <a:ext cx="9439325" cy="450552"/>
          </a:xfrm>
        </p:spPr>
        <p:txBody>
          <a:bodyPr/>
          <a:lstStyle/>
          <a:p>
            <a:pPr algn="l" eaLnBrk="1" hangingPunct="1"/>
            <a:r>
              <a:rPr lang="pt-BR" sz="2000" dirty="0">
                <a:ea typeface="ＭＳ Ｐゴシック" pitchFamily="34" charset="-128"/>
              </a:rPr>
              <a:t>Detecção de Defeito via Gráfico de Campo Elétrico (E-Field ID) de Isoladores Compostos</a:t>
            </a:r>
            <a:endParaRPr lang="fr-CA" sz="2000" dirty="0">
              <a:ea typeface="ＭＳ Ｐゴシック" pitchFamily="34" charset="-128"/>
            </a:endParaRPr>
          </a:p>
        </p:txBody>
      </p:sp>
      <p:sp>
        <p:nvSpPr>
          <p:cNvPr id="53250" name="TextBox 4"/>
          <p:cNvSpPr txBox="1">
            <a:spLocks noChangeArrowheads="1"/>
          </p:cNvSpPr>
          <p:nvPr/>
        </p:nvSpPr>
        <p:spPr bwMode="auto">
          <a:xfrm>
            <a:off x="1320800" y="4861860"/>
            <a:ext cx="10092266" cy="830997"/>
          </a:xfrm>
          <a:prstGeom prst="rect">
            <a:avLst/>
          </a:prstGeom>
          <a:noFill/>
          <a:ln w="9525">
            <a:noFill/>
            <a:miter lim="800000"/>
            <a:headEnd/>
            <a:tailEnd/>
          </a:ln>
        </p:spPr>
        <p:txBody>
          <a:bodyPr wrap="square">
            <a:spAutoFit/>
          </a:bodyPr>
          <a:lstStyle/>
          <a:p>
            <a:r>
              <a:rPr lang="pt-BR" sz="1600" b="1" dirty="0">
                <a:latin typeface="Calibri" pitchFamily="34" charset="0"/>
              </a:rPr>
              <a:t>Gráfico mostrando a distribuição do Campo Elétrico de dois Isoladores Compostos de 735 kV. As curvas mostram um isolador danificado (vermelho) e um em boas condições (preto = E-FIELD ID), para a imediata comparação e tomada de decisão.</a:t>
            </a:r>
          </a:p>
        </p:txBody>
      </p:sp>
      <p:sp>
        <p:nvSpPr>
          <p:cNvPr id="53251" name="TextBox 5"/>
          <p:cNvSpPr txBox="1">
            <a:spLocks noChangeArrowheads="1"/>
          </p:cNvSpPr>
          <p:nvPr/>
        </p:nvSpPr>
        <p:spPr bwMode="auto">
          <a:xfrm>
            <a:off x="6553200" y="1447800"/>
            <a:ext cx="4103687" cy="1231106"/>
          </a:xfrm>
          <a:prstGeom prst="rect">
            <a:avLst/>
          </a:prstGeom>
          <a:noFill/>
          <a:ln w="9525">
            <a:noFill/>
            <a:miter lim="800000"/>
            <a:headEnd/>
            <a:tailEnd/>
          </a:ln>
        </p:spPr>
        <p:txBody>
          <a:bodyPr wrap="square">
            <a:spAutoFit/>
          </a:bodyPr>
          <a:lstStyle/>
          <a:p>
            <a:r>
              <a:rPr lang="pt-BR" dirty="0">
                <a:latin typeface="Calibri" pitchFamily="34" charset="0"/>
              </a:rPr>
              <a:t>Defeitos próximos do terminal de alta tensão são os do tipo mais comum em isoladores compostos poliméricos</a:t>
            </a:r>
          </a:p>
          <a:p>
            <a:endParaRPr lang="fr-CA" sz="2000" dirty="0">
              <a:latin typeface="Calibri" pitchFamily="34" charset="0"/>
            </a:endParaRPr>
          </a:p>
        </p:txBody>
      </p:sp>
      <p:pic>
        <p:nvPicPr>
          <p:cNvPr id="53252" name="Picture 8"/>
          <p:cNvPicPr>
            <a:picLocks noChangeAspect="1"/>
          </p:cNvPicPr>
          <p:nvPr/>
        </p:nvPicPr>
        <p:blipFill>
          <a:blip r:embed="rId3" cstate="print"/>
          <a:srcRect/>
          <a:stretch>
            <a:fillRect/>
          </a:stretch>
        </p:blipFill>
        <p:spPr bwMode="auto">
          <a:xfrm>
            <a:off x="1973741" y="1447800"/>
            <a:ext cx="3680983" cy="3222322"/>
          </a:xfrm>
          <a:prstGeom prst="rect">
            <a:avLst/>
          </a:prstGeom>
          <a:noFill/>
          <a:ln w="9525">
            <a:noFill/>
            <a:miter lim="800000"/>
            <a:headEnd/>
            <a:tailEnd/>
          </a:ln>
        </p:spPr>
      </p:pic>
      <p:sp>
        <p:nvSpPr>
          <p:cNvPr id="9" name="TextBox 8"/>
          <p:cNvSpPr txBox="1"/>
          <p:nvPr/>
        </p:nvSpPr>
        <p:spPr>
          <a:xfrm>
            <a:off x="2841456" y="167340"/>
            <a:ext cx="6509087" cy="584775"/>
          </a:xfrm>
          <a:prstGeom prst="rect">
            <a:avLst/>
          </a:prstGeom>
          <a:noFill/>
        </p:spPr>
        <p:txBody>
          <a:bodyPr wrap="square">
            <a:spAutoFit/>
          </a:bodyPr>
          <a:lstStyle/>
          <a:p>
            <a:pPr>
              <a:defRPr/>
            </a:pPr>
            <a:r>
              <a:rPr lang="pt-BR" sz="3200" dirty="0"/>
              <a:t>EXEMPLO - Detecção de falhas ocultas</a:t>
            </a:r>
            <a:endParaRPr lang="en-US" sz="3200" dirty="0"/>
          </a:p>
        </p:txBody>
      </p:sp>
      <p:sp>
        <p:nvSpPr>
          <p:cNvPr id="53255" name="TextBox 14"/>
          <p:cNvSpPr txBox="1">
            <a:spLocks noChangeArrowheads="1"/>
          </p:cNvSpPr>
          <p:nvPr/>
        </p:nvSpPr>
        <p:spPr bwMode="auto">
          <a:xfrm>
            <a:off x="6537278" y="3498680"/>
            <a:ext cx="3886201" cy="1015663"/>
          </a:xfrm>
          <a:prstGeom prst="rect">
            <a:avLst/>
          </a:prstGeom>
          <a:noFill/>
          <a:ln w="9525">
            <a:noFill/>
            <a:miter lim="800000"/>
            <a:headEnd/>
            <a:tailEnd/>
          </a:ln>
        </p:spPr>
        <p:txBody>
          <a:bodyPr wrap="square">
            <a:spAutoFit/>
          </a:bodyPr>
          <a:lstStyle/>
          <a:p>
            <a:r>
              <a:rPr lang="pt-BR" sz="2000" dirty="0">
                <a:latin typeface="Calibri" pitchFamily="34" charset="0"/>
              </a:rPr>
              <a:t>Este defeito pode se desenvolver para uma fratura frágil que acarretará uma falha mecânica!</a:t>
            </a:r>
          </a:p>
        </p:txBody>
      </p:sp>
      <p:grpSp>
        <p:nvGrpSpPr>
          <p:cNvPr id="53256" name="Group 10"/>
          <p:cNvGrpSpPr>
            <a:grpSpLocks/>
          </p:cNvGrpSpPr>
          <p:nvPr/>
        </p:nvGrpSpPr>
        <p:grpSpPr bwMode="auto">
          <a:xfrm>
            <a:off x="4544962" y="1923737"/>
            <a:ext cx="5689222" cy="2291328"/>
            <a:chOff x="3520440" y="1981200"/>
            <a:chExt cx="6359716" cy="2667000"/>
          </a:xfrm>
        </p:grpSpPr>
        <p:sp>
          <p:nvSpPr>
            <p:cNvPr id="53257" name="TextBox 7"/>
            <p:cNvSpPr txBox="1">
              <a:spLocks noChangeArrowheads="1"/>
            </p:cNvSpPr>
            <p:nvPr/>
          </p:nvSpPr>
          <p:spPr bwMode="auto">
            <a:xfrm>
              <a:off x="5765356" y="2575524"/>
              <a:ext cx="4114800" cy="1015663"/>
            </a:xfrm>
            <a:prstGeom prst="rect">
              <a:avLst/>
            </a:prstGeom>
            <a:noFill/>
            <a:ln w="9525">
              <a:noFill/>
              <a:miter lim="800000"/>
              <a:headEnd/>
              <a:tailEnd/>
            </a:ln>
          </p:spPr>
          <p:txBody>
            <a:bodyPr>
              <a:spAutoFit/>
            </a:bodyPr>
            <a:lstStyle/>
            <a:p>
              <a:r>
                <a:rPr lang="en-CA" sz="2000" b="1" dirty="0" err="1">
                  <a:solidFill>
                    <a:srgbClr val="C00000"/>
                  </a:solidFill>
                  <a:latin typeface="Calibri" pitchFamily="34" charset="0"/>
                </a:rPr>
                <a:t>Perigo</a:t>
              </a:r>
              <a:r>
                <a:rPr lang="en-CA" sz="2000" b="1" dirty="0">
                  <a:solidFill>
                    <a:srgbClr val="C00000"/>
                  </a:solidFill>
                  <a:latin typeface="Calibri" pitchFamily="34" charset="0"/>
                </a:rPr>
                <a:t>: </a:t>
              </a:r>
              <a:r>
                <a:rPr lang="pt-BR" sz="2000" dirty="0">
                  <a:latin typeface="Calibri" pitchFamily="34" charset="0"/>
                </a:rPr>
                <a:t>Este Isolador Composto representa alto risco para os profissionais próximos</a:t>
              </a:r>
              <a:endParaRPr lang="fr-CA" sz="2000" dirty="0">
                <a:latin typeface="Calibri" pitchFamily="34" charset="0"/>
              </a:endParaRPr>
            </a:p>
          </p:txBody>
        </p:sp>
        <p:sp>
          <p:nvSpPr>
            <p:cNvPr id="10" name="Rounded Rectangle 9"/>
            <p:cNvSpPr/>
            <p:nvPr/>
          </p:nvSpPr>
          <p:spPr>
            <a:xfrm>
              <a:off x="3520440" y="1981200"/>
              <a:ext cx="1219338" cy="2667000"/>
            </a:xfrm>
            <a:prstGeom prst="round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D07E8-0CC3-C45F-ABB9-A7381F69BF2D}"/>
            </a:ext>
          </a:extLst>
        </p:cNvPr>
        <p:cNvGrpSpPr/>
        <p:nvPr/>
      </p:nvGrpSpPr>
      <p:grpSpPr>
        <a:xfrm>
          <a:off x="0" y="0"/>
          <a:ext cx="0" cy="0"/>
          <a:chOff x="0" y="0"/>
          <a:chExt cx="0" cy="0"/>
        </a:xfrm>
      </p:grpSpPr>
      <p:sp>
        <p:nvSpPr>
          <p:cNvPr id="53249" name="Title 1">
            <a:extLst>
              <a:ext uri="{FF2B5EF4-FFF2-40B4-BE49-F238E27FC236}">
                <a16:creationId xmlns:a16="http://schemas.microsoft.com/office/drawing/2014/main" id="{8C1E241D-35EF-88C0-794F-3DB16CC8FCE7}"/>
              </a:ext>
            </a:extLst>
          </p:cNvPr>
          <p:cNvSpPr>
            <a:spLocks noGrp="1"/>
          </p:cNvSpPr>
          <p:nvPr>
            <p:ph type="title"/>
          </p:nvPr>
        </p:nvSpPr>
        <p:spPr>
          <a:xfrm>
            <a:off x="1973741" y="914785"/>
            <a:ext cx="9439325" cy="450552"/>
          </a:xfrm>
        </p:spPr>
        <p:txBody>
          <a:bodyPr/>
          <a:lstStyle/>
          <a:p>
            <a:pPr algn="l" eaLnBrk="1" hangingPunct="1"/>
            <a:r>
              <a:rPr lang="pt-BR" sz="2000" dirty="0">
                <a:ea typeface="ＭＳ Ｐゴシック" pitchFamily="34" charset="-128"/>
              </a:rPr>
              <a:t>Detecção de Defeito via Gráfico de Campo Elétrico (E-Field ID) de Isoladores Compostos</a:t>
            </a:r>
            <a:endParaRPr lang="fr-CA" sz="2000" dirty="0">
              <a:ea typeface="ＭＳ Ｐゴシック" pitchFamily="34" charset="-128"/>
            </a:endParaRPr>
          </a:p>
        </p:txBody>
      </p:sp>
      <p:sp>
        <p:nvSpPr>
          <p:cNvPr id="9" name="TextBox 8">
            <a:extLst>
              <a:ext uri="{FF2B5EF4-FFF2-40B4-BE49-F238E27FC236}">
                <a16:creationId xmlns:a16="http://schemas.microsoft.com/office/drawing/2014/main" id="{2CE6036F-F23A-C9E2-45CA-C53A738E5592}"/>
              </a:ext>
            </a:extLst>
          </p:cNvPr>
          <p:cNvSpPr txBox="1"/>
          <p:nvPr/>
        </p:nvSpPr>
        <p:spPr>
          <a:xfrm>
            <a:off x="2841456" y="167340"/>
            <a:ext cx="6509087" cy="584775"/>
          </a:xfrm>
          <a:prstGeom prst="rect">
            <a:avLst/>
          </a:prstGeom>
          <a:noFill/>
        </p:spPr>
        <p:txBody>
          <a:bodyPr wrap="square">
            <a:spAutoFit/>
          </a:bodyPr>
          <a:lstStyle/>
          <a:p>
            <a:pPr>
              <a:defRPr/>
            </a:pPr>
            <a:r>
              <a:rPr lang="pt-BR" sz="3200" dirty="0"/>
              <a:t>EXEMPLO - Detecção de falhas ocultas</a:t>
            </a:r>
            <a:endParaRPr lang="en-US" sz="3200" dirty="0"/>
          </a:p>
        </p:txBody>
      </p:sp>
      <p:pic>
        <p:nvPicPr>
          <p:cNvPr id="2" name="Imagem 1">
            <a:extLst>
              <a:ext uri="{FF2B5EF4-FFF2-40B4-BE49-F238E27FC236}">
                <a16:creationId xmlns:a16="http://schemas.microsoft.com/office/drawing/2014/main" id="{9ED48729-33BC-6BDE-04C7-FA61E68D481E}"/>
              </a:ext>
            </a:extLst>
          </p:cNvPr>
          <p:cNvPicPr>
            <a:picLocks noChangeAspect="1"/>
          </p:cNvPicPr>
          <p:nvPr/>
        </p:nvPicPr>
        <p:blipFill>
          <a:blip r:embed="rId3"/>
          <a:stretch>
            <a:fillRect/>
          </a:stretch>
        </p:blipFill>
        <p:spPr>
          <a:xfrm>
            <a:off x="113342" y="1764030"/>
            <a:ext cx="3505810" cy="3406140"/>
          </a:xfrm>
          <a:prstGeom prst="rect">
            <a:avLst/>
          </a:prstGeom>
        </p:spPr>
      </p:pic>
      <p:pic>
        <p:nvPicPr>
          <p:cNvPr id="3" name="Imagem 2">
            <a:extLst>
              <a:ext uri="{FF2B5EF4-FFF2-40B4-BE49-F238E27FC236}">
                <a16:creationId xmlns:a16="http://schemas.microsoft.com/office/drawing/2014/main" id="{58C0F882-37CA-2D4D-D4E7-710606FC552F}"/>
              </a:ext>
            </a:extLst>
          </p:cNvPr>
          <p:cNvPicPr>
            <a:picLocks noChangeAspect="1"/>
          </p:cNvPicPr>
          <p:nvPr/>
        </p:nvPicPr>
        <p:blipFill>
          <a:blip r:embed="rId4"/>
          <a:stretch>
            <a:fillRect/>
          </a:stretch>
        </p:blipFill>
        <p:spPr>
          <a:xfrm>
            <a:off x="3790054" y="1764030"/>
            <a:ext cx="3205250" cy="3412040"/>
          </a:xfrm>
          <a:prstGeom prst="rect">
            <a:avLst/>
          </a:prstGeom>
        </p:spPr>
      </p:pic>
      <p:pic>
        <p:nvPicPr>
          <p:cNvPr id="4" name="Imagem 3">
            <a:extLst>
              <a:ext uri="{FF2B5EF4-FFF2-40B4-BE49-F238E27FC236}">
                <a16:creationId xmlns:a16="http://schemas.microsoft.com/office/drawing/2014/main" id="{0994A16F-CCC5-6461-A5A5-1F59BB5D0816}"/>
              </a:ext>
            </a:extLst>
          </p:cNvPr>
          <p:cNvPicPr>
            <a:picLocks noChangeAspect="1"/>
          </p:cNvPicPr>
          <p:nvPr/>
        </p:nvPicPr>
        <p:blipFill>
          <a:blip r:embed="rId5"/>
          <a:stretch>
            <a:fillRect/>
          </a:stretch>
        </p:blipFill>
        <p:spPr>
          <a:xfrm>
            <a:off x="7239000" y="1797075"/>
            <a:ext cx="4839658" cy="3373095"/>
          </a:xfrm>
          <a:prstGeom prst="rect">
            <a:avLst/>
          </a:prstGeom>
        </p:spPr>
      </p:pic>
    </p:spTree>
    <p:extLst>
      <p:ext uri="{BB962C8B-B14F-4D97-AF65-F5344CB8AC3E}">
        <p14:creationId xmlns:p14="http://schemas.microsoft.com/office/powerpoint/2010/main" val="19259826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78013-4ACC-A773-B1DD-9DE15E53CE74}"/>
            </a:ext>
          </a:extLst>
        </p:cNvPr>
        <p:cNvGrpSpPr/>
        <p:nvPr/>
      </p:nvGrpSpPr>
      <p:grpSpPr>
        <a:xfrm>
          <a:off x="0" y="0"/>
          <a:ext cx="0" cy="0"/>
          <a:chOff x="0" y="0"/>
          <a:chExt cx="0" cy="0"/>
        </a:xfrm>
      </p:grpSpPr>
      <p:sp>
        <p:nvSpPr>
          <p:cNvPr id="53249" name="Title 1">
            <a:extLst>
              <a:ext uri="{FF2B5EF4-FFF2-40B4-BE49-F238E27FC236}">
                <a16:creationId xmlns:a16="http://schemas.microsoft.com/office/drawing/2014/main" id="{06959C7A-2835-28B1-DBFF-B1D9188C026E}"/>
              </a:ext>
            </a:extLst>
          </p:cNvPr>
          <p:cNvSpPr>
            <a:spLocks noGrp="1"/>
          </p:cNvSpPr>
          <p:nvPr>
            <p:ph type="title"/>
          </p:nvPr>
        </p:nvSpPr>
        <p:spPr>
          <a:xfrm>
            <a:off x="1973741" y="914785"/>
            <a:ext cx="9439325" cy="450552"/>
          </a:xfrm>
        </p:spPr>
        <p:txBody>
          <a:bodyPr/>
          <a:lstStyle/>
          <a:p>
            <a:pPr algn="l" eaLnBrk="1" hangingPunct="1"/>
            <a:r>
              <a:rPr lang="pt-BR" sz="2000" dirty="0">
                <a:ea typeface="ＭＳ Ｐゴシック" pitchFamily="34" charset="-128"/>
              </a:rPr>
              <a:t>Detecção de Defeito via Gráfico de Campo Elétrico (E-Field ID) de Isoladores Compostos</a:t>
            </a:r>
            <a:endParaRPr lang="fr-CA" sz="2000" dirty="0">
              <a:ea typeface="ＭＳ Ｐゴシック" pitchFamily="34" charset="-128"/>
            </a:endParaRPr>
          </a:p>
        </p:txBody>
      </p:sp>
      <p:sp>
        <p:nvSpPr>
          <p:cNvPr id="9" name="TextBox 8">
            <a:extLst>
              <a:ext uri="{FF2B5EF4-FFF2-40B4-BE49-F238E27FC236}">
                <a16:creationId xmlns:a16="http://schemas.microsoft.com/office/drawing/2014/main" id="{0AF34BF3-2DFE-3F90-B47C-76B96D7A2F9C}"/>
              </a:ext>
            </a:extLst>
          </p:cNvPr>
          <p:cNvSpPr txBox="1"/>
          <p:nvPr/>
        </p:nvSpPr>
        <p:spPr>
          <a:xfrm>
            <a:off x="2841456" y="167340"/>
            <a:ext cx="6509087" cy="584775"/>
          </a:xfrm>
          <a:prstGeom prst="rect">
            <a:avLst/>
          </a:prstGeom>
          <a:noFill/>
        </p:spPr>
        <p:txBody>
          <a:bodyPr wrap="square">
            <a:spAutoFit/>
          </a:bodyPr>
          <a:lstStyle/>
          <a:p>
            <a:pPr>
              <a:defRPr/>
            </a:pPr>
            <a:r>
              <a:rPr lang="pt-BR" sz="3200" dirty="0"/>
              <a:t>EXEMPLO - Detecção de falhas ocultas</a:t>
            </a:r>
            <a:endParaRPr lang="en-US" sz="3200" dirty="0"/>
          </a:p>
        </p:txBody>
      </p:sp>
      <p:pic>
        <p:nvPicPr>
          <p:cNvPr id="5" name="Imagem 4">
            <a:extLst>
              <a:ext uri="{FF2B5EF4-FFF2-40B4-BE49-F238E27FC236}">
                <a16:creationId xmlns:a16="http://schemas.microsoft.com/office/drawing/2014/main" id="{711795E3-F23F-6838-3E8E-ACF9C0B66BA2}"/>
              </a:ext>
            </a:extLst>
          </p:cNvPr>
          <p:cNvPicPr>
            <a:picLocks noChangeAspect="1"/>
          </p:cNvPicPr>
          <p:nvPr/>
        </p:nvPicPr>
        <p:blipFill>
          <a:blip r:embed="rId3"/>
          <a:stretch>
            <a:fillRect/>
          </a:stretch>
        </p:blipFill>
        <p:spPr>
          <a:xfrm>
            <a:off x="1755061" y="1485432"/>
            <a:ext cx="3302480" cy="3886324"/>
          </a:xfrm>
          <a:prstGeom prst="rect">
            <a:avLst/>
          </a:prstGeom>
        </p:spPr>
      </p:pic>
      <p:pic>
        <p:nvPicPr>
          <p:cNvPr id="6" name="Imagem 5">
            <a:extLst>
              <a:ext uri="{FF2B5EF4-FFF2-40B4-BE49-F238E27FC236}">
                <a16:creationId xmlns:a16="http://schemas.microsoft.com/office/drawing/2014/main" id="{DD07F973-D8EC-ECFF-17F9-289DF78AAE01}"/>
              </a:ext>
            </a:extLst>
          </p:cNvPr>
          <p:cNvPicPr>
            <a:picLocks noChangeAspect="1"/>
          </p:cNvPicPr>
          <p:nvPr/>
        </p:nvPicPr>
        <p:blipFill>
          <a:blip r:embed="rId4"/>
          <a:stretch>
            <a:fillRect/>
          </a:stretch>
        </p:blipFill>
        <p:spPr>
          <a:xfrm>
            <a:off x="5399103" y="1485839"/>
            <a:ext cx="5710858" cy="3886730"/>
          </a:xfrm>
          <a:prstGeom prst="rect">
            <a:avLst/>
          </a:prstGeom>
        </p:spPr>
      </p:pic>
    </p:spTree>
    <p:extLst>
      <p:ext uri="{BB962C8B-B14F-4D97-AF65-F5344CB8AC3E}">
        <p14:creationId xmlns:p14="http://schemas.microsoft.com/office/powerpoint/2010/main" val="3871561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C8059-344D-A624-7BFE-16B7D3B90021}"/>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8F08847-0039-E985-B90F-0782213A6C6C}"/>
              </a:ext>
            </a:extLst>
          </p:cNvPr>
          <p:cNvSpPr txBox="1"/>
          <p:nvPr/>
        </p:nvSpPr>
        <p:spPr>
          <a:xfrm>
            <a:off x="2841456" y="167340"/>
            <a:ext cx="6509087" cy="584775"/>
          </a:xfrm>
          <a:prstGeom prst="rect">
            <a:avLst/>
          </a:prstGeom>
          <a:noFill/>
        </p:spPr>
        <p:txBody>
          <a:bodyPr wrap="square">
            <a:spAutoFit/>
          </a:bodyPr>
          <a:lstStyle/>
          <a:p>
            <a:pPr>
              <a:defRPr/>
            </a:pPr>
            <a:r>
              <a:rPr lang="pt-BR" sz="3200" dirty="0"/>
              <a:t>EXEMPLO - Detecção de falhas ocultas</a:t>
            </a:r>
            <a:endParaRPr lang="en-US" sz="3200" dirty="0"/>
          </a:p>
        </p:txBody>
      </p:sp>
      <p:pic>
        <p:nvPicPr>
          <p:cNvPr id="2" name="5-) Passagem do E-Field Scanner em cadeia de ancoragem dupla isolador composto 500kV">
            <a:hlinkClick r:id="" action="ppaction://media"/>
            <a:extLst>
              <a:ext uri="{FF2B5EF4-FFF2-40B4-BE49-F238E27FC236}">
                <a16:creationId xmlns:a16="http://schemas.microsoft.com/office/drawing/2014/main" id="{E630098E-D2BB-2DC6-6BB5-AD141AE74EF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73595" y="693420"/>
            <a:ext cx="8644809" cy="4754644"/>
          </a:xfrm>
          <a:prstGeom prst="rect">
            <a:avLst/>
          </a:prstGeom>
        </p:spPr>
      </p:pic>
    </p:spTree>
    <p:extLst>
      <p:ext uri="{BB962C8B-B14F-4D97-AF65-F5344CB8AC3E}">
        <p14:creationId xmlns:p14="http://schemas.microsoft.com/office/powerpoint/2010/main" val="2322269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a:xfrm>
            <a:off x="3141279" y="135759"/>
            <a:ext cx="5909440" cy="533400"/>
          </a:xfrm>
        </p:spPr>
        <p:txBody>
          <a:bodyPr/>
          <a:lstStyle/>
          <a:p>
            <a:r>
              <a:rPr lang="en-US" sz="3200" b="1" dirty="0" err="1">
                <a:ea typeface="ＭＳ Ｐゴシック" pitchFamily="34" charset="-128"/>
              </a:rPr>
              <a:t>Mapeamento</a:t>
            </a:r>
            <a:r>
              <a:rPr lang="en-US" sz="3200" b="1" dirty="0">
                <a:ea typeface="ＭＳ Ｐゴシック" pitchFamily="34" charset="-128"/>
              </a:rPr>
              <a:t> da Rede de </a:t>
            </a:r>
            <a:r>
              <a:rPr lang="en-US" sz="3200" b="1" dirty="0" err="1">
                <a:ea typeface="ＭＳ Ｐゴシック" pitchFamily="34" charset="-128"/>
              </a:rPr>
              <a:t>Energia</a:t>
            </a:r>
            <a:endParaRPr lang="en-US" sz="3200" b="1" dirty="0">
              <a:ea typeface="ＭＳ Ｐゴシック" pitchFamily="34" charset="-128"/>
            </a:endParaRPr>
          </a:p>
        </p:txBody>
      </p:sp>
      <p:sp>
        <p:nvSpPr>
          <p:cNvPr id="55298" name="Content Placeholder 2"/>
          <p:cNvSpPr>
            <a:spLocks noGrp="1"/>
          </p:cNvSpPr>
          <p:nvPr>
            <p:ph idx="1"/>
          </p:nvPr>
        </p:nvSpPr>
        <p:spPr>
          <a:xfrm>
            <a:off x="651933" y="778933"/>
            <a:ext cx="10888132" cy="1507067"/>
          </a:xfrm>
        </p:spPr>
        <p:txBody>
          <a:bodyPr/>
          <a:lstStyle/>
          <a:p>
            <a:r>
              <a:rPr lang="pt-BR" sz="1400" dirty="0">
                <a:ea typeface="ＭＳ Ｐゴシック" pitchFamily="34" charset="-128"/>
              </a:rPr>
              <a:t>Os dados registrados pelos E-FIELD ID SCANNERS </a:t>
            </a:r>
            <a:r>
              <a:rPr lang="pt-BR" sz="1400" dirty="0" err="1">
                <a:ea typeface="ＭＳ Ｐゴシック" pitchFamily="34" charset="-128"/>
              </a:rPr>
              <a:t>Positron</a:t>
            </a:r>
            <a:r>
              <a:rPr lang="pt-BR" sz="1400" dirty="0">
                <a:ea typeface="ＭＳ Ｐゴシック" pitchFamily="34" charset="-128"/>
              </a:rPr>
              <a:t> podem ser importados para um banco de dados de mapeamento </a:t>
            </a:r>
            <a:r>
              <a:rPr lang="pt-BR" sz="1400" dirty="0" err="1">
                <a:ea typeface="ＭＳ Ｐゴシック" pitchFamily="34" charset="-128"/>
              </a:rPr>
              <a:t>Positron</a:t>
            </a:r>
            <a:r>
              <a:rPr lang="pt-BR" sz="1400" dirty="0">
                <a:ea typeface="ＭＳ Ｐゴシック" pitchFamily="34" charset="-128"/>
              </a:rPr>
              <a:t>.</a:t>
            </a:r>
          </a:p>
          <a:p>
            <a:r>
              <a:rPr lang="pt-BR" sz="1400" dirty="0">
                <a:ea typeface="ＭＳ Ｐゴシック" pitchFamily="34" charset="-128"/>
              </a:rPr>
              <a:t>Com a rede de energia modelada, a localização das linhas de transmissão de energia são mostradas incluindo longitude e latitude.</a:t>
            </a:r>
          </a:p>
          <a:p>
            <a:r>
              <a:rPr lang="pt-BR" sz="1400" dirty="0">
                <a:ea typeface="ＭＳ Ｐゴシック" pitchFamily="34" charset="-128"/>
              </a:rPr>
              <a:t>Ícones coloridos representam as torres e a condição dos seus isoladores associados.</a:t>
            </a:r>
          </a:p>
          <a:p>
            <a:r>
              <a:rPr lang="pt-BR" sz="1400" dirty="0">
                <a:ea typeface="ＭＳ Ｐゴシック" pitchFamily="34" charset="-128"/>
              </a:rPr>
              <a:t>Conhecimento visual da saúde do isolamento de sua rede de energia, informações importantes para tomada de decisões em caso de eventos climáticos extremos, por exemplo.</a:t>
            </a:r>
          </a:p>
        </p:txBody>
      </p:sp>
      <p:pic>
        <p:nvPicPr>
          <p:cNvPr id="55300" name="Picture 3"/>
          <p:cNvPicPr>
            <a:picLocks noChangeAspect="1" noChangeArrowheads="1"/>
          </p:cNvPicPr>
          <p:nvPr/>
        </p:nvPicPr>
        <p:blipFill>
          <a:blip r:embed="rId3" cstate="print"/>
          <a:srcRect/>
          <a:stretch>
            <a:fillRect/>
          </a:stretch>
        </p:blipFill>
        <p:spPr bwMode="auto">
          <a:xfrm>
            <a:off x="3386666" y="2201332"/>
            <a:ext cx="5418667" cy="3219842"/>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7648" y="922868"/>
            <a:ext cx="6184900" cy="1691354"/>
          </a:xfrm>
        </p:spPr>
        <p:txBody>
          <a:bodyPr/>
          <a:lstStyle/>
          <a:p>
            <a:pPr marL="350838" indent="-350838">
              <a:buNone/>
              <a:defRPr/>
            </a:pPr>
            <a:r>
              <a:rPr lang="en-US" sz="2000" dirty="0" err="1"/>
              <a:t>Duas</a:t>
            </a:r>
            <a:r>
              <a:rPr lang="en-US" sz="2000" dirty="0"/>
              <a:t> </a:t>
            </a:r>
            <a:r>
              <a:rPr lang="en-US" sz="2000" dirty="0" err="1"/>
              <a:t>opções</a:t>
            </a:r>
            <a:r>
              <a:rPr lang="en-US" sz="2000" dirty="0"/>
              <a:t> </a:t>
            </a:r>
            <a:r>
              <a:rPr lang="en-US" sz="2000" dirty="0" err="1"/>
              <a:t>disponíveis</a:t>
            </a:r>
            <a:r>
              <a:rPr lang="en-US" sz="2000" dirty="0"/>
              <a:t>:</a:t>
            </a:r>
          </a:p>
          <a:p>
            <a:pPr marL="231775" indent="-231775">
              <a:buFont typeface="Arial" charset="0"/>
              <a:buChar char="•"/>
              <a:defRPr/>
            </a:pPr>
            <a:r>
              <a:rPr lang="pt-BR" sz="1600" dirty="0"/>
              <a:t>Vista aérea mostrando o traçado das linhas de transmissão sobre imagens de satélite</a:t>
            </a:r>
          </a:p>
          <a:p>
            <a:pPr marL="231775" indent="-231775">
              <a:buFont typeface="Arial" charset="0"/>
              <a:buChar char="•"/>
              <a:defRPr/>
            </a:pPr>
            <a:r>
              <a:rPr lang="pt-BR" sz="1600" dirty="0"/>
              <a:t>Vista aérea mostrando rodovias, estradas e rotas de acesso às torres de transmissão específica.</a:t>
            </a:r>
          </a:p>
        </p:txBody>
      </p:sp>
      <p:pic>
        <p:nvPicPr>
          <p:cNvPr id="57347" name="Picture 2" descr="Image-1"/>
          <p:cNvPicPr>
            <a:picLocks noChangeAspect="1" noChangeArrowheads="1"/>
          </p:cNvPicPr>
          <p:nvPr/>
        </p:nvPicPr>
        <p:blipFill>
          <a:blip r:embed="rId3" cstate="print"/>
          <a:srcRect/>
          <a:stretch>
            <a:fillRect/>
          </a:stretch>
        </p:blipFill>
        <p:spPr bwMode="auto">
          <a:xfrm>
            <a:off x="946736" y="922868"/>
            <a:ext cx="4520844" cy="2706465"/>
          </a:xfrm>
          <a:prstGeom prst="rect">
            <a:avLst/>
          </a:prstGeom>
          <a:noFill/>
          <a:ln w="9525">
            <a:noFill/>
            <a:miter lim="800000"/>
            <a:headEnd/>
            <a:tailEnd/>
          </a:ln>
        </p:spPr>
      </p:pic>
      <p:pic>
        <p:nvPicPr>
          <p:cNvPr id="57348" name="Picture 2"/>
          <p:cNvPicPr>
            <a:picLocks noChangeAspect="1" noChangeArrowheads="1"/>
          </p:cNvPicPr>
          <p:nvPr/>
        </p:nvPicPr>
        <p:blipFill>
          <a:blip r:embed="rId4" cstate="print"/>
          <a:srcRect/>
          <a:stretch>
            <a:fillRect/>
          </a:stretch>
        </p:blipFill>
        <p:spPr bwMode="auto">
          <a:xfrm>
            <a:off x="6527800" y="2842155"/>
            <a:ext cx="4419600" cy="2665613"/>
          </a:xfrm>
          <a:prstGeom prst="rect">
            <a:avLst/>
          </a:prstGeom>
          <a:noFill/>
          <a:ln w="9525">
            <a:noFill/>
            <a:miter lim="800000"/>
            <a:headEnd/>
            <a:tailEnd/>
          </a:ln>
        </p:spPr>
      </p:pic>
      <p:sp>
        <p:nvSpPr>
          <p:cNvPr id="8" name="Title 1"/>
          <p:cNvSpPr txBox="1">
            <a:spLocks/>
          </p:cNvSpPr>
          <p:nvPr/>
        </p:nvSpPr>
        <p:spPr bwMode="auto">
          <a:xfrm>
            <a:off x="2198633" y="85335"/>
            <a:ext cx="7794734" cy="609600"/>
          </a:xfrm>
          <a:prstGeom prst="rect">
            <a:avLst/>
          </a:prstGeom>
          <a:noFill/>
          <a:ln w="9525">
            <a:noFill/>
            <a:miter lim="800000"/>
            <a:headEnd/>
            <a:tailEnd/>
          </a:ln>
        </p:spPr>
        <p:txBody>
          <a:bodyPr anchor="ctr"/>
          <a:lstStyle/>
          <a:p>
            <a:pPr algn="ctr" eaLnBrk="0" hangingPunct="0">
              <a:defRPr/>
            </a:pPr>
            <a:r>
              <a:rPr lang="en-US" sz="3200" b="1" dirty="0" err="1">
                <a:latin typeface="+mj-lt"/>
                <a:ea typeface="+mj-ea"/>
                <a:cs typeface="+mj-cs"/>
              </a:rPr>
              <a:t>Opções</a:t>
            </a:r>
            <a:r>
              <a:rPr lang="en-US" sz="3200" b="1" dirty="0">
                <a:latin typeface="+mj-lt"/>
                <a:ea typeface="+mj-ea"/>
                <a:cs typeface="+mj-cs"/>
              </a:rPr>
              <a:t> do </a:t>
            </a:r>
            <a:r>
              <a:rPr lang="en-US" sz="3200" b="1" dirty="0" err="1">
                <a:latin typeface="+mj-lt"/>
                <a:ea typeface="+mj-ea"/>
                <a:cs typeface="+mj-cs"/>
              </a:rPr>
              <a:t>Mapeamento</a:t>
            </a:r>
            <a:r>
              <a:rPr lang="en-US" sz="3200" b="1" dirty="0">
                <a:latin typeface="+mj-lt"/>
                <a:ea typeface="+mj-ea"/>
                <a:cs typeface="+mj-cs"/>
              </a:rPr>
              <a:t> da Rede de Energia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09679" y="762001"/>
            <a:ext cx="8839200" cy="1523999"/>
          </a:xfrm>
        </p:spPr>
        <p:txBody>
          <a:bodyPr/>
          <a:lstStyle/>
          <a:p>
            <a:pPr marL="55563" indent="-55563">
              <a:buNone/>
              <a:defRPr/>
            </a:pPr>
            <a:r>
              <a:rPr lang="pt-BR" sz="1800" dirty="0"/>
              <a:t>Simplesmente selecionando uma torre no mapa, as informações sobre as condições são exibidas instantaneamente.</a:t>
            </a:r>
          </a:p>
          <a:p>
            <a:r>
              <a:rPr lang="pt-BR" sz="1400" dirty="0"/>
              <a:t>Selecionando </a:t>
            </a:r>
            <a:r>
              <a:rPr lang="pt-BR" sz="1400" b="1" dirty="0"/>
              <a:t>OK, </a:t>
            </a:r>
            <a:r>
              <a:rPr lang="pt-BR" sz="1400" dirty="0"/>
              <a:t>todo o histórico de todos os isoladores de suspensão associados a essa torre são exibidos.</a:t>
            </a:r>
          </a:p>
          <a:p>
            <a:r>
              <a:rPr lang="pt-BR" sz="1400" dirty="0"/>
              <a:t>Anotações, fotografias da torre e gráficos detalhados de campo elétrico obtidos dos isoladores são apresentados nesta amigável interface de banco de dados.</a:t>
            </a:r>
          </a:p>
        </p:txBody>
      </p:sp>
      <p:sp>
        <p:nvSpPr>
          <p:cNvPr id="8" name="Title 1"/>
          <p:cNvSpPr txBox="1">
            <a:spLocks/>
          </p:cNvSpPr>
          <p:nvPr/>
        </p:nvSpPr>
        <p:spPr bwMode="auto">
          <a:xfrm>
            <a:off x="1981200" y="152400"/>
            <a:ext cx="8229600" cy="609600"/>
          </a:xfrm>
          <a:prstGeom prst="rect">
            <a:avLst/>
          </a:prstGeom>
          <a:noFill/>
          <a:ln w="9525">
            <a:noFill/>
            <a:miter lim="800000"/>
            <a:headEnd/>
            <a:tailEnd/>
          </a:ln>
        </p:spPr>
        <p:txBody>
          <a:bodyPr anchor="ctr"/>
          <a:lstStyle/>
          <a:p>
            <a:pPr algn="ctr" eaLnBrk="0" hangingPunct="0">
              <a:defRPr/>
            </a:pPr>
            <a:r>
              <a:rPr lang="en-US" sz="3200" b="1" dirty="0" err="1">
                <a:latin typeface="+mj-lt"/>
                <a:ea typeface="+mj-ea"/>
                <a:cs typeface="+mj-cs"/>
              </a:rPr>
              <a:t>Informações</a:t>
            </a:r>
            <a:r>
              <a:rPr lang="en-US" sz="3200" b="1" dirty="0">
                <a:latin typeface="+mj-lt"/>
                <a:ea typeface="+mj-ea"/>
                <a:cs typeface="+mj-cs"/>
              </a:rPr>
              <a:t> </a:t>
            </a:r>
            <a:r>
              <a:rPr lang="en-US" sz="3200" b="1" dirty="0" err="1">
                <a:latin typeface="+mj-lt"/>
                <a:ea typeface="+mj-ea"/>
                <a:cs typeface="+mj-cs"/>
              </a:rPr>
              <a:t>Detalhadas</a:t>
            </a:r>
            <a:r>
              <a:rPr lang="en-US" sz="3200" b="1" dirty="0">
                <a:latin typeface="+mj-lt"/>
                <a:ea typeface="+mj-ea"/>
                <a:cs typeface="+mj-cs"/>
              </a:rPr>
              <a:t> a um Clique</a:t>
            </a:r>
          </a:p>
        </p:txBody>
      </p:sp>
      <p:pic>
        <p:nvPicPr>
          <p:cNvPr id="59396" name="Picture 2"/>
          <p:cNvPicPr>
            <a:picLocks noChangeAspect="1" noChangeArrowheads="1"/>
          </p:cNvPicPr>
          <p:nvPr/>
        </p:nvPicPr>
        <p:blipFill>
          <a:blip r:embed="rId3" cstate="print"/>
          <a:srcRect/>
          <a:stretch>
            <a:fillRect/>
          </a:stretch>
        </p:blipFill>
        <p:spPr bwMode="auto">
          <a:xfrm>
            <a:off x="1562545" y="2222091"/>
            <a:ext cx="4656667" cy="3264308"/>
          </a:xfrm>
          <a:prstGeom prst="rect">
            <a:avLst/>
          </a:prstGeom>
          <a:noFill/>
          <a:ln w="9525">
            <a:noFill/>
            <a:miter lim="800000"/>
            <a:headEnd/>
            <a:tailEnd/>
          </a:ln>
        </p:spPr>
      </p:pic>
      <p:pic>
        <p:nvPicPr>
          <p:cNvPr id="3075" name="Picture 3"/>
          <p:cNvPicPr>
            <a:picLocks noChangeAspect="1" noChangeArrowheads="1"/>
          </p:cNvPicPr>
          <p:nvPr/>
        </p:nvPicPr>
        <p:blipFill>
          <a:blip r:embed="rId4" cstate="print"/>
          <a:srcRect/>
          <a:stretch>
            <a:fillRect/>
          </a:stretch>
        </p:blipFill>
        <p:spPr bwMode="auto">
          <a:xfrm>
            <a:off x="7001934" y="4273021"/>
            <a:ext cx="1916113" cy="1631950"/>
          </a:xfrm>
          <a:prstGeom prst="rect">
            <a:avLst/>
          </a:prstGeom>
          <a:noFill/>
          <a:ln w="22225">
            <a:solidFill>
              <a:schemeClr val="tx1">
                <a:lumMod val="75000"/>
                <a:lumOff val="25000"/>
              </a:schemeClr>
            </a:solidFill>
            <a:miter lim="800000"/>
            <a:headEnd/>
            <a:tailEnd/>
          </a:ln>
        </p:spPr>
      </p:pic>
      <p:pic>
        <p:nvPicPr>
          <p:cNvPr id="3076" name="Picture 4" descr="Image-5"/>
          <p:cNvPicPr>
            <a:picLocks noChangeAspect="1" noChangeArrowheads="1"/>
          </p:cNvPicPr>
          <p:nvPr/>
        </p:nvPicPr>
        <p:blipFill>
          <a:blip r:embed="rId5" cstate="print"/>
          <a:srcRect/>
          <a:stretch>
            <a:fillRect/>
          </a:stretch>
        </p:blipFill>
        <p:spPr bwMode="auto">
          <a:xfrm>
            <a:off x="6972301" y="2222091"/>
            <a:ext cx="3848100" cy="1876425"/>
          </a:xfrm>
          <a:prstGeom prst="rect">
            <a:avLst/>
          </a:prstGeom>
          <a:noFill/>
          <a:ln w="19050">
            <a:solidFill>
              <a:schemeClr val="tx1">
                <a:lumMod val="85000"/>
                <a:lumOff val="15000"/>
              </a:schemeClr>
            </a:solidFill>
            <a:miter lim="800000"/>
            <a:headEnd/>
            <a:tailEnd/>
          </a:ln>
        </p:spPr>
      </p:pic>
      <p:pic>
        <p:nvPicPr>
          <p:cNvPr id="3077" name="Picture 5" descr="Image-6"/>
          <p:cNvPicPr>
            <a:picLocks noChangeAspect="1" noChangeArrowheads="1"/>
          </p:cNvPicPr>
          <p:nvPr/>
        </p:nvPicPr>
        <p:blipFill>
          <a:blip r:embed="rId6" cstate="print"/>
          <a:srcRect/>
          <a:stretch>
            <a:fillRect/>
          </a:stretch>
        </p:blipFill>
        <p:spPr bwMode="auto">
          <a:xfrm>
            <a:off x="9148763" y="4285721"/>
            <a:ext cx="1671638" cy="1619250"/>
          </a:xfrm>
          <a:prstGeom prst="rect">
            <a:avLst/>
          </a:prstGeom>
          <a:noFill/>
          <a:ln w="22225">
            <a:solidFill>
              <a:schemeClr val="tx1">
                <a:lumMod val="75000"/>
                <a:lumOff val="25000"/>
              </a:schemeClr>
            </a:solid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bwMode="auto">
          <a:xfrm>
            <a:off x="1828800" y="228600"/>
            <a:ext cx="8610600" cy="1143000"/>
          </a:xfrm>
          <a:prstGeom prst="rect">
            <a:avLst/>
          </a:prstGeom>
          <a:noFill/>
          <a:ln w="9525">
            <a:noFill/>
            <a:miter lim="800000"/>
            <a:headEnd/>
            <a:tailEnd/>
          </a:ln>
        </p:spPr>
        <p:txBody>
          <a:bodyPr anchor="ctr"/>
          <a:lstStyle/>
          <a:p>
            <a:pPr eaLnBrk="0" hangingPunct="0">
              <a:defRPr/>
            </a:pPr>
            <a:br>
              <a:rPr lang="en-US" sz="3000" dirty="0">
                <a:ea typeface="Calibri" pitchFamily="34" charset="0"/>
                <a:cs typeface="Arial" pitchFamily="34" charset="0"/>
              </a:rPr>
            </a:br>
            <a:endParaRPr lang="en-US" sz="3000" dirty="0">
              <a:ea typeface="+mj-ea"/>
              <a:cs typeface="+mj-cs"/>
            </a:endParaRPr>
          </a:p>
        </p:txBody>
      </p:sp>
      <p:sp>
        <p:nvSpPr>
          <p:cNvPr id="20" name="TextBox 19"/>
          <p:cNvSpPr txBox="1"/>
          <p:nvPr/>
        </p:nvSpPr>
        <p:spPr>
          <a:xfrm>
            <a:off x="1166578" y="107602"/>
            <a:ext cx="9858842" cy="1384995"/>
          </a:xfrm>
          <a:prstGeom prst="rect">
            <a:avLst/>
          </a:prstGeom>
          <a:noFill/>
        </p:spPr>
        <p:txBody>
          <a:bodyPr wrap="square">
            <a:spAutoFit/>
          </a:bodyPr>
          <a:lstStyle/>
          <a:p>
            <a:pPr algn="ctr">
              <a:defRPr/>
            </a:pPr>
            <a:r>
              <a:rPr lang="pt-BR" sz="3200" b="1" dirty="0">
                <a:cs typeface="Arial" charset="0"/>
              </a:rPr>
              <a:t>E-FIELD ID SCANNER Universal para Subestações </a:t>
            </a:r>
            <a:r>
              <a:rPr lang="pt-BR" sz="3200" b="1" dirty="0" err="1">
                <a:cs typeface="Arial" charset="0"/>
              </a:rPr>
              <a:t>Positron</a:t>
            </a:r>
            <a:endParaRPr lang="pt-BR" sz="3200" b="1" dirty="0">
              <a:cs typeface="Arial" charset="0"/>
            </a:endParaRPr>
          </a:p>
          <a:p>
            <a:pPr algn="ctr">
              <a:defRPr/>
            </a:pPr>
            <a:r>
              <a:rPr lang="pt-BR" sz="2400" dirty="0">
                <a:cs typeface="Arial" charset="0"/>
              </a:rPr>
              <a:t>Para buchas, isoladores e equipamentos (linha viva)</a:t>
            </a:r>
          </a:p>
          <a:p>
            <a:pPr algn="ctr">
              <a:defRPr/>
            </a:pPr>
            <a:endParaRPr lang="en-US" sz="2800" dirty="0">
              <a:cs typeface="Arial" charset="0"/>
            </a:endParaRPr>
          </a:p>
        </p:txBody>
      </p:sp>
      <p:pic>
        <p:nvPicPr>
          <p:cNvPr id="61444" name="Picture 6" descr="20170407_110840-sm.jpg"/>
          <p:cNvPicPr>
            <a:picLocks noChangeAspect="1"/>
          </p:cNvPicPr>
          <p:nvPr/>
        </p:nvPicPr>
        <p:blipFill>
          <a:blip r:embed="rId3" cstate="print"/>
          <a:srcRect/>
          <a:stretch>
            <a:fillRect/>
          </a:stretch>
        </p:blipFill>
        <p:spPr bwMode="auto">
          <a:xfrm>
            <a:off x="2252133" y="1176866"/>
            <a:ext cx="7687733" cy="4318827"/>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533" y="570468"/>
            <a:ext cx="9863667" cy="2395537"/>
          </a:xfrm>
        </p:spPr>
        <p:txBody>
          <a:bodyPr/>
          <a:lstStyle/>
          <a:p>
            <a:pPr>
              <a:defRPr/>
            </a:pPr>
            <a:br>
              <a:rPr lang="en-US" sz="2500" b="1" dirty="0">
                <a:cs typeface="Arial" pitchFamily="34" charset="0"/>
              </a:rPr>
            </a:br>
            <a:r>
              <a:rPr lang="pt-BR" sz="2500" b="1" dirty="0">
                <a:cs typeface="Arial" pitchFamily="34" charset="0"/>
              </a:rPr>
              <a:t>As Subestações dependem da integridade dos isoladores, buchas e demais equipamentos para permanecerem “em serviço”. </a:t>
            </a:r>
            <a:br>
              <a:rPr lang="pt-BR" sz="2500" b="1" dirty="0">
                <a:cs typeface="Arial" pitchFamily="34" charset="0"/>
              </a:rPr>
            </a:br>
            <a:r>
              <a:rPr lang="pt-BR" sz="700" b="1" dirty="0">
                <a:cs typeface="Arial" pitchFamily="34" charset="0"/>
              </a:rPr>
              <a:t> </a:t>
            </a:r>
            <a:br>
              <a:rPr lang="en-US" sz="1400" b="1" dirty="0">
                <a:ea typeface="Calibri" pitchFamily="34" charset="0"/>
                <a:cs typeface="Arial" pitchFamily="34" charset="0"/>
              </a:rPr>
            </a:br>
            <a:r>
              <a:rPr lang="pt-BR" sz="2500" b="1" dirty="0">
                <a:latin typeface="+mn-lt"/>
              </a:rPr>
              <a:t>UNIVERSAL E-FIELD ID SCANNER: </a:t>
            </a:r>
            <a:br>
              <a:rPr lang="pt-BR" sz="1800" dirty="0">
                <a:latin typeface="Calibri" panose="020F0502020204030204" pitchFamily="34" charset="0"/>
                <a:ea typeface="Calibri" panose="020F0502020204030204" pitchFamily="34" charset="0"/>
                <a:cs typeface="Times New Roman" panose="02020603050405020304" pitchFamily="18" charset="0"/>
              </a:rPr>
            </a:br>
            <a:r>
              <a:rPr lang="pt-BR" sz="2500" dirty="0">
                <a:latin typeface="+mn-lt"/>
                <a:cs typeface="Arial" pitchFamily="34" charset="0"/>
              </a:rPr>
              <a:t>Usado para testar isoladores de núcleo sólido, buchas e equipamentos com isoladores vazados de porcelana ou composto</a:t>
            </a:r>
            <a:br>
              <a:rPr lang="pt-BR" sz="1800" dirty="0">
                <a:latin typeface="Calibri" panose="020F0502020204030204" pitchFamily="34" charset="0"/>
                <a:ea typeface="Calibri" panose="020F0502020204030204" pitchFamily="34" charset="0"/>
                <a:cs typeface="Times New Roman" panose="02020603050405020304" pitchFamily="18" charset="0"/>
              </a:rPr>
            </a:br>
            <a:br>
              <a:rPr lang="en-US" sz="2500" dirty="0">
                <a:latin typeface="+mn-lt"/>
                <a:ea typeface="Calibri" pitchFamily="34" charset="0"/>
                <a:cs typeface="Arial" pitchFamily="34" charset="0"/>
              </a:rPr>
            </a:br>
            <a:endParaRPr lang="en-US" sz="2500" dirty="0">
              <a:latin typeface="+mn-lt"/>
            </a:endParaRPr>
          </a:p>
        </p:txBody>
      </p:sp>
      <p:sp>
        <p:nvSpPr>
          <p:cNvPr id="9" name="Title 1"/>
          <p:cNvSpPr txBox="1">
            <a:spLocks/>
          </p:cNvSpPr>
          <p:nvPr/>
        </p:nvSpPr>
        <p:spPr bwMode="auto">
          <a:xfrm>
            <a:off x="1828800" y="228600"/>
            <a:ext cx="8610600" cy="1143000"/>
          </a:xfrm>
          <a:prstGeom prst="rect">
            <a:avLst/>
          </a:prstGeom>
          <a:noFill/>
          <a:ln w="9525">
            <a:noFill/>
            <a:miter lim="800000"/>
            <a:headEnd/>
            <a:tailEnd/>
          </a:ln>
        </p:spPr>
        <p:txBody>
          <a:bodyPr anchor="ctr"/>
          <a:lstStyle/>
          <a:p>
            <a:pPr eaLnBrk="0" hangingPunct="0">
              <a:defRPr/>
            </a:pPr>
            <a:br>
              <a:rPr lang="en-US" sz="3000" dirty="0">
                <a:ea typeface="Calibri" pitchFamily="34" charset="0"/>
                <a:cs typeface="Arial" pitchFamily="34" charset="0"/>
              </a:rPr>
            </a:br>
            <a:endParaRPr lang="en-US" sz="3000" dirty="0">
              <a:ea typeface="+mj-ea"/>
              <a:cs typeface="+mj-cs"/>
            </a:endParaRPr>
          </a:p>
        </p:txBody>
      </p:sp>
      <p:grpSp>
        <p:nvGrpSpPr>
          <p:cNvPr id="63492" name="Group 18"/>
          <p:cNvGrpSpPr>
            <a:grpSpLocks/>
          </p:cNvGrpSpPr>
          <p:nvPr/>
        </p:nvGrpSpPr>
        <p:grpSpPr bwMode="auto">
          <a:xfrm>
            <a:off x="1828800" y="3052240"/>
            <a:ext cx="6304066" cy="2218527"/>
            <a:chOff x="1219200" y="2592861"/>
            <a:chExt cx="5028062" cy="2218322"/>
          </a:xfrm>
        </p:grpSpPr>
        <p:sp>
          <p:nvSpPr>
            <p:cNvPr id="8" name="TextBox 7"/>
            <p:cNvSpPr txBox="1"/>
            <p:nvPr/>
          </p:nvSpPr>
          <p:spPr>
            <a:xfrm>
              <a:off x="1219200" y="2592861"/>
              <a:ext cx="5028062" cy="307748"/>
            </a:xfrm>
            <a:prstGeom prst="rect">
              <a:avLst/>
            </a:prstGeom>
            <a:noFill/>
          </p:spPr>
          <p:txBody>
            <a:bodyPr>
              <a:spAutoFit/>
            </a:bodyPr>
            <a:lstStyle/>
            <a:p>
              <a:pPr indent="508000">
                <a:buFont typeface="Wingdings" pitchFamily="2" charset="2"/>
                <a:buChar char="ü"/>
                <a:defRPr/>
              </a:pPr>
              <a:r>
                <a:rPr lang="en-US" sz="1400" dirty="0" err="1">
                  <a:cs typeface="Arial" charset="0"/>
                </a:rPr>
                <a:t>Transformadores</a:t>
              </a:r>
              <a:r>
                <a:rPr lang="en-US" sz="1400" dirty="0">
                  <a:cs typeface="Arial" charset="0"/>
                </a:rPr>
                <a:t> de </a:t>
              </a:r>
              <a:r>
                <a:rPr lang="en-US" sz="1400" dirty="0" err="1">
                  <a:cs typeface="Arial" charset="0"/>
                </a:rPr>
                <a:t>Potencial</a:t>
              </a:r>
              <a:r>
                <a:rPr lang="en-US" sz="1400" dirty="0">
                  <a:cs typeface="Arial" charset="0"/>
                </a:rPr>
                <a:t> (TP)</a:t>
              </a:r>
              <a:endParaRPr lang="en-US" sz="1400" dirty="0">
                <a:cs typeface="Arial" pitchFamily="34" charset="0"/>
              </a:endParaRPr>
            </a:p>
          </p:txBody>
        </p:sp>
        <p:sp>
          <p:nvSpPr>
            <p:cNvPr id="11" name="TextBox 10"/>
            <p:cNvSpPr txBox="1"/>
            <p:nvPr/>
          </p:nvSpPr>
          <p:spPr>
            <a:xfrm>
              <a:off x="1219200" y="4503435"/>
              <a:ext cx="5028062" cy="307748"/>
            </a:xfrm>
            <a:prstGeom prst="rect">
              <a:avLst/>
            </a:prstGeom>
            <a:noFill/>
          </p:spPr>
          <p:txBody>
            <a:bodyPr>
              <a:spAutoFit/>
            </a:bodyPr>
            <a:lstStyle/>
            <a:p>
              <a:pPr indent="508000">
                <a:buFont typeface="Wingdings" pitchFamily="2" charset="2"/>
                <a:buChar char="ü"/>
                <a:defRPr/>
              </a:pPr>
              <a:r>
                <a:rPr lang="en-US" sz="1400" dirty="0" err="1">
                  <a:cs typeface="Arial" charset="0"/>
                </a:rPr>
                <a:t>Isoladores</a:t>
              </a:r>
              <a:r>
                <a:rPr lang="en-US" sz="1400" dirty="0">
                  <a:cs typeface="Arial" charset="0"/>
                </a:rPr>
                <a:t> “hollow” de </a:t>
              </a:r>
              <a:r>
                <a:rPr lang="en-US" sz="1400" dirty="0" err="1">
                  <a:cs typeface="Arial" charset="0"/>
                </a:rPr>
                <a:t>Porcelana</a:t>
              </a:r>
              <a:r>
                <a:rPr lang="en-US" sz="1400" dirty="0">
                  <a:cs typeface="Arial" charset="0"/>
                </a:rPr>
                <a:t> </a:t>
              </a:r>
              <a:r>
                <a:rPr lang="en-US" sz="1400" dirty="0" err="1">
                  <a:cs typeface="Arial" charset="0"/>
                </a:rPr>
                <a:t>ou</a:t>
              </a:r>
              <a:r>
                <a:rPr lang="en-US" sz="1400" dirty="0">
                  <a:cs typeface="Arial" charset="0"/>
                </a:rPr>
                <a:t> </a:t>
              </a:r>
              <a:r>
                <a:rPr lang="en-US" sz="1400" dirty="0" err="1">
                  <a:cs typeface="Arial" charset="0"/>
                </a:rPr>
                <a:t>Compostos</a:t>
              </a:r>
              <a:endParaRPr lang="en-US" sz="1400" dirty="0">
                <a:cs typeface="Arial" charset="0"/>
              </a:endParaRPr>
            </a:p>
          </p:txBody>
        </p:sp>
        <p:sp>
          <p:nvSpPr>
            <p:cNvPr id="12" name="TextBox 11"/>
            <p:cNvSpPr txBox="1"/>
            <p:nvPr/>
          </p:nvSpPr>
          <p:spPr>
            <a:xfrm>
              <a:off x="1219200" y="3122265"/>
              <a:ext cx="5028062" cy="307749"/>
            </a:xfrm>
            <a:prstGeom prst="rect">
              <a:avLst/>
            </a:prstGeom>
            <a:noFill/>
          </p:spPr>
          <p:txBody>
            <a:bodyPr>
              <a:spAutoFit/>
            </a:bodyPr>
            <a:lstStyle/>
            <a:p>
              <a:pPr indent="508000">
                <a:buFont typeface="Wingdings" pitchFamily="2" charset="2"/>
                <a:buChar char="ü"/>
                <a:defRPr/>
              </a:pPr>
              <a:r>
                <a:rPr lang="en-US" sz="1400" dirty="0" err="1">
                  <a:cs typeface="Arial" pitchFamily="34" charset="0"/>
                </a:rPr>
                <a:t>Buchas</a:t>
              </a:r>
              <a:r>
                <a:rPr lang="en-US" sz="1400" dirty="0">
                  <a:cs typeface="Arial" pitchFamily="34" charset="0"/>
                </a:rPr>
                <a:t> de </a:t>
              </a:r>
              <a:r>
                <a:rPr lang="en-US" sz="1400" dirty="0" err="1">
                  <a:cs typeface="Arial" pitchFamily="34" charset="0"/>
                </a:rPr>
                <a:t>capacitores</a:t>
              </a:r>
              <a:endParaRPr lang="en-US" sz="1400" dirty="0">
                <a:cs typeface="Arial" pitchFamily="34" charset="0"/>
              </a:endParaRPr>
            </a:p>
          </p:txBody>
        </p:sp>
        <p:sp>
          <p:nvSpPr>
            <p:cNvPr id="13" name="TextBox 12"/>
            <p:cNvSpPr txBox="1"/>
            <p:nvPr/>
          </p:nvSpPr>
          <p:spPr>
            <a:xfrm>
              <a:off x="1219200" y="3386374"/>
              <a:ext cx="5028062" cy="307749"/>
            </a:xfrm>
            <a:prstGeom prst="rect">
              <a:avLst/>
            </a:prstGeom>
            <a:noFill/>
          </p:spPr>
          <p:txBody>
            <a:bodyPr>
              <a:spAutoFit/>
            </a:bodyPr>
            <a:lstStyle/>
            <a:p>
              <a:pPr indent="508000">
                <a:buFont typeface="Wingdings" pitchFamily="2" charset="2"/>
                <a:buChar char="ü"/>
                <a:defRPr/>
              </a:pPr>
              <a:r>
                <a:rPr lang="en-US" sz="1400" dirty="0" err="1">
                  <a:cs typeface="Arial" pitchFamily="34" charset="0"/>
                </a:rPr>
                <a:t>Buchas</a:t>
              </a:r>
              <a:r>
                <a:rPr lang="en-US" sz="1400" dirty="0">
                  <a:cs typeface="Arial" pitchFamily="34" charset="0"/>
                </a:rPr>
                <a:t> / </a:t>
              </a:r>
              <a:r>
                <a:rPr lang="en-US" sz="1400" dirty="0" err="1">
                  <a:cs typeface="Arial" pitchFamily="34" charset="0"/>
                </a:rPr>
                <a:t>Colunas</a:t>
              </a:r>
              <a:r>
                <a:rPr lang="en-US" sz="1400" dirty="0">
                  <a:cs typeface="Arial" pitchFamily="34" charset="0"/>
                </a:rPr>
                <a:t> de </a:t>
              </a:r>
              <a:r>
                <a:rPr lang="en-US" sz="1400" dirty="0" err="1">
                  <a:cs typeface="Arial" pitchFamily="34" charset="0"/>
                </a:rPr>
                <a:t>disjuntores</a:t>
              </a:r>
              <a:endParaRPr lang="en-US" sz="1400" dirty="0">
                <a:cs typeface="Arial" pitchFamily="34" charset="0"/>
              </a:endParaRPr>
            </a:p>
          </p:txBody>
        </p:sp>
        <p:sp>
          <p:nvSpPr>
            <p:cNvPr id="14" name="TextBox 13"/>
            <p:cNvSpPr txBox="1"/>
            <p:nvPr/>
          </p:nvSpPr>
          <p:spPr>
            <a:xfrm>
              <a:off x="1219200" y="4222815"/>
              <a:ext cx="5028062" cy="307749"/>
            </a:xfrm>
            <a:prstGeom prst="rect">
              <a:avLst/>
            </a:prstGeom>
            <a:noFill/>
          </p:spPr>
          <p:txBody>
            <a:bodyPr>
              <a:spAutoFit/>
            </a:bodyPr>
            <a:lstStyle/>
            <a:p>
              <a:pPr indent="508000">
                <a:buFont typeface="Wingdings" pitchFamily="2" charset="2"/>
                <a:buChar char="ü"/>
                <a:defRPr/>
              </a:pPr>
              <a:r>
                <a:rPr lang="en-US" sz="1400" dirty="0" err="1">
                  <a:cs typeface="Arial" pitchFamily="34" charset="0"/>
                </a:rPr>
                <a:t>Isoladores</a:t>
              </a:r>
              <a:r>
                <a:rPr lang="en-US" sz="1400" dirty="0">
                  <a:cs typeface="Arial" pitchFamily="34" charset="0"/>
                </a:rPr>
                <a:t> </a:t>
              </a:r>
              <a:r>
                <a:rPr lang="en-US" sz="1400" dirty="0" err="1">
                  <a:cs typeface="Arial" pitchFamily="34" charset="0"/>
                </a:rPr>
                <a:t>Coluna</a:t>
              </a:r>
              <a:r>
                <a:rPr lang="en-US" sz="1400" dirty="0">
                  <a:cs typeface="Arial" pitchFamily="34" charset="0"/>
                </a:rPr>
                <a:t> </a:t>
              </a:r>
              <a:r>
                <a:rPr lang="en-US" sz="1400" dirty="0" err="1">
                  <a:cs typeface="Arial" pitchFamily="34" charset="0"/>
                </a:rPr>
                <a:t>Suporte</a:t>
              </a:r>
              <a:r>
                <a:rPr lang="en-US" sz="1400" dirty="0">
                  <a:cs typeface="Arial" pitchFamily="34" charset="0"/>
                </a:rPr>
                <a:t> </a:t>
              </a:r>
              <a:r>
                <a:rPr lang="en-US" sz="1400" dirty="0" err="1">
                  <a:cs typeface="Arial" pitchFamily="34" charset="0"/>
                </a:rPr>
                <a:t>Compostos</a:t>
              </a:r>
              <a:endParaRPr lang="en-US" sz="1400" dirty="0">
                <a:cs typeface="Arial" pitchFamily="34" charset="0"/>
              </a:endParaRPr>
            </a:p>
          </p:txBody>
        </p:sp>
        <p:sp>
          <p:nvSpPr>
            <p:cNvPr id="15" name="TextBox 14"/>
            <p:cNvSpPr txBox="1"/>
            <p:nvPr/>
          </p:nvSpPr>
          <p:spPr>
            <a:xfrm>
              <a:off x="1219200" y="2852746"/>
              <a:ext cx="5028062" cy="307749"/>
            </a:xfrm>
            <a:prstGeom prst="rect">
              <a:avLst/>
            </a:prstGeom>
            <a:noFill/>
          </p:spPr>
          <p:txBody>
            <a:bodyPr>
              <a:spAutoFit/>
            </a:bodyPr>
            <a:lstStyle/>
            <a:p>
              <a:pPr indent="508000">
                <a:buFont typeface="Wingdings" pitchFamily="2" charset="2"/>
                <a:buChar char="ü"/>
                <a:defRPr/>
              </a:pPr>
              <a:r>
                <a:rPr lang="en-US" sz="1400" dirty="0" err="1">
                  <a:cs typeface="Arial" charset="0"/>
                </a:rPr>
                <a:t>Transformadores</a:t>
              </a:r>
              <a:r>
                <a:rPr lang="en-US" sz="1400" dirty="0">
                  <a:cs typeface="Arial" charset="0"/>
                </a:rPr>
                <a:t> de </a:t>
              </a:r>
              <a:r>
                <a:rPr lang="en-US" sz="1400" dirty="0" err="1">
                  <a:cs typeface="Arial" charset="0"/>
                </a:rPr>
                <a:t>Corrente</a:t>
              </a:r>
              <a:r>
                <a:rPr lang="en-US" sz="1400" dirty="0">
                  <a:cs typeface="Arial" charset="0"/>
                </a:rPr>
                <a:t> (TC)</a:t>
              </a:r>
              <a:endParaRPr lang="en-US" sz="1400" dirty="0">
                <a:cs typeface="Arial" pitchFamily="34" charset="0"/>
              </a:endParaRPr>
            </a:p>
          </p:txBody>
        </p:sp>
        <p:sp>
          <p:nvSpPr>
            <p:cNvPr id="16" name="TextBox 15"/>
            <p:cNvSpPr txBox="1"/>
            <p:nvPr/>
          </p:nvSpPr>
          <p:spPr>
            <a:xfrm>
              <a:off x="1219200" y="3958706"/>
              <a:ext cx="5028062" cy="307749"/>
            </a:xfrm>
            <a:prstGeom prst="rect">
              <a:avLst/>
            </a:prstGeom>
            <a:noFill/>
          </p:spPr>
          <p:txBody>
            <a:bodyPr>
              <a:spAutoFit/>
            </a:bodyPr>
            <a:lstStyle/>
            <a:p>
              <a:pPr indent="508000">
                <a:buFont typeface="Wingdings" pitchFamily="2" charset="2"/>
                <a:buChar char="ü"/>
                <a:defRPr/>
              </a:pPr>
              <a:r>
                <a:rPr lang="en-US" sz="1400" dirty="0">
                  <a:cs typeface="Arial" pitchFamily="34" charset="0"/>
                </a:rPr>
                <a:t>Para-</a:t>
              </a:r>
              <a:r>
                <a:rPr lang="en-US" sz="1400" dirty="0" err="1">
                  <a:cs typeface="Arial" pitchFamily="34" charset="0"/>
                </a:rPr>
                <a:t>raios</a:t>
              </a:r>
              <a:endParaRPr lang="en-US" sz="1400" dirty="0">
                <a:cs typeface="Arial" pitchFamily="34" charset="0"/>
              </a:endParaRPr>
            </a:p>
          </p:txBody>
        </p:sp>
        <p:sp>
          <p:nvSpPr>
            <p:cNvPr id="17" name="TextBox 16"/>
            <p:cNvSpPr txBox="1"/>
            <p:nvPr/>
          </p:nvSpPr>
          <p:spPr>
            <a:xfrm>
              <a:off x="1219200" y="3672540"/>
              <a:ext cx="5028062" cy="307749"/>
            </a:xfrm>
            <a:prstGeom prst="rect">
              <a:avLst/>
            </a:prstGeom>
            <a:noFill/>
          </p:spPr>
          <p:txBody>
            <a:bodyPr>
              <a:spAutoFit/>
            </a:bodyPr>
            <a:lstStyle/>
            <a:p>
              <a:pPr indent="508000">
                <a:buFont typeface="Wingdings" pitchFamily="2" charset="2"/>
                <a:buChar char="ü"/>
                <a:defRPr/>
              </a:pPr>
              <a:r>
                <a:rPr lang="en-US" sz="1400" dirty="0" err="1">
                  <a:cs typeface="Arial" pitchFamily="34" charset="0"/>
                </a:rPr>
                <a:t>Terminais</a:t>
              </a:r>
              <a:r>
                <a:rPr lang="en-US" sz="1400" dirty="0">
                  <a:cs typeface="Arial" pitchFamily="34" charset="0"/>
                </a:rPr>
                <a:t> dos Cabos</a:t>
              </a:r>
            </a:p>
          </p:txBody>
        </p:sp>
      </p:grpSp>
      <p:pic>
        <p:nvPicPr>
          <p:cNvPr id="63493" name="Picture 17" descr="ITE SF6 345 KV Circuit Breaker by WolfArtistic"/>
          <p:cNvPicPr>
            <a:picLocks noChangeAspect="1" noChangeArrowheads="1"/>
          </p:cNvPicPr>
          <p:nvPr/>
        </p:nvPicPr>
        <p:blipFill>
          <a:blip r:embed="rId3" cstate="print"/>
          <a:srcRect/>
          <a:stretch>
            <a:fillRect/>
          </a:stretch>
        </p:blipFill>
        <p:spPr bwMode="auto">
          <a:xfrm>
            <a:off x="6841067" y="2852697"/>
            <a:ext cx="3247042" cy="2435282"/>
          </a:xfrm>
          <a:prstGeom prst="rect">
            <a:avLst/>
          </a:prstGeom>
          <a:noFill/>
          <a:ln w="9525">
            <a:noFill/>
            <a:miter lim="800000"/>
            <a:headEnd/>
            <a:tailEnd/>
          </a:ln>
        </p:spPr>
      </p:pic>
      <p:sp>
        <p:nvSpPr>
          <p:cNvPr id="20" name="TextBox 7">
            <a:extLst>
              <a:ext uri="{FF2B5EF4-FFF2-40B4-BE49-F238E27FC236}">
                <a16:creationId xmlns:a16="http://schemas.microsoft.com/office/drawing/2014/main" id="{644AEE29-6099-D546-8A4A-775A6C70FC8B}"/>
              </a:ext>
            </a:extLst>
          </p:cNvPr>
          <p:cNvSpPr txBox="1"/>
          <p:nvPr/>
        </p:nvSpPr>
        <p:spPr>
          <a:xfrm>
            <a:off x="4002577" y="107147"/>
            <a:ext cx="4186846" cy="584775"/>
          </a:xfrm>
          <a:prstGeom prst="rect">
            <a:avLst/>
          </a:prstGeom>
          <a:noFill/>
        </p:spPr>
        <p:txBody>
          <a:bodyPr wrap="square">
            <a:spAutoFit/>
          </a:bodyPr>
          <a:lstStyle/>
          <a:p>
            <a:r>
              <a:rPr lang="pt-BR" sz="3200" b="1" dirty="0"/>
              <a:t>Subestações de Energia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0700" y="745856"/>
            <a:ext cx="8610600" cy="861774"/>
          </a:xfrm>
          <a:prstGeom prst="rect">
            <a:avLst/>
          </a:prstGeom>
          <a:noFill/>
        </p:spPr>
        <p:txBody>
          <a:bodyPr>
            <a:spAutoFit/>
          </a:bodyPr>
          <a:lstStyle/>
          <a:p>
            <a:pPr algn="ctr">
              <a:defRPr/>
            </a:pPr>
            <a:r>
              <a:rPr lang="pt-BR" sz="2500" dirty="0">
                <a:cs typeface="Arial" charset="0"/>
              </a:rPr>
              <a:t>Todos os isoladores e equipamentos da Subestação devem ser testados periodicamente para avaliar sua integridade elétrica</a:t>
            </a:r>
            <a:endParaRPr lang="en-US" sz="2500" dirty="0">
              <a:cs typeface="Arial" charset="0"/>
            </a:endParaRPr>
          </a:p>
        </p:txBody>
      </p:sp>
      <p:sp>
        <p:nvSpPr>
          <p:cNvPr id="7" name="TextBox 6"/>
          <p:cNvSpPr txBox="1"/>
          <p:nvPr/>
        </p:nvSpPr>
        <p:spPr>
          <a:xfrm>
            <a:off x="2159000" y="4151089"/>
            <a:ext cx="8534400" cy="1261884"/>
          </a:xfrm>
          <a:prstGeom prst="rect">
            <a:avLst/>
          </a:prstGeom>
          <a:noFill/>
        </p:spPr>
        <p:txBody>
          <a:bodyPr wrap="square">
            <a:spAutoFit/>
          </a:bodyPr>
          <a:lstStyle/>
          <a:p>
            <a:pPr>
              <a:defRPr/>
            </a:pPr>
            <a:r>
              <a:rPr lang="en-US" sz="2000" dirty="0" err="1">
                <a:latin typeface="Arial" charset="0"/>
                <a:cs typeface="Arial" charset="0"/>
              </a:rPr>
              <a:t>Tecnologia</a:t>
            </a:r>
            <a:r>
              <a:rPr lang="en-US" sz="2000" dirty="0">
                <a:latin typeface="Arial" charset="0"/>
                <a:cs typeface="Arial" charset="0"/>
              </a:rPr>
              <a:t> de Campo </a:t>
            </a:r>
            <a:r>
              <a:rPr lang="en-US" sz="2000" dirty="0" err="1">
                <a:latin typeface="Arial" charset="0"/>
                <a:cs typeface="Arial" charset="0"/>
              </a:rPr>
              <a:t>Elétrico</a:t>
            </a:r>
            <a:r>
              <a:rPr lang="en-US" sz="2000" dirty="0">
                <a:latin typeface="Arial" charset="0"/>
                <a:cs typeface="Arial" charset="0"/>
              </a:rPr>
              <a:t> (E-Field ID)</a:t>
            </a:r>
          </a:p>
          <a:p>
            <a:pPr marL="285750" indent="-285750">
              <a:buFont typeface="Arial" panose="020B0604020202020204" pitchFamily="34" charset="0"/>
              <a:buChar char="•"/>
            </a:pPr>
            <a:r>
              <a:rPr lang="pt-BR" sz="1400" dirty="0">
                <a:latin typeface="Arial" charset="0"/>
                <a:cs typeface="Arial" charset="0"/>
              </a:rPr>
              <a:t>Permite a detecção de defeitos sem desenergizar o equipamento</a:t>
            </a:r>
          </a:p>
          <a:p>
            <a:pPr marL="285750" indent="-285750">
              <a:buFont typeface="Arial" panose="020B0604020202020204" pitchFamily="34" charset="0"/>
              <a:buChar char="•"/>
            </a:pPr>
            <a:r>
              <a:rPr lang="pt-BR" sz="1400" dirty="0">
                <a:latin typeface="Arial" charset="0"/>
                <a:cs typeface="Arial" charset="0"/>
              </a:rPr>
              <a:t>Testes podem ser feitos com segurança em Linha Viva</a:t>
            </a:r>
          </a:p>
          <a:p>
            <a:pPr marL="285750" indent="-285750">
              <a:buFont typeface="Arial" panose="020B0604020202020204" pitchFamily="34" charset="0"/>
              <a:buChar char="•"/>
            </a:pPr>
            <a:r>
              <a:rPr lang="pt-BR" sz="1400" dirty="0">
                <a:latin typeface="Arial" charset="0"/>
                <a:cs typeface="Arial" charset="0"/>
              </a:rPr>
              <a:t>A gravidade dos defeitos pode ser vista localmente nos gráficos resultantes, permitindo ações imediatas, para evitar uma falha iminente.</a:t>
            </a:r>
          </a:p>
        </p:txBody>
      </p:sp>
      <p:pic>
        <p:nvPicPr>
          <p:cNvPr id="65540" name="Picture 14" descr="C:\Users\dsesia\Documents\My Documents\1Sales &amp; Forecasting\1 Product Mgmt\1 PID\1 Universal PID Manuals\Skis\Universal-skies (2).jpg"/>
          <p:cNvPicPr>
            <a:picLocks noChangeAspect="1" noChangeArrowheads="1"/>
          </p:cNvPicPr>
          <p:nvPr/>
        </p:nvPicPr>
        <p:blipFill>
          <a:blip r:embed="rId3" cstate="print"/>
          <a:srcRect/>
          <a:stretch>
            <a:fillRect/>
          </a:stretch>
        </p:blipFill>
        <p:spPr bwMode="auto">
          <a:xfrm>
            <a:off x="8178800" y="1939530"/>
            <a:ext cx="3045162" cy="2710656"/>
          </a:xfrm>
          <a:prstGeom prst="rect">
            <a:avLst/>
          </a:prstGeom>
          <a:noFill/>
          <a:ln w="9525">
            <a:noFill/>
            <a:miter lim="800000"/>
            <a:headEnd/>
            <a:tailEnd/>
          </a:ln>
        </p:spPr>
      </p:pic>
      <p:sp>
        <p:nvSpPr>
          <p:cNvPr id="9" name="TextBox 8"/>
          <p:cNvSpPr txBox="1"/>
          <p:nvPr/>
        </p:nvSpPr>
        <p:spPr>
          <a:xfrm>
            <a:off x="2159000" y="2410000"/>
            <a:ext cx="5638800" cy="1600438"/>
          </a:xfrm>
          <a:prstGeom prst="rect">
            <a:avLst/>
          </a:prstGeom>
          <a:noFill/>
        </p:spPr>
        <p:txBody>
          <a:bodyPr wrap="square">
            <a:spAutoFit/>
          </a:bodyPr>
          <a:lstStyle/>
          <a:p>
            <a:pPr marL="285750" indent="-285750">
              <a:buFont typeface="Arial" panose="020B0604020202020204" pitchFamily="34" charset="0"/>
              <a:buChar char="•"/>
            </a:pPr>
            <a:r>
              <a:rPr lang="pt-BR" sz="1400" dirty="0">
                <a:latin typeface="Arial" charset="0"/>
                <a:cs typeface="Arial" charset="0"/>
              </a:rPr>
              <a:t>Defeitos condutivos são detectados e representados graficamente com identificadores</a:t>
            </a:r>
          </a:p>
          <a:p>
            <a:pPr marL="285750" indent="-285750">
              <a:buFont typeface="Arial" panose="020B0604020202020204" pitchFamily="34" charset="0"/>
              <a:buChar char="•"/>
            </a:pPr>
            <a:r>
              <a:rPr lang="pt-BR" sz="1400" dirty="0">
                <a:latin typeface="Arial" charset="0"/>
                <a:cs typeface="Arial" charset="0"/>
              </a:rPr>
              <a:t>A gravidade dos defeitos podem ser vistas nos gráficos resultantes</a:t>
            </a:r>
          </a:p>
          <a:p>
            <a:pPr marL="285750" indent="-285750">
              <a:buFont typeface="Arial" panose="020B0604020202020204" pitchFamily="34" charset="0"/>
              <a:buChar char="•"/>
            </a:pPr>
            <a:r>
              <a:rPr lang="pt-BR" sz="1400" dirty="0">
                <a:latin typeface="Arial" charset="0"/>
                <a:cs typeface="Arial" charset="0"/>
              </a:rPr>
              <a:t>Detecta defeitos muito antes de ocorrer uma falha</a:t>
            </a:r>
          </a:p>
          <a:p>
            <a:pPr marL="285750" indent="-285750">
              <a:buFont typeface="Arial" panose="020B0604020202020204" pitchFamily="34" charset="0"/>
              <a:buChar char="•"/>
            </a:pPr>
            <a:r>
              <a:rPr lang="pt-BR" sz="1400" dirty="0">
                <a:latin typeface="Arial" charset="0"/>
                <a:cs typeface="Arial" charset="0"/>
              </a:rPr>
              <a:t>Pode ser usado para todas as formas e tamanhos de isoladores</a:t>
            </a:r>
          </a:p>
          <a:p>
            <a:pPr marL="285750" indent="-285750">
              <a:buFont typeface="Arial" panose="020B0604020202020204" pitchFamily="34" charset="0"/>
              <a:buChar char="•"/>
            </a:pPr>
            <a:r>
              <a:rPr lang="pt-BR" sz="1400" dirty="0">
                <a:latin typeface="Arial" charset="0"/>
                <a:cs typeface="Arial" charset="0"/>
              </a:rPr>
              <a:t>Verificação simples e rápida</a:t>
            </a:r>
            <a:endParaRPr lang="en-US" sz="1400" dirty="0">
              <a:latin typeface="Arial" charset="0"/>
              <a:cs typeface="Arial" charset="0"/>
            </a:endParaRPr>
          </a:p>
        </p:txBody>
      </p:sp>
      <p:sp>
        <p:nvSpPr>
          <p:cNvPr id="65542" name="TextBox 5"/>
          <p:cNvSpPr txBox="1">
            <a:spLocks noChangeArrowheads="1"/>
          </p:cNvSpPr>
          <p:nvPr/>
        </p:nvSpPr>
        <p:spPr bwMode="auto">
          <a:xfrm>
            <a:off x="2159000" y="1948335"/>
            <a:ext cx="8001000" cy="461665"/>
          </a:xfrm>
          <a:prstGeom prst="rect">
            <a:avLst/>
          </a:prstGeom>
          <a:noFill/>
          <a:ln w="9525">
            <a:noFill/>
            <a:miter lim="800000"/>
            <a:headEnd/>
            <a:tailEnd/>
          </a:ln>
        </p:spPr>
        <p:txBody>
          <a:bodyPr wrap="square">
            <a:spAutoFit/>
          </a:bodyPr>
          <a:lstStyle/>
          <a:p>
            <a:r>
              <a:rPr lang="pt-BR" sz="2400" dirty="0"/>
              <a:t>E-FIELD SCANNER ID Universal para Subestações</a:t>
            </a:r>
            <a:endParaRPr lang="en-US" sz="2400" dirty="0"/>
          </a:p>
        </p:txBody>
      </p:sp>
      <p:sp>
        <p:nvSpPr>
          <p:cNvPr id="8" name="TextBox 7"/>
          <p:cNvSpPr txBox="1"/>
          <p:nvPr/>
        </p:nvSpPr>
        <p:spPr>
          <a:xfrm>
            <a:off x="3925665" y="90755"/>
            <a:ext cx="4340670" cy="584775"/>
          </a:xfrm>
          <a:prstGeom prst="rect">
            <a:avLst/>
          </a:prstGeom>
          <a:noFill/>
        </p:spPr>
        <p:txBody>
          <a:bodyPr wrap="square">
            <a:spAutoFit/>
          </a:bodyPr>
          <a:lstStyle/>
          <a:p>
            <a:r>
              <a:rPr lang="pt-BR" sz="3200" b="1" dirty="0"/>
              <a:t>Subestações de Energia</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4" descr="C:\Users\dsesia\Documents\My Documents\1Sales &amp; Forecasting\1 Product Mgmt\1 PID\1 Universal PID Manuals\Skis\Universal-skies (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rot="972482">
            <a:off x="8300856" y="842009"/>
            <a:ext cx="2871788" cy="2557462"/>
          </a:xfrm>
          <a:prstGeom prst="rect">
            <a:avLst/>
          </a:prstGeom>
          <a:noFill/>
          <a:ln w="9525">
            <a:noFill/>
            <a:miter lim="800000"/>
            <a:headEnd/>
            <a:tailEnd/>
          </a:ln>
        </p:spPr>
      </p:pic>
      <p:sp>
        <p:nvSpPr>
          <p:cNvPr id="67587" name="Title 1"/>
          <p:cNvSpPr>
            <a:spLocks noGrp="1"/>
          </p:cNvSpPr>
          <p:nvPr>
            <p:ph type="title"/>
          </p:nvPr>
        </p:nvSpPr>
        <p:spPr>
          <a:xfrm>
            <a:off x="2056292" y="278033"/>
            <a:ext cx="8079416" cy="549545"/>
          </a:xfrm>
        </p:spPr>
        <p:txBody>
          <a:bodyPr/>
          <a:lstStyle/>
          <a:p>
            <a:pPr eaLnBrk="1" hangingPunct="1"/>
            <a:r>
              <a:rPr lang="pt-BR" sz="3200" b="1" dirty="0"/>
              <a:t>E-FIELD Scanner Universal para Subestações</a:t>
            </a:r>
            <a:br>
              <a:rPr lang="pt-BR" sz="3600" dirty="0"/>
            </a:br>
            <a:endParaRPr lang="en-US" sz="3600" dirty="0">
              <a:ea typeface="ＭＳ Ｐゴシック" pitchFamily="34" charset="-128"/>
            </a:endParaRPr>
          </a:p>
        </p:txBody>
      </p:sp>
      <p:grpSp>
        <p:nvGrpSpPr>
          <p:cNvPr id="67588" name="Group 22"/>
          <p:cNvGrpSpPr>
            <a:grpSpLocks/>
          </p:cNvGrpSpPr>
          <p:nvPr/>
        </p:nvGrpSpPr>
        <p:grpSpPr bwMode="auto">
          <a:xfrm>
            <a:off x="1913466" y="924224"/>
            <a:ext cx="8754534" cy="4717607"/>
            <a:chOff x="389466" y="924223"/>
            <a:chExt cx="8754533" cy="4717607"/>
          </a:xfrm>
        </p:grpSpPr>
        <p:sp>
          <p:nvSpPr>
            <p:cNvPr id="67590" name="Rectangle 3"/>
            <p:cNvSpPr>
              <a:spLocks noChangeArrowheads="1"/>
            </p:cNvSpPr>
            <p:nvPr/>
          </p:nvSpPr>
          <p:spPr bwMode="auto">
            <a:xfrm>
              <a:off x="389466" y="924223"/>
              <a:ext cx="6324599" cy="2185214"/>
            </a:xfrm>
            <a:prstGeom prst="rect">
              <a:avLst/>
            </a:prstGeom>
            <a:noFill/>
            <a:ln w="9525">
              <a:noFill/>
              <a:miter lim="800000"/>
              <a:headEnd/>
              <a:tailEnd/>
            </a:ln>
          </p:spPr>
          <p:txBody>
            <a:bodyPr wrap="square">
              <a:spAutoFit/>
            </a:bodyPr>
            <a:lstStyle/>
            <a:p>
              <a:pPr marL="234950" indent="-234950" eaLnBrk="0" hangingPunct="0">
                <a:spcBef>
                  <a:spcPts val="200"/>
                </a:spcBef>
                <a:buFont typeface="Wingdings" pitchFamily="2" charset="2"/>
                <a:buChar char="§"/>
              </a:pPr>
              <a:r>
                <a:rPr lang="en-CA" sz="1400" dirty="0">
                  <a:latin typeface="Calibri" pitchFamily="34" charset="0"/>
                </a:rPr>
                <a:t>Peso </a:t>
              </a:r>
              <a:r>
                <a:rPr lang="en-CA" sz="1400" dirty="0" err="1">
                  <a:latin typeface="Calibri" pitchFamily="34" charset="0"/>
                </a:rPr>
                <a:t>leve</a:t>
              </a:r>
              <a:r>
                <a:rPr lang="en-CA" sz="1400" dirty="0">
                  <a:latin typeface="Calibri" pitchFamily="34" charset="0"/>
                </a:rPr>
                <a:t>:  1 kg</a:t>
              </a:r>
            </a:p>
            <a:p>
              <a:pPr marL="234950" indent="-234950" eaLnBrk="0" hangingPunct="0">
                <a:spcBef>
                  <a:spcPts val="200"/>
                </a:spcBef>
                <a:buFont typeface="Wingdings" pitchFamily="2" charset="2"/>
                <a:buChar char="§"/>
              </a:pPr>
              <a:r>
                <a:rPr lang="en-CA" sz="1400" dirty="0">
                  <a:latin typeface="Calibri" pitchFamily="34" charset="0"/>
                </a:rPr>
                <a:t>Para </a:t>
              </a:r>
              <a:r>
                <a:rPr lang="en-CA" sz="1400" dirty="0" err="1">
                  <a:latin typeface="Calibri" pitchFamily="34" charset="0"/>
                </a:rPr>
                <a:t>tensões</a:t>
              </a:r>
              <a:r>
                <a:rPr lang="en-CA" sz="1400" dirty="0">
                  <a:latin typeface="Calibri" pitchFamily="34" charset="0"/>
                </a:rPr>
                <a:t> entre 69 kV e 1.200 kV</a:t>
              </a:r>
            </a:p>
            <a:p>
              <a:pPr marL="234950" indent="-234950" eaLnBrk="0" hangingPunct="0">
                <a:spcBef>
                  <a:spcPts val="200"/>
                </a:spcBef>
                <a:buFont typeface="Wingdings" pitchFamily="2" charset="2"/>
                <a:buChar char="§"/>
              </a:pPr>
              <a:r>
                <a:rPr lang="en-CA" sz="1400" dirty="0" err="1">
                  <a:latin typeface="Calibri" pitchFamily="34" charset="0"/>
                </a:rPr>
                <a:t>Utilização</a:t>
              </a:r>
              <a:r>
                <a:rPr lang="en-CA" sz="1400" dirty="0">
                  <a:latin typeface="Calibri" pitchFamily="34" charset="0"/>
                </a:rPr>
                <a:t> </a:t>
              </a:r>
              <a:r>
                <a:rPr lang="en-CA" sz="1400" dirty="0" err="1">
                  <a:latin typeface="Calibri" pitchFamily="34" charset="0"/>
                </a:rPr>
                <a:t>em</a:t>
              </a:r>
              <a:r>
                <a:rPr lang="en-CA" sz="1400" dirty="0">
                  <a:latin typeface="Calibri" pitchFamily="34" charset="0"/>
                </a:rPr>
                <a:t> </a:t>
              </a:r>
              <a:r>
                <a:rPr lang="en-CA" sz="1400" dirty="0" err="1">
                  <a:latin typeface="Calibri" pitchFamily="34" charset="0"/>
                </a:rPr>
                <a:t>qualquer</a:t>
              </a:r>
              <a:r>
                <a:rPr lang="en-CA" sz="1400" dirty="0">
                  <a:latin typeface="Calibri" pitchFamily="34" charset="0"/>
                </a:rPr>
                <a:t> </a:t>
              </a:r>
              <a:r>
                <a:rPr lang="en-CA" sz="1400" dirty="0" err="1">
                  <a:latin typeface="Calibri" pitchFamily="34" charset="0"/>
                </a:rPr>
                <a:t>tamanho</a:t>
              </a:r>
              <a:r>
                <a:rPr lang="en-CA" sz="1400" dirty="0">
                  <a:latin typeface="Calibri" pitchFamily="34" charset="0"/>
                </a:rPr>
                <a:t> de </a:t>
              </a:r>
              <a:r>
                <a:rPr lang="en-CA" sz="1400" dirty="0" err="1">
                  <a:latin typeface="Calibri" pitchFamily="34" charset="0"/>
                </a:rPr>
                <a:t>isolador</a:t>
              </a:r>
              <a:r>
                <a:rPr lang="en-CA" sz="1400" dirty="0">
                  <a:latin typeface="Calibri" pitchFamily="34" charset="0"/>
                </a:rPr>
                <a:t> </a:t>
              </a:r>
            </a:p>
            <a:p>
              <a:pPr marL="234950" indent="-234950" eaLnBrk="0" hangingPunct="0">
                <a:spcBef>
                  <a:spcPts val="200"/>
                </a:spcBef>
                <a:buFont typeface="Wingdings" pitchFamily="2" charset="2"/>
                <a:buChar char="§"/>
              </a:pPr>
              <a:r>
                <a:rPr lang="en-CA" sz="1400" dirty="0">
                  <a:latin typeface="Calibri" pitchFamily="34" charset="0"/>
                </a:rPr>
                <a:t>Para </a:t>
              </a:r>
              <a:r>
                <a:rPr lang="en-CA" sz="1400" dirty="0" err="1">
                  <a:latin typeface="Calibri" pitchFamily="34" charset="0"/>
                </a:rPr>
                <a:t>isoladores</a:t>
              </a:r>
              <a:r>
                <a:rPr lang="en-CA" sz="1400" dirty="0">
                  <a:latin typeface="Calibri" pitchFamily="34" charset="0"/>
                </a:rPr>
                <a:t> de </a:t>
              </a:r>
              <a:r>
                <a:rPr lang="en-CA" sz="1400" dirty="0" err="1">
                  <a:latin typeface="Calibri" pitchFamily="34" charset="0"/>
                </a:rPr>
                <a:t>porcelana</a:t>
              </a:r>
              <a:r>
                <a:rPr lang="en-CA" sz="1400" dirty="0">
                  <a:latin typeface="Calibri" pitchFamily="34" charset="0"/>
                </a:rPr>
                <a:t> e </a:t>
              </a:r>
              <a:r>
                <a:rPr lang="en-CA" sz="1400" dirty="0" err="1">
                  <a:latin typeface="Calibri" pitchFamily="34" charset="0"/>
                </a:rPr>
                <a:t>isoladores</a:t>
              </a:r>
              <a:r>
                <a:rPr lang="en-CA" sz="1400" dirty="0">
                  <a:latin typeface="Calibri" pitchFamily="34" charset="0"/>
                </a:rPr>
                <a:t> </a:t>
              </a:r>
              <a:r>
                <a:rPr lang="en-CA" sz="1400" dirty="0" err="1">
                  <a:latin typeface="Calibri" pitchFamily="34" charset="0"/>
                </a:rPr>
                <a:t>poliméricos</a:t>
              </a:r>
              <a:endParaRPr lang="en-CA" sz="1400" dirty="0">
                <a:latin typeface="Calibri" pitchFamily="34" charset="0"/>
              </a:endParaRPr>
            </a:p>
            <a:p>
              <a:pPr marL="234950" indent="-234950" eaLnBrk="0" hangingPunct="0">
                <a:spcBef>
                  <a:spcPts val="200"/>
                </a:spcBef>
                <a:buFont typeface="Wingdings" pitchFamily="2" charset="2"/>
                <a:buChar char="§"/>
              </a:pPr>
              <a:r>
                <a:rPr lang="en-CA" sz="1400" dirty="0">
                  <a:latin typeface="Calibri" pitchFamily="34" charset="0"/>
                </a:rPr>
                <a:t>Sem </a:t>
              </a:r>
              <a:r>
                <a:rPr lang="en-CA" sz="1400" dirty="0" err="1">
                  <a:latin typeface="Calibri" pitchFamily="34" charset="0"/>
                </a:rPr>
                <a:t>contato</a:t>
              </a:r>
              <a:r>
                <a:rPr lang="en-CA" sz="1400" dirty="0">
                  <a:latin typeface="Calibri" pitchFamily="34" charset="0"/>
                </a:rPr>
                <a:t> </a:t>
              </a:r>
              <a:r>
                <a:rPr lang="en-CA" sz="1400" dirty="0" err="1">
                  <a:latin typeface="Calibri" pitchFamily="34" charset="0"/>
                </a:rPr>
                <a:t>elétrico</a:t>
              </a:r>
              <a:r>
                <a:rPr lang="en-CA" sz="1400" dirty="0">
                  <a:latin typeface="Calibri" pitchFamily="34" charset="0"/>
                </a:rPr>
                <a:t> com o </a:t>
              </a:r>
              <a:r>
                <a:rPr lang="en-CA" sz="1400" dirty="0" err="1">
                  <a:latin typeface="Calibri" pitchFamily="34" charset="0"/>
                </a:rPr>
                <a:t>isolador</a:t>
              </a:r>
              <a:r>
                <a:rPr lang="en-CA" sz="1400" dirty="0">
                  <a:latin typeface="Calibri" pitchFamily="34" charset="0"/>
                </a:rPr>
                <a:t> </a:t>
              </a:r>
              <a:r>
                <a:rPr lang="en-CA" sz="1400" dirty="0" err="1">
                  <a:latin typeface="Calibri" pitchFamily="34" charset="0"/>
                </a:rPr>
                <a:t>ou</a:t>
              </a:r>
              <a:r>
                <a:rPr lang="en-CA" sz="1400" dirty="0">
                  <a:latin typeface="Calibri" pitchFamily="34" charset="0"/>
                </a:rPr>
                <a:t> </a:t>
              </a:r>
              <a:r>
                <a:rPr lang="en-CA" sz="1400" dirty="0" err="1">
                  <a:latin typeface="Calibri" pitchFamily="34" charset="0"/>
                </a:rPr>
                <a:t>equipamento</a:t>
              </a:r>
              <a:r>
                <a:rPr lang="en-CA" sz="1400" dirty="0">
                  <a:latin typeface="Calibri" pitchFamily="34" charset="0"/>
                </a:rPr>
                <a:t>, total </a:t>
              </a:r>
              <a:r>
                <a:rPr lang="en-CA" sz="1400" dirty="0" err="1">
                  <a:latin typeface="Calibri" pitchFamily="34" charset="0"/>
                </a:rPr>
                <a:t>segurança</a:t>
              </a:r>
              <a:endParaRPr lang="en-CA" sz="1400" dirty="0">
                <a:latin typeface="Calibri" pitchFamily="34" charset="0"/>
              </a:endParaRPr>
            </a:p>
            <a:p>
              <a:pPr marL="234950" indent="-234950" eaLnBrk="0" hangingPunct="0">
                <a:spcBef>
                  <a:spcPts val="200"/>
                </a:spcBef>
                <a:buFont typeface="Wingdings"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Com as hastes deslizantes, a sonda desliza ao longo da coluna acionando a leitura em cada campânula, aleta ou saia do isolador / equipamento</a:t>
              </a:r>
            </a:p>
            <a:p>
              <a:pPr marL="234950" indent="-234950" eaLnBrk="0" hangingPunct="0">
                <a:spcBef>
                  <a:spcPts val="200"/>
                </a:spcBef>
                <a:buFont typeface="Wingdings"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Ideal para todas as formas de isoladores, incluindo cônicos, disjuntores, pedestais, etc., encontrados em subestações elétricas.</a:t>
              </a:r>
            </a:p>
          </p:txBody>
        </p:sp>
        <p:sp>
          <p:nvSpPr>
            <p:cNvPr id="11" name="Rectangle 10"/>
            <p:cNvSpPr/>
            <p:nvPr/>
          </p:nvSpPr>
          <p:spPr>
            <a:xfrm>
              <a:off x="4800599" y="3302728"/>
              <a:ext cx="4343400" cy="2339102"/>
            </a:xfrm>
            <a:prstGeom prst="rect">
              <a:avLst/>
            </a:prstGeom>
          </p:spPr>
          <p:txBody>
            <a:bodyPr wrap="square">
              <a:spAutoFit/>
            </a:bodyPr>
            <a:lstStyle/>
            <a:p>
              <a:pPr indent="-252000">
                <a:defRPr/>
              </a:pPr>
              <a:r>
                <a:rPr lang="pt-BR" sz="2000" b="1" dirty="0"/>
                <a:t>O kit inclui o seguinte:</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Sonda de campo</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Laptop/tablet</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Bateria recarregável</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Mala Reforçada para transporte</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Suporte de montagem universal para varas de manobra</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Software (SO Windows) USB</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Adaptador Bluetooth RS-232 de longo alcance</a:t>
              </a:r>
            </a:p>
            <a:p>
              <a:pPr marL="285750" indent="-285750">
                <a:buFont typeface="Wingdings" panose="05000000000000000000" pitchFamily="2" charset="2"/>
                <a:buChar char="§"/>
              </a:pPr>
              <a:r>
                <a:rPr lang="pt-BR" sz="1400" dirty="0">
                  <a:latin typeface="Calibri" panose="020F0502020204030204" pitchFamily="34" charset="0"/>
                  <a:ea typeface="Calibri" panose="020F0502020204030204" pitchFamily="34" charset="0"/>
                  <a:cs typeface="Times New Roman" panose="02020603050405020304" pitchFamily="18" charset="0"/>
                </a:rPr>
                <a:t>Carregador de Baterias de parede universal</a:t>
              </a:r>
              <a:endParaRPr lang="en-CA" sz="1600" dirty="0"/>
            </a:p>
          </p:txBody>
        </p:sp>
      </p:grpSp>
      <p:pic>
        <p:nvPicPr>
          <p:cNvPr id="67589" name="Picture 3"/>
          <p:cNvPicPr>
            <a:picLocks noChangeAspect="1" noChangeArrowheads="1"/>
          </p:cNvPicPr>
          <p:nvPr/>
        </p:nvPicPr>
        <p:blipFill>
          <a:blip r:embed="rId4" cstate="print"/>
          <a:srcRect/>
          <a:stretch>
            <a:fillRect/>
          </a:stretch>
        </p:blipFill>
        <p:spPr bwMode="auto">
          <a:xfrm>
            <a:off x="1990431" y="3302729"/>
            <a:ext cx="3876969" cy="2179327"/>
          </a:xfrm>
          <a:prstGeom prst="rect">
            <a:avLst/>
          </a:prstGeom>
          <a:noFill/>
          <a:ln w="9525">
            <a:solidFill>
              <a:schemeClr val="accent1"/>
            </a:solid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a:xfrm>
            <a:off x="0" y="231109"/>
            <a:ext cx="12192000" cy="688450"/>
          </a:xfrm>
        </p:spPr>
        <p:txBody>
          <a:bodyPr/>
          <a:lstStyle/>
          <a:p>
            <a:pPr algn="ctr"/>
            <a:r>
              <a:rPr lang="en-US" sz="3200" b="1" dirty="0" err="1">
                <a:ea typeface="ＭＳ Ｐゴシック" pitchFamily="34" charset="-128"/>
              </a:rPr>
              <a:t>Treinamento</a:t>
            </a:r>
            <a:endParaRPr lang="en-US" sz="3200" b="1" dirty="0">
              <a:ea typeface="ＭＳ Ｐゴシック" pitchFamily="34" charset="-128"/>
            </a:endParaRPr>
          </a:p>
        </p:txBody>
      </p:sp>
      <p:pic>
        <p:nvPicPr>
          <p:cNvPr id="69636" name="66D0C031-F10F-43C7-88FA-EAAC0331756C" descr="image001"/>
          <p:cNvPicPr>
            <a:picLocks noChangeAspect="1" noChangeArrowheads="1"/>
          </p:cNvPicPr>
          <p:nvPr/>
        </p:nvPicPr>
        <p:blipFill>
          <a:blip r:embed="rId3" cstate="print"/>
          <a:srcRect l="42371"/>
          <a:stretch>
            <a:fillRect/>
          </a:stretch>
        </p:blipFill>
        <p:spPr bwMode="auto">
          <a:xfrm>
            <a:off x="9014957" y="2073848"/>
            <a:ext cx="2824535" cy="2999039"/>
          </a:xfrm>
          <a:prstGeom prst="rect">
            <a:avLst/>
          </a:prstGeom>
          <a:noFill/>
          <a:ln w="9525">
            <a:noFill/>
            <a:miter lim="800000"/>
            <a:headEnd/>
            <a:tailEnd/>
          </a:ln>
        </p:spPr>
      </p:pic>
      <p:sp>
        <p:nvSpPr>
          <p:cNvPr id="51206" name="TextBox 5"/>
          <p:cNvSpPr txBox="1">
            <a:spLocks noChangeArrowheads="1"/>
          </p:cNvSpPr>
          <p:nvPr/>
        </p:nvSpPr>
        <p:spPr bwMode="auto">
          <a:xfrm>
            <a:off x="2767668" y="1020933"/>
            <a:ext cx="6656664" cy="707886"/>
          </a:xfrm>
          <a:prstGeom prst="rect">
            <a:avLst/>
          </a:prstGeom>
          <a:noFill/>
          <a:ln w="9525">
            <a:noFill/>
            <a:miter lim="800000"/>
            <a:headEnd/>
            <a:tailEnd/>
          </a:ln>
        </p:spPr>
        <p:txBody>
          <a:bodyPr wrap="square">
            <a:spAutoFit/>
          </a:bodyPr>
          <a:lstStyle/>
          <a:p>
            <a:pPr>
              <a:defRPr/>
            </a:pPr>
            <a:r>
              <a:rPr lang="pt-BR" sz="2000" dirty="0">
                <a:cs typeface="Arial" charset="0"/>
              </a:rPr>
              <a:t>A  TEXPI, com total apoio da </a:t>
            </a:r>
            <a:r>
              <a:rPr lang="pt-BR" sz="2000" dirty="0" err="1">
                <a:cs typeface="Arial" charset="0"/>
              </a:rPr>
              <a:t>Positron</a:t>
            </a:r>
            <a:r>
              <a:rPr lang="pt-BR" sz="2000" dirty="0">
                <a:cs typeface="Arial" charset="0"/>
              </a:rPr>
              <a:t>, oferece treinamento de uso dos E-FIELD ID SCANNERS e interpretação de resultados</a:t>
            </a:r>
          </a:p>
        </p:txBody>
      </p:sp>
      <p:sp>
        <p:nvSpPr>
          <p:cNvPr id="3" name="CaixaDeTexto 2">
            <a:extLst>
              <a:ext uri="{FF2B5EF4-FFF2-40B4-BE49-F238E27FC236}">
                <a16:creationId xmlns:a16="http://schemas.microsoft.com/office/drawing/2014/main" id="{9F80D9E7-0F1B-764E-AB2D-4495E1CEDA39}"/>
              </a:ext>
            </a:extLst>
          </p:cNvPr>
          <p:cNvSpPr txBox="1"/>
          <p:nvPr/>
        </p:nvSpPr>
        <p:spPr>
          <a:xfrm>
            <a:off x="864391" y="1751049"/>
            <a:ext cx="8651018" cy="2369880"/>
          </a:xfrm>
          <a:prstGeom prst="rect">
            <a:avLst/>
          </a:prstGeom>
          <a:noFill/>
        </p:spPr>
        <p:txBody>
          <a:bodyPr wrap="square" rtlCol="0">
            <a:spAutoFit/>
          </a:bodyPr>
          <a:lstStyle/>
          <a:p>
            <a:pPr marL="427500" lvl="1" indent="-342900">
              <a:lnSpc>
                <a:spcPct val="100000"/>
              </a:lnSpc>
              <a:buFont typeface="Arial" panose="020B0604020202020204" pitchFamily="34" charset="0"/>
              <a:buChar char="•"/>
            </a:pPr>
            <a:r>
              <a:rPr lang="en-US" dirty="0" err="1"/>
              <a:t>Treinamento</a:t>
            </a:r>
            <a:r>
              <a:rPr lang="en-US" dirty="0"/>
              <a:t> </a:t>
            </a:r>
            <a:r>
              <a:rPr lang="en-US" dirty="0" err="1"/>
              <a:t>em</a:t>
            </a:r>
            <a:r>
              <a:rPr lang="en-US" dirty="0"/>
              <a:t> </a:t>
            </a:r>
            <a:r>
              <a:rPr lang="en-US" dirty="0" err="1"/>
              <a:t>sala</a:t>
            </a:r>
            <a:r>
              <a:rPr lang="en-US" dirty="0"/>
              <a:t> de aula: </a:t>
            </a:r>
          </a:p>
          <a:p>
            <a:pPr marL="884700" lvl="1" indent="-342900">
              <a:buFont typeface="Arial" panose="020B0604020202020204" pitchFamily="34" charset="0"/>
              <a:buChar char="•"/>
            </a:pPr>
            <a:r>
              <a:rPr lang="pt-BR" sz="1600" dirty="0"/>
              <a:t>Introdução e visão geral dos isoladores externos</a:t>
            </a:r>
          </a:p>
          <a:p>
            <a:pPr marL="884700" lvl="1" indent="-342900">
              <a:buFont typeface="Arial" panose="020B0604020202020204" pitchFamily="34" charset="0"/>
              <a:buChar char="•"/>
            </a:pPr>
            <a:r>
              <a:rPr lang="pt-BR" sz="1600" dirty="0"/>
              <a:t>Detecção de falhas usando distribuição de campo elétrico ao longo de um isolador</a:t>
            </a:r>
          </a:p>
          <a:p>
            <a:pPr marL="884700" lvl="1" indent="-342900">
              <a:buFont typeface="Arial" panose="020B0604020202020204" pitchFamily="34" charset="0"/>
              <a:buChar char="•"/>
            </a:pPr>
            <a:r>
              <a:rPr lang="pt-BR" sz="1600" dirty="0"/>
              <a:t>Medição de campo elétrico em linha energizada usando o SCANNER </a:t>
            </a:r>
            <a:r>
              <a:rPr lang="pt-BR" sz="1600" dirty="0" err="1"/>
              <a:t>Positron</a:t>
            </a:r>
            <a:endParaRPr lang="pt-BR" sz="1600" dirty="0"/>
          </a:p>
          <a:p>
            <a:pPr marL="884700" lvl="1" indent="-342900">
              <a:buFont typeface="Arial" panose="020B0604020202020204" pitchFamily="34" charset="0"/>
              <a:buChar char="•"/>
            </a:pPr>
            <a:r>
              <a:rPr lang="pt-BR" sz="1600" dirty="0"/>
              <a:t>Visão geral dos SCANNERS de porcelana, compostos e universais</a:t>
            </a:r>
          </a:p>
          <a:p>
            <a:pPr marL="884700" lvl="1" indent="-342900">
              <a:buFont typeface="Arial" panose="020B0604020202020204" pitchFamily="34" charset="0"/>
              <a:buChar char="•"/>
            </a:pPr>
            <a:r>
              <a:rPr lang="pt-BR" sz="1600" dirty="0"/>
              <a:t>Operação detalhada do SCANNER </a:t>
            </a:r>
            <a:r>
              <a:rPr lang="pt-BR" sz="1600" dirty="0" err="1"/>
              <a:t>Positron</a:t>
            </a:r>
            <a:r>
              <a:rPr lang="pt-BR" sz="1600" dirty="0"/>
              <a:t> (incluindo </a:t>
            </a:r>
            <a:r>
              <a:rPr lang="pt-BR" sz="1600" dirty="0" err="1"/>
              <a:t>autoteste</a:t>
            </a:r>
            <a:r>
              <a:rPr lang="pt-BR" sz="1600" dirty="0"/>
              <a:t>)</a:t>
            </a:r>
          </a:p>
          <a:p>
            <a:pPr marL="884700" lvl="1" indent="-342900">
              <a:buFont typeface="Arial" panose="020B0604020202020204" pitchFamily="34" charset="0"/>
              <a:buChar char="•"/>
            </a:pPr>
            <a:r>
              <a:rPr lang="pt-BR" sz="1600" dirty="0"/>
              <a:t>Transferência de dados, exibição gráfica e interpretação de resultados com dados reais</a:t>
            </a:r>
          </a:p>
          <a:p>
            <a:pPr marL="884700" lvl="1" indent="-342900">
              <a:buFont typeface="Arial" panose="020B0604020202020204" pitchFamily="34" charset="0"/>
              <a:buChar char="•"/>
            </a:pPr>
            <a:r>
              <a:rPr lang="pt-BR" sz="1600" dirty="0"/>
              <a:t>Interpretação de isoladores Contaminados vs. Defeituosos</a:t>
            </a:r>
          </a:p>
          <a:p>
            <a:pPr marL="884700" lvl="1" indent="-342900">
              <a:buFont typeface="Arial" panose="020B0604020202020204" pitchFamily="34" charset="0"/>
              <a:buChar char="•"/>
            </a:pPr>
            <a:r>
              <a:rPr lang="pt-BR" sz="1600" dirty="0"/>
              <a:t>Considerações de Segurança</a:t>
            </a:r>
          </a:p>
        </p:txBody>
      </p:sp>
      <p:sp>
        <p:nvSpPr>
          <p:cNvPr id="6" name="CaixaDeTexto 5">
            <a:extLst>
              <a:ext uri="{FF2B5EF4-FFF2-40B4-BE49-F238E27FC236}">
                <a16:creationId xmlns:a16="http://schemas.microsoft.com/office/drawing/2014/main" id="{1DE7D5CB-05F4-2F47-851C-A3175F9E0FCB}"/>
              </a:ext>
            </a:extLst>
          </p:cNvPr>
          <p:cNvSpPr txBox="1"/>
          <p:nvPr/>
        </p:nvSpPr>
        <p:spPr>
          <a:xfrm>
            <a:off x="864391" y="4121422"/>
            <a:ext cx="7691016" cy="1631216"/>
          </a:xfrm>
          <a:prstGeom prst="rect">
            <a:avLst/>
          </a:prstGeom>
          <a:noFill/>
        </p:spPr>
        <p:txBody>
          <a:bodyPr wrap="none" rtlCol="0">
            <a:spAutoFit/>
          </a:bodyPr>
          <a:lstStyle/>
          <a:p>
            <a:pPr marL="342900" lvl="1" indent="-342900" eaLnBrk="0" hangingPunct="0">
              <a:spcBef>
                <a:spcPct val="20000"/>
              </a:spcBef>
              <a:buFont typeface="Arial" panose="020B0604020202020204" pitchFamily="34" charset="0"/>
              <a:buChar char="•"/>
              <a:defRPr/>
            </a:pPr>
            <a:r>
              <a:rPr lang="en-US" dirty="0" err="1"/>
              <a:t>Demonstrações</a:t>
            </a:r>
            <a:r>
              <a:rPr lang="en-US" dirty="0"/>
              <a:t> de campo e </a:t>
            </a:r>
            <a:r>
              <a:rPr lang="en-US" dirty="0" err="1"/>
              <a:t>treinamento</a:t>
            </a:r>
            <a:r>
              <a:rPr lang="en-US" dirty="0"/>
              <a:t> </a:t>
            </a:r>
            <a:r>
              <a:rPr lang="en-US" dirty="0" err="1"/>
              <a:t>em</a:t>
            </a:r>
            <a:r>
              <a:rPr lang="en-US" dirty="0"/>
              <a:t> </a:t>
            </a:r>
            <a:r>
              <a:rPr lang="en-US" dirty="0" err="1"/>
              <a:t>linha</a:t>
            </a:r>
            <a:r>
              <a:rPr lang="en-US" dirty="0"/>
              <a:t> viva:</a:t>
            </a:r>
          </a:p>
          <a:p>
            <a:pPr marL="742950" lvl="1" indent="-285750">
              <a:buFont typeface="Arial" panose="020B0604020202020204" pitchFamily="34" charset="0"/>
              <a:buChar char="•"/>
            </a:pPr>
            <a:r>
              <a:rPr lang="pt-BR" sz="1600" dirty="0">
                <a:latin typeface="Calibri" panose="020F0502020204030204" pitchFamily="34" charset="0"/>
                <a:ea typeface="Calibri" panose="020F0502020204030204" pitchFamily="34" charset="0"/>
                <a:cs typeface="Times New Roman" panose="02020603050405020304" pitchFamily="18" charset="0"/>
              </a:rPr>
              <a:t>Manipulação do SCANNER em diferentes configurações de torres e cadeias</a:t>
            </a:r>
          </a:p>
          <a:p>
            <a:pPr marL="742950" lvl="1" indent="-285750">
              <a:buFont typeface="Arial" panose="020B0604020202020204" pitchFamily="34" charset="0"/>
              <a:buChar char="•"/>
            </a:pPr>
            <a:r>
              <a:rPr lang="pt-BR" sz="1600" dirty="0">
                <a:latin typeface="Calibri" panose="020F0502020204030204" pitchFamily="34" charset="0"/>
                <a:ea typeface="Calibri" panose="020F0502020204030204" pitchFamily="34" charset="0"/>
                <a:cs typeface="Times New Roman" panose="02020603050405020304" pitchFamily="18" charset="0"/>
              </a:rPr>
              <a:t>Escaneamento de alguns isoladores/sequências de isoladores usando o SCANNER</a:t>
            </a:r>
          </a:p>
          <a:p>
            <a:pPr marL="742950" lvl="1" indent="-285750">
              <a:buFont typeface="Arial" panose="020B0604020202020204" pitchFamily="34" charset="0"/>
              <a:buChar char="•"/>
            </a:pPr>
            <a:r>
              <a:rPr lang="pt-BR" sz="1600" dirty="0">
                <a:latin typeface="Calibri" panose="020F0502020204030204" pitchFamily="34" charset="0"/>
                <a:ea typeface="Calibri" panose="020F0502020204030204" pitchFamily="34" charset="0"/>
                <a:cs typeface="Times New Roman" panose="02020603050405020304" pitchFamily="18" charset="0"/>
              </a:rPr>
              <a:t>Download dos dados para um </a:t>
            </a:r>
            <a:r>
              <a:rPr lang="pt-BR" sz="1600" dirty="0" err="1">
                <a:latin typeface="Calibri" panose="020F0502020204030204" pitchFamily="34" charset="0"/>
                <a:ea typeface="Calibri" panose="020F0502020204030204" pitchFamily="34" charset="0"/>
                <a:cs typeface="Times New Roman" panose="02020603050405020304" pitchFamily="18" charset="0"/>
              </a:rPr>
              <a:t>tablet</a:t>
            </a:r>
            <a:r>
              <a:rPr lang="pt-BR" sz="1600" dirty="0">
                <a:latin typeface="Calibri" panose="020F0502020204030204" pitchFamily="34" charset="0"/>
                <a:ea typeface="Calibri" panose="020F0502020204030204" pitchFamily="34" charset="0"/>
                <a:cs typeface="Times New Roman" panose="02020603050405020304" pitchFamily="18" charset="0"/>
              </a:rPr>
              <a:t> laptop e interpretação dos resultados</a:t>
            </a:r>
          </a:p>
          <a:p>
            <a:pPr marL="742950" lvl="1" indent="-285750">
              <a:buFont typeface="Arial" panose="020B0604020202020204" pitchFamily="34" charset="0"/>
              <a:buChar char="•"/>
            </a:pPr>
            <a:r>
              <a:rPr lang="pt-BR" sz="1600" dirty="0">
                <a:latin typeface="Calibri" panose="020F0502020204030204" pitchFamily="34" charset="0"/>
                <a:ea typeface="Calibri" panose="020F0502020204030204" pitchFamily="34" charset="0"/>
                <a:cs typeface="Times New Roman" panose="02020603050405020304" pitchFamily="18" charset="0"/>
              </a:rPr>
              <a:t>Medidas de uso e segurança para equipe de campo</a:t>
            </a:r>
          </a:p>
          <a:p>
            <a:endParaRPr lang="pt-B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0" y="228600"/>
            <a:ext cx="12192000" cy="914400"/>
          </a:xfrm>
        </p:spPr>
        <p:txBody>
          <a:bodyPr/>
          <a:lstStyle/>
          <a:p>
            <a:pPr algn="ctr" eaLnBrk="1" hangingPunct="1"/>
            <a:r>
              <a:rPr lang="en-CA" sz="3200" b="1" dirty="0" err="1">
                <a:ea typeface="ＭＳ Ｐゴシック" pitchFamily="34" charset="-128"/>
              </a:rPr>
              <a:t>Benefícios</a:t>
            </a:r>
            <a:endParaRPr lang="fr-CA" sz="3200" b="1" dirty="0">
              <a:ea typeface="ＭＳ Ｐゴシック" pitchFamily="34" charset="-128"/>
            </a:endParaRPr>
          </a:p>
        </p:txBody>
      </p:sp>
      <p:sp>
        <p:nvSpPr>
          <p:cNvPr id="52227" name="Content Placeholder 2"/>
          <p:cNvSpPr>
            <a:spLocks noGrp="1"/>
          </p:cNvSpPr>
          <p:nvPr>
            <p:ph idx="1"/>
          </p:nvPr>
        </p:nvSpPr>
        <p:spPr>
          <a:xfrm>
            <a:off x="1752600" y="1394619"/>
            <a:ext cx="8915400" cy="4068763"/>
          </a:xfrm>
        </p:spPr>
        <p:txBody>
          <a:bodyPr/>
          <a:lstStyle/>
          <a:p>
            <a:pPr marL="682625" indent="-682625">
              <a:buClr>
                <a:srgbClr val="00B050"/>
              </a:buClr>
              <a:buSzPct val="160000"/>
              <a:buFont typeface="Wingdings" pitchFamily="2" charset="2"/>
              <a:buChar char="ü"/>
              <a:defRPr/>
            </a:pPr>
            <a:r>
              <a:rPr lang="en-CA" b="1" dirty="0"/>
              <a:t>Evita </a:t>
            </a:r>
            <a:r>
              <a:rPr lang="en-CA" b="1" dirty="0" err="1"/>
              <a:t>quedas</a:t>
            </a:r>
            <a:r>
              <a:rPr lang="en-CA" b="1" dirty="0"/>
              <a:t> de </a:t>
            </a:r>
            <a:r>
              <a:rPr lang="en-CA" b="1" dirty="0" err="1"/>
              <a:t>energia</a:t>
            </a:r>
            <a:endParaRPr lang="en-CA" b="1" dirty="0"/>
          </a:p>
          <a:p>
            <a:pPr marL="682625" indent="-682625">
              <a:buClr>
                <a:srgbClr val="00B050"/>
              </a:buClr>
              <a:buSzPct val="160000"/>
              <a:buFont typeface="Wingdings" pitchFamily="2" charset="2"/>
              <a:buChar char="ü"/>
              <a:defRPr/>
            </a:pPr>
            <a:r>
              <a:rPr lang="en-CA" b="1" dirty="0"/>
              <a:t>Evita </a:t>
            </a:r>
            <a:r>
              <a:rPr lang="en-CA" b="1" dirty="0" err="1"/>
              <a:t>perdas</a:t>
            </a:r>
            <a:r>
              <a:rPr lang="en-CA" b="1" dirty="0"/>
              <a:t> de </a:t>
            </a:r>
            <a:r>
              <a:rPr lang="en-CA" b="1" dirty="0" err="1"/>
              <a:t>receita</a:t>
            </a:r>
            <a:r>
              <a:rPr lang="en-CA" b="1" dirty="0"/>
              <a:t> </a:t>
            </a:r>
          </a:p>
          <a:p>
            <a:pPr marL="682625" indent="-682625">
              <a:buClr>
                <a:srgbClr val="00B050"/>
              </a:buClr>
              <a:buSzPct val="160000"/>
              <a:buFont typeface="Wingdings" pitchFamily="2" charset="2"/>
              <a:buChar char="ü"/>
              <a:defRPr/>
            </a:pPr>
            <a:r>
              <a:rPr lang="en-CA" b="1" dirty="0"/>
              <a:t>Evita </a:t>
            </a:r>
            <a:r>
              <a:rPr lang="en-CA" b="1" dirty="0" err="1"/>
              <a:t>danos</a:t>
            </a:r>
            <a:r>
              <a:rPr lang="en-CA" b="1" dirty="0"/>
              <a:t> </a:t>
            </a:r>
            <a:r>
              <a:rPr lang="en-CA" b="1" dirty="0" err="1"/>
              <a:t>aos</a:t>
            </a:r>
            <a:r>
              <a:rPr lang="en-CA" b="1" dirty="0"/>
              <a:t> </a:t>
            </a:r>
            <a:r>
              <a:rPr lang="en-CA" b="1" dirty="0" err="1"/>
              <a:t>equipamentos</a:t>
            </a:r>
            <a:r>
              <a:rPr lang="en-CA" b="1" dirty="0"/>
              <a:t> </a:t>
            </a:r>
          </a:p>
          <a:p>
            <a:pPr marL="682625" indent="-682625">
              <a:buClr>
                <a:srgbClr val="00B050"/>
              </a:buClr>
              <a:buSzPct val="160000"/>
              <a:buFont typeface="Wingdings" pitchFamily="2" charset="2"/>
              <a:buChar char="ü"/>
              <a:defRPr/>
            </a:pPr>
            <a:r>
              <a:rPr lang="en-CA" b="1" dirty="0" err="1"/>
              <a:t>Reduz</a:t>
            </a:r>
            <a:r>
              <a:rPr lang="en-CA" b="1" dirty="0"/>
              <a:t> </a:t>
            </a:r>
            <a:r>
              <a:rPr lang="en-CA" b="1" dirty="0" err="1"/>
              <a:t>reparos</a:t>
            </a:r>
            <a:r>
              <a:rPr lang="en-CA" b="1" dirty="0"/>
              <a:t> de </a:t>
            </a:r>
            <a:r>
              <a:rPr lang="en-CA" b="1" dirty="0" err="1"/>
              <a:t>emergência</a:t>
            </a:r>
            <a:endParaRPr lang="en-CA" b="1" dirty="0"/>
          </a:p>
          <a:p>
            <a:pPr marL="682625" indent="-682625">
              <a:buClr>
                <a:srgbClr val="00B050"/>
              </a:buClr>
              <a:buSzPct val="160000"/>
              <a:buFont typeface="Wingdings" pitchFamily="2" charset="2"/>
              <a:buChar char="ü"/>
              <a:defRPr/>
            </a:pPr>
            <a:r>
              <a:rPr lang="en-CA" b="1" dirty="0" err="1"/>
              <a:t>Garante</a:t>
            </a:r>
            <a:r>
              <a:rPr lang="en-CA" b="1" dirty="0"/>
              <a:t> a Segurança do </a:t>
            </a:r>
            <a:r>
              <a:rPr lang="en-CA" b="1" dirty="0" err="1"/>
              <a:t>pessoal</a:t>
            </a:r>
            <a:r>
              <a:rPr lang="en-CA" b="1" dirty="0"/>
              <a:t>/</a:t>
            </a:r>
            <a:r>
              <a:rPr lang="en-CA" b="1" dirty="0" err="1"/>
              <a:t>profissionais</a:t>
            </a:r>
            <a:endParaRPr lang="en-CA" b="1" dirty="0"/>
          </a:p>
          <a:p>
            <a:pPr marL="682625" indent="-682625">
              <a:buClr>
                <a:srgbClr val="00B050"/>
              </a:buClr>
              <a:buSzPct val="160000"/>
              <a:buFont typeface="Wingdings" pitchFamily="2" charset="2"/>
              <a:buChar char="ü"/>
              <a:defRPr/>
            </a:pPr>
            <a:r>
              <a:rPr lang="en-CA" b="1" dirty="0"/>
              <a:t>Evita </a:t>
            </a:r>
            <a:r>
              <a:rPr lang="en-CA" b="1" dirty="0" err="1"/>
              <a:t>danos</a:t>
            </a:r>
            <a:r>
              <a:rPr lang="en-CA" b="1" dirty="0"/>
              <a:t> à </a:t>
            </a:r>
            <a:r>
              <a:rPr lang="en-CA" b="1" dirty="0" err="1"/>
              <a:t>reputação</a:t>
            </a:r>
            <a:r>
              <a:rPr lang="en-CA" b="1" dirty="0"/>
              <a:t> da </a:t>
            </a:r>
            <a:r>
              <a:rPr lang="en-CA" b="1" dirty="0" err="1"/>
              <a:t>concessionária</a:t>
            </a:r>
            <a:r>
              <a:rPr lang="en-CA" b="1" dirty="0"/>
              <a:t> de </a:t>
            </a:r>
            <a:r>
              <a:rPr lang="en-CA" b="1" dirty="0" err="1"/>
              <a:t>energia</a:t>
            </a:r>
            <a:endParaRPr lang="en-CA" b="1" dirty="0"/>
          </a:p>
          <a:p>
            <a:pPr eaLnBrk="1" hangingPunct="1">
              <a:buClr>
                <a:srgbClr val="00B050"/>
              </a:buClr>
              <a:buSzPct val="160000"/>
              <a:buFont typeface="Wingdings" pitchFamily="2" charset="2"/>
              <a:buChar char="ü"/>
              <a:defRPr/>
            </a:pPr>
            <a:endParaRPr lang="en-CA" sz="2000" b="1"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3"/>
          <p:cNvSpPr>
            <a:spLocks noChangeArrowheads="1"/>
          </p:cNvSpPr>
          <p:nvPr/>
        </p:nvSpPr>
        <p:spPr bwMode="auto">
          <a:xfrm>
            <a:off x="7337424" y="1354835"/>
            <a:ext cx="2698750" cy="3711785"/>
          </a:xfrm>
          <a:prstGeom prst="rect">
            <a:avLst/>
          </a:prstGeom>
          <a:noFill/>
          <a:ln w="9525">
            <a:noFill/>
            <a:miter lim="800000"/>
            <a:headEnd/>
            <a:tailEnd/>
          </a:ln>
        </p:spPr>
        <p:txBody>
          <a:bodyPr wrap="square">
            <a:spAutoFit/>
          </a:bodyPr>
          <a:lstStyle/>
          <a:p>
            <a:pPr marL="517525" lvl="1" indent="-395288" eaLnBrk="0" hangingPunct="0">
              <a:spcBef>
                <a:spcPct val="10000"/>
              </a:spcBef>
              <a:buFont typeface="Wingdings" pitchFamily="2" charset="2"/>
              <a:buChar char="§"/>
            </a:pPr>
            <a:r>
              <a:rPr lang="en-CA" sz="2400" dirty="0" err="1">
                <a:latin typeface="Calibri" pitchFamily="34" charset="0"/>
              </a:rPr>
              <a:t>Itália</a:t>
            </a:r>
            <a:endParaRPr lang="en-CA" sz="2400" dirty="0">
              <a:latin typeface="Calibri" pitchFamily="34" charset="0"/>
            </a:endParaRPr>
          </a:p>
          <a:p>
            <a:pPr marL="517525" lvl="1" indent="-395288" eaLnBrk="0" hangingPunct="0">
              <a:spcBef>
                <a:spcPct val="10000"/>
              </a:spcBef>
              <a:buFont typeface="Wingdings" pitchFamily="2" charset="2"/>
              <a:buChar char="§"/>
            </a:pPr>
            <a:r>
              <a:rPr lang="en-CA" sz="2400" dirty="0">
                <a:latin typeface="Calibri" pitchFamily="34" charset="0"/>
              </a:rPr>
              <a:t>México</a:t>
            </a:r>
          </a:p>
          <a:p>
            <a:pPr marL="517525" lvl="1" indent="-395288" eaLnBrk="0" hangingPunct="0">
              <a:spcBef>
                <a:spcPct val="10000"/>
              </a:spcBef>
              <a:buFont typeface="Wingdings" pitchFamily="2" charset="2"/>
              <a:buChar char="§"/>
            </a:pPr>
            <a:r>
              <a:rPr lang="en-CA" sz="2400" dirty="0" err="1">
                <a:latin typeface="Calibri" pitchFamily="34" charset="0"/>
              </a:rPr>
              <a:t>Marrocos</a:t>
            </a:r>
            <a:endParaRPr lang="en-CA" sz="2400" dirty="0">
              <a:latin typeface="Calibri" pitchFamily="34" charset="0"/>
            </a:endParaRPr>
          </a:p>
          <a:p>
            <a:pPr marL="517525" lvl="1" indent="-395288" eaLnBrk="0" hangingPunct="0">
              <a:spcBef>
                <a:spcPct val="10000"/>
              </a:spcBef>
              <a:buFont typeface="Wingdings" pitchFamily="2" charset="2"/>
              <a:buChar char="§"/>
            </a:pPr>
            <a:r>
              <a:rPr lang="en-CA" sz="2400" dirty="0">
                <a:latin typeface="Calibri" pitchFamily="34" charset="0"/>
              </a:rPr>
              <a:t>Peru</a:t>
            </a:r>
          </a:p>
          <a:p>
            <a:pPr marL="517525" lvl="1" indent="-395288" eaLnBrk="0" hangingPunct="0">
              <a:spcBef>
                <a:spcPct val="10000"/>
              </a:spcBef>
              <a:buFont typeface="Wingdings" pitchFamily="2" charset="2"/>
              <a:buChar char="§"/>
            </a:pPr>
            <a:r>
              <a:rPr lang="en-CA" sz="2400" dirty="0" err="1">
                <a:latin typeface="Calibri" pitchFamily="34" charset="0"/>
              </a:rPr>
              <a:t>Arábia</a:t>
            </a:r>
            <a:r>
              <a:rPr lang="en-CA" sz="2400" dirty="0">
                <a:latin typeface="Calibri" pitchFamily="34" charset="0"/>
              </a:rPr>
              <a:t> </a:t>
            </a:r>
            <a:r>
              <a:rPr lang="en-CA" sz="2400" dirty="0" err="1">
                <a:latin typeface="Calibri" pitchFamily="34" charset="0"/>
              </a:rPr>
              <a:t>Saudita</a:t>
            </a:r>
            <a:endParaRPr lang="en-CA" sz="2400" dirty="0">
              <a:latin typeface="Calibri" pitchFamily="34" charset="0"/>
            </a:endParaRPr>
          </a:p>
          <a:p>
            <a:pPr marL="517525" lvl="1" indent="-395288" eaLnBrk="0" hangingPunct="0">
              <a:spcBef>
                <a:spcPct val="10000"/>
              </a:spcBef>
              <a:buFont typeface="Wingdings" pitchFamily="2" charset="2"/>
              <a:buChar char="§"/>
            </a:pPr>
            <a:r>
              <a:rPr lang="en-CA" sz="2400" dirty="0" err="1">
                <a:latin typeface="Calibri" pitchFamily="34" charset="0"/>
              </a:rPr>
              <a:t>Coréia</a:t>
            </a:r>
            <a:r>
              <a:rPr lang="en-CA" sz="2400" dirty="0">
                <a:latin typeface="Calibri" pitchFamily="34" charset="0"/>
              </a:rPr>
              <a:t> do Sul</a:t>
            </a:r>
          </a:p>
          <a:p>
            <a:pPr marL="517525" lvl="1" indent="-395288" eaLnBrk="0" hangingPunct="0">
              <a:spcBef>
                <a:spcPct val="10000"/>
              </a:spcBef>
              <a:buFont typeface="Wingdings" pitchFamily="2" charset="2"/>
              <a:buChar char="§"/>
            </a:pPr>
            <a:r>
              <a:rPr lang="en-CA" sz="2400" dirty="0" err="1">
                <a:latin typeface="Calibri" pitchFamily="34" charset="0"/>
              </a:rPr>
              <a:t>Suíça</a:t>
            </a:r>
            <a:endParaRPr lang="en-CA" sz="2400" dirty="0">
              <a:latin typeface="Calibri" pitchFamily="34" charset="0"/>
            </a:endParaRPr>
          </a:p>
          <a:p>
            <a:pPr marL="517525" lvl="1" indent="-395288" eaLnBrk="0" hangingPunct="0">
              <a:spcBef>
                <a:spcPct val="10000"/>
              </a:spcBef>
              <a:buFont typeface="Wingdings" pitchFamily="2" charset="2"/>
              <a:buChar char="§"/>
            </a:pPr>
            <a:r>
              <a:rPr lang="en-CA" sz="2400" dirty="0" err="1">
                <a:latin typeface="Calibri" pitchFamily="34" charset="0"/>
              </a:rPr>
              <a:t>Estados</a:t>
            </a:r>
            <a:r>
              <a:rPr lang="en-CA" sz="2400" dirty="0">
                <a:latin typeface="Calibri" pitchFamily="34" charset="0"/>
              </a:rPr>
              <a:t> Unidos</a:t>
            </a:r>
          </a:p>
          <a:p>
            <a:pPr marL="517525" lvl="1" indent="-395288" eaLnBrk="0" hangingPunct="0">
              <a:spcBef>
                <a:spcPct val="10000"/>
              </a:spcBef>
              <a:buFont typeface="Wingdings" pitchFamily="2" charset="2"/>
              <a:buChar char="§"/>
            </a:pPr>
            <a:r>
              <a:rPr lang="en-CA" sz="2400" dirty="0" err="1">
                <a:latin typeface="Calibri" pitchFamily="34" charset="0"/>
              </a:rPr>
              <a:t>Vietnan</a:t>
            </a:r>
            <a:endParaRPr lang="en-CA" sz="2400" dirty="0">
              <a:latin typeface="Calibri" pitchFamily="34" charset="0"/>
            </a:endParaRPr>
          </a:p>
        </p:txBody>
      </p:sp>
      <p:sp>
        <p:nvSpPr>
          <p:cNvPr id="73730" name="Rectangle 4"/>
          <p:cNvSpPr>
            <a:spLocks noChangeArrowheads="1"/>
          </p:cNvSpPr>
          <p:nvPr/>
        </p:nvSpPr>
        <p:spPr bwMode="auto">
          <a:xfrm>
            <a:off x="2155826" y="1354835"/>
            <a:ext cx="3711575" cy="4117975"/>
          </a:xfrm>
          <a:prstGeom prst="rect">
            <a:avLst/>
          </a:prstGeom>
          <a:noFill/>
          <a:ln w="9525">
            <a:noFill/>
            <a:miter lim="800000"/>
            <a:headEnd/>
            <a:tailEnd/>
          </a:ln>
        </p:spPr>
        <p:txBody>
          <a:bodyPr>
            <a:spAutoFit/>
          </a:bodyPr>
          <a:lstStyle/>
          <a:p>
            <a:pPr marL="914400" lvl="1" indent="-365125" eaLnBrk="0" hangingPunct="0">
              <a:spcBef>
                <a:spcPct val="10000"/>
              </a:spcBef>
              <a:buFont typeface="Wingdings" pitchFamily="2" charset="2"/>
              <a:buChar char="§"/>
            </a:pPr>
            <a:r>
              <a:rPr lang="en-CA" sz="2400" dirty="0">
                <a:latin typeface="Calibri" pitchFamily="34" charset="0"/>
              </a:rPr>
              <a:t>Argentina</a:t>
            </a:r>
          </a:p>
          <a:p>
            <a:pPr marL="914400" lvl="1" indent="-365125" eaLnBrk="0" hangingPunct="0">
              <a:spcBef>
                <a:spcPct val="10000"/>
              </a:spcBef>
              <a:buFont typeface="Wingdings" pitchFamily="2" charset="2"/>
              <a:buChar char="§"/>
            </a:pPr>
            <a:r>
              <a:rPr lang="en-CA" sz="2400" dirty="0" err="1">
                <a:latin typeface="Calibri" pitchFamily="34" charset="0"/>
              </a:rPr>
              <a:t>Austrália</a:t>
            </a:r>
            <a:endParaRPr lang="en-CA" sz="2400" dirty="0">
              <a:latin typeface="Calibri" pitchFamily="34" charset="0"/>
            </a:endParaRPr>
          </a:p>
          <a:p>
            <a:pPr marL="914400" lvl="1" indent="-365125" eaLnBrk="0" hangingPunct="0">
              <a:spcBef>
                <a:spcPct val="10000"/>
              </a:spcBef>
              <a:buFont typeface="Wingdings" pitchFamily="2" charset="2"/>
              <a:buChar char="§"/>
            </a:pPr>
            <a:r>
              <a:rPr lang="en-CA" sz="2400" dirty="0">
                <a:latin typeface="Calibri" pitchFamily="34" charset="0"/>
              </a:rPr>
              <a:t>Brasil</a:t>
            </a:r>
          </a:p>
          <a:p>
            <a:pPr marL="914400" lvl="1" indent="-365125" eaLnBrk="0" hangingPunct="0">
              <a:spcBef>
                <a:spcPct val="10000"/>
              </a:spcBef>
              <a:buFont typeface="Wingdings" pitchFamily="2" charset="2"/>
              <a:buChar char="§"/>
            </a:pPr>
            <a:r>
              <a:rPr lang="en-CA" sz="2400" dirty="0" err="1">
                <a:latin typeface="Calibri" pitchFamily="34" charset="0"/>
              </a:rPr>
              <a:t>Canadá</a:t>
            </a:r>
            <a:r>
              <a:rPr lang="en-CA" sz="2400" dirty="0">
                <a:latin typeface="Calibri" pitchFamily="34" charset="0"/>
              </a:rPr>
              <a:t> </a:t>
            </a:r>
          </a:p>
          <a:p>
            <a:pPr marL="914400" lvl="1" indent="-365125" eaLnBrk="0" hangingPunct="0">
              <a:spcBef>
                <a:spcPct val="10000"/>
              </a:spcBef>
              <a:buFont typeface="Wingdings" pitchFamily="2" charset="2"/>
              <a:buChar char="§"/>
            </a:pPr>
            <a:r>
              <a:rPr lang="en-CA" sz="2400" dirty="0">
                <a:latin typeface="Calibri" pitchFamily="34" charset="0"/>
              </a:rPr>
              <a:t>Chile</a:t>
            </a:r>
          </a:p>
          <a:p>
            <a:pPr marL="914400" lvl="1" indent="-365125" eaLnBrk="0" hangingPunct="0">
              <a:spcBef>
                <a:spcPct val="10000"/>
              </a:spcBef>
              <a:buFont typeface="Wingdings" pitchFamily="2" charset="2"/>
              <a:buChar char="§"/>
            </a:pPr>
            <a:r>
              <a:rPr lang="en-CA" sz="2400" dirty="0" err="1">
                <a:latin typeface="Calibri" pitchFamily="34" charset="0"/>
              </a:rPr>
              <a:t>Colômbia</a:t>
            </a:r>
            <a:endParaRPr lang="en-CA" sz="2400" dirty="0">
              <a:latin typeface="Calibri" pitchFamily="34" charset="0"/>
            </a:endParaRPr>
          </a:p>
          <a:p>
            <a:pPr marL="914400" lvl="1" indent="-365125" eaLnBrk="0" hangingPunct="0">
              <a:spcBef>
                <a:spcPct val="10000"/>
              </a:spcBef>
              <a:buFont typeface="Wingdings" pitchFamily="2" charset="2"/>
              <a:buChar char="§"/>
            </a:pPr>
            <a:r>
              <a:rPr lang="en-CA" sz="2400" dirty="0" err="1">
                <a:latin typeface="Calibri" pitchFamily="34" charset="0"/>
              </a:rPr>
              <a:t>Equador</a:t>
            </a:r>
            <a:endParaRPr lang="en-CA" sz="2400" dirty="0">
              <a:latin typeface="Calibri" pitchFamily="34" charset="0"/>
            </a:endParaRPr>
          </a:p>
          <a:p>
            <a:pPr marL="914400" lvl="1" indent="-365125" eaLnBrk="0" hangingPunct="0">
              <a:spcBef>
                <a:spcPct val="10000"/>
              </a:spcBef>
              <a:buFont typeface="Wingdings" pitchFamily="2" charset="2"/>
              <a:buChar char="§"/>
            </a:pPr>
            <a:r>
              <a:rPr lang="en-CA" sz="2400" dirty="0" err="1">
                <a:latin typeface="Calibri" pitchFamily="34" charset="0"/>
              </a:rPr>
              <a:t>França</a:t>
            </a:r>
            <a:endParaRPr lang="en-CA" sz="2400" dirty="0">
              <a:latin typeface="Calibri" pitchFamily="34" charset="0"/>
            </a:endParaRPr>
          </a:p>
          <a:p>
            <a:pPr marL="914400" lvl="1" indent="-365125" eaLnBrk="0" hangingPunct="0">
              <a:spcBef>
                <a:spcPct val="10000"/>
              </a:spcBef>
              <a:buFont typeface="Wingdings" pitchFamily="2" charset="2"/>
              <a:buChar char="§"/>
            </a:pPr>
            <a:r>
              <a:rPr lang="en-CA" sz="2400" dirty="0" err="1">
                <a:latin typeface="Calibri" pitchFamily="34" charset="0"/>
              </a:rPr>
              <a:t>Índia</a:t>
            </a:r>
            <a:endParaRPr lang="en-CA" sz="2400" dirty="0">
              <a:latin typeface="Calibri" pitchFamily="34" charset="0"/>
            </a:endParaRPr>
          </a:p>
          <a:p>
            <a:pPr marL="914400" lvl="1" indent="-365125" eaLnBrk="0" hangingPunct="0">
              <a:spcBef>
                <a:spcPct val="10000"/>
              </a:spcBef>
              <a:buFont typeface="Wingdings" pitchFamily="2" charset="2"/>
              <a:buChar char="§"/>
            </a:pPr>
            <a:r>
              <a:rPr lang="en-CA" sz="2400" dirty="0" err="1">
                <a:latin typeface="Calibri" pitchFamily="34" charset="0"/>
              </a:rPr>
              <a:t>Indonésia</a:t>
            </a:r>
            <a:endParaRPr lang="en-CA" sz="2400" dirty="0">
              <a:latin typeface="Calibri" pitchFamily="34" charset="0"/>
            </a:endParaRPr>
          </a:p>
        </p:txBody>
      </p:sp>
      <p:sp>
        <p:nvSpPr>
          <p:cNvPr id="73732" name="Title 6"/>
          <p:cNvSpPr>
            <a:spLocks noGrp="1"/>
          </p:cNvSpPr>
          <p:nvPr>
            <p:ph type="title"/>
          </p:nvPr>
        </p:nvSpPr>
        <p:spPr>
          <a:xfrm>
            <a:off x="-3213" y="254931"/>
            <a:ext cx="12192000" cy="596348"/>
          </a:xfrm>
        </p:spPr>
        <p:txBody>
          <a:bodyPr/>
          <a:lstStyle/>
          <a:p>
            <a:pPr algn="ctr" eaLnBrk="1" hangingPunct="1">
              <a:spcBef>
                <a:spcPct val="50000"/>
              </a:spcBef>
            </a:pPr>
            <a:r>
              <a:rPr lang="en-US" sz="3200" b="1" dirty="0" err="1">
                <a:ea typeface="ＭＳ Ｐゴシック" pitchFamily="34" charset="-128"/>
              </a:rPr>
              <a:t>Os</a:t>
            </a:r>
            <a:r>
              <a:rPr lang="en-US" sz="3200" b="1" dirty="0">
                <a:ea typeface="ＭＳ Ｐゴシック" pitchFamily="34" charset="-128"/>
              </a:rPr>
              <a:t> E-FIELD Scanners </a:t>
            </a:r>
            <a:r>
              <a:rPr lang="en-US" sz="3200" b="1" dirty="0" err="1">
                <a:ea typeface="ＭＳ Ｐゴシック" pitchFamily="34" charset="-128"/>
              </a:rPr>
              <a:t>são</a:t>
            </a:r>
            <a:r>
              <a:rPr lang="en-US" sz="3200" b="1" dirty="0">
                <a:ea typeface="ＭＳ Ｐゴシック" pitchFamily="34" charset="-128"/>
              </a:rPr>
              <a:t> </a:t>
            </a:r>
            <a:r>
              <a:rPr lang="en-US" sz="3200" b="1" dirty="0" err="1">
                <a:ea typeface="ＭＳ Ｐゴシック" pitchFamily="34" charset="-128"/>
              </a:rPr>
              <a:t>utilizados</a:t>
            </a:r>
            <a:r>
              <a:rPr lang="en-US" sz="3200" b="1" dirty="0">
                <a:ea typeface="ＭＳ Ｐゴシック" pitchFamily="34" charset="-128"/>
              </a:rPr>
              <a:t> em </a:t>
            </a:r>
            <a:r>
              <a:rPr lang="en-US" sz="3200" b="1" dirty="0" err="1">
                <a:ea typeface="ＭＳ Ｐゴシック" pitchFamily="34" charset="-128"/>
              </a:rPr>
              <a:t>todo</a:t>
            </a:r>
            <a:r>
              <a:rPr lang="en-US" sz="3200" b="1" dirty="0">
                <a:ea typeface="ＭＳ Ｐゴシック" pitchFamily="34" charset="-128"/>
              </a:rPr>
              <a:t> o </a:t>
            </a:r>
            <a:r>
              <a:rPr lang="en-US" sz="3200" b="1" dirty="0" err="1">
                <a:ea typeface="ＭＳ Ｐゴシック" pitchFamily="34" charset="-128"/>
              </a:rPr>
              <a:t>mundo</a:t>
            </a:r>
            <a:endParaRPr lang="en-US" sz="3200" b="1" dirty="0">
              <a:ea typeface="ＭＳ Ｐゴシック" pitchFamily="34" charset="-128"/>
            </a:endParaRPr>
          </a:p>
        </p:txBody>
      </p:sp>
      <p:grpSp>
        <p:nvGrpSpPr>
          <p:cNvPr id="73733" name="Group 13"/>
          <p:cNvGrpSpPr>
            <a:grpSpLocks/>
          </p:cNvGrpSpPr>
          <p:nvPr/>
        </p:nvGrpSpPr>
        <p:grpSpPr bwMode="auto">
          <a:xfrm>
            <a:off x="5305176" y="994671"/>
            <a:ext cx="1622802" cy="4568495"/>
            <a:chOff x="7027858" y="921763"/>
            <a:chExt cx="2004577" cy="5166873"/>
          </a:xfrm>
        </p:grpSpPr>
        <p:pic>
          <p:nvPicPr>
            <p:cNvPr id="73734" name="Picture 14" descr="C:\Users\dsesia\Documents\My Documents\1Sales &amp; Forecasting\1 Product Mgmt\1 PID\1 Universal PID Manuals\Skis\Universal-skies (2).jpg"/>
            <p:cNvPicPr>
              <a:picLocks noChangeAspect="1" noChangeArrowheads="1"/>
            </p:cNvPicPr>
            <p:nvPr/>
          </p:nvPicPr>
          <p:blipFill>
            <a:blip r:embed="rId3" cstate="print"/>
            <a:srcRect/>
            <a:stretch>
              <a:fillRect/>
            </a:stretch>
          </p:blipFill>
          <p:spPr bwMode="auto">
            <a:xfrm>
              <a:off x="7467549" y="4711551"/>
              <a:ext cx="1190171" cy="1060108"/>
            </a:xfrm>
            <a:prstGeom prst="rect">
              <a:avLst/>
            </a:prstGeom>
            <a:noFill/>
            <a:ln w="9525">
              <a:noFill/>
              <a:miter lim="800000"/>
              <a:headEnd/>
              <a:tailEnd/>
            </a:ln>
          </p:spPr>
        </p:pic>
        <p:grpSp>
          <p:nvGrpSpPr>
            <p:cNvPr id="73735" name="Group 7"/>
            <p:cNvGrpSpPr>
              <a:grpSpLocks/>
            </p:cNvGrpSpPr>
            <p:nvPr/>
          </p:nvGrpSpPr>
          <p:grpSpPr bwMode="auto">
            <a:xfrm>
              <a:off x="7027858" y="921763"/>
              <a:ext cx="2004577" cy="5166873"/>
              <a:chOff x="7010400" y="388181"/>
              <a:chExt cx="2099670" cy="5180575"/>
            </a:xfrm>
          </p:grpSpPr>
          <p:grpSp>
            <p:nvGrpSpPr>
              <p:cNvPr id="73736" name="Group 2"/>
              <p:cNvGrpSpPr>
                <a:grpSpLocks/>
              </p:cNvGrpSpPr>
              <p:nvPr/>
            </p:nvGrpSpPr>
            <p:grpSpPr bwMode="auto">
              <a:xfrm>
                <a:off x="7068545" y="388181"/>
                <a:ext cx="2041525" cy="5180575"/>
                <a:chOff x="7030191" y="178135"/>
                <a:chExt cx="2041525" cy="5180575"/>
              </a:xfrm>
            </p:grpSpPr>
            <p:pic>
              <p:nvPicPr>
                <p:cNvPr id="73738" name="Picture 5"/>
                <p:cNvPicPr>
                  <a:picLocks noChangeAspect="1" noChangeArrowheads="1"/>
                </p:cNvPicPr>
                <p:nvPr/>
              </p:nvPicPr>
              <p:blipFill>
                <a:blip r:embed="rId4" cstate="print"/>
                <a:srcRect/>
                <a:stretch>
                  <a:fillRect/>
                </a:stretch>
              </p:blipFill>
              <p:spPr bwMode="auto">
                <a:xfrm>
                  <a:off x="7351566" y="2210021"/>
                  <a:ext cx="1457182" cy="1457179"/>
                </a:xfrm>
                <a:prstGeom prst="rect">
                  <a:avLst/>
                </a:prstGeom>
                <a:noFill/>
                <a:ln w="9525">
                  <a:noFill/>
                  <a:miter lim="800000"/>
                  <a:headEnd/>
                  <a:tailEnd/>
                </a:ln>
              </p:spPr>
            </p:pic>
            <p:pic>
              <p:nvPicPr>
                <p:cNvPr id="73739" name="Picture 6"/>
                <p:cNvPicPr>
                  <a:picLocks noChangeAspect="1" noChangeArrowheads="1"/>
                </p:cNvPicPr>
                <p:nvPr/>
              </p:nvPicPr>
              <p:blipFill>
                <a:blip r:embed="rId5" cstate="print"/>
                <a:srcRect/>
                <a:stretch>
                  <a:fillRect/>
                </a:stretch>
              </p:blipFill>
              <p:spPr bwMode="auto">
                <a:xfrm>
                  <a:off x="7322107" y="178135"/>
                  <a:ext cx="1337983" cy="1885222"/>
                </a:xfrm>
                <a:prstGeom prst="rect">
                  <a:avLst/>
                </a:prstGeom>
                <a:noFill/>
                <a:ln w="9525">
                  <a:noFill/>
                  <a:miter lim="800000"/>
                  <a:headEnd/>
                  <a:tailEnd/>
                </a:ln>
              </p:spPr>
            </p:pic>
            <p:sp>
              <p:nvSpPr>
                <p:cNvPr id="73740" name="TextBox 1"/>
                <p:cNvSpPr txBox="1">
                  <a:spLocks noChangeArrowheads="1"/>
                </p:cNvSpPr>
                <p:nvPr/>
              </p:nvSpPr>
              <p:spPr bwMode="auto">
                <a:xfrm>
                  <a:off x="7033445" y="1931659"/>
                  <a:ext cx="1958086" cy="453716"/>
                </a:xfrm>
                <a:prstGeom prst="rect">
                  <a:avLst/>
                </a:prstGeom>
                <a:noFill/>
                <a:ln w="9525">
                  <a:noFill/>
                  <a:miter lim="800000"/>
                  <a:headEnd/>
                  <a:tailEnd/>
                </a:ln>
              </p:spPr>
              <p:txBody>
                <a:bodyPr>
                  <a:spAutoFit/>
                </a:bodyPr>
                <a:lstStyle/>
                <a:p>
                  <a:pPr algn="ctr"/>
                  <a:r>
                    <a:rPr lang="en-US" sz="1000" b="1" dirty="0"/>
                    <a:t>E-FIELD SCANNER ID</a:t>
                  </a:r>
                </a:p>
                <a:p>
                  <a:pPr algn="ctr"/>
                  <a:r>
                    <a:rPr lang="en-US" sz="1000" b="1" dirty="0" err="1"/>
                    <a:t>Porcelana</a:t>
                  </a:r>
                  <a:endParaRPr lang="en-US" sz="1000" b="1" dirty="0"/>
                </a:p>
              </p:txBody>
            </p:sp>
            <p:sp>
              <p:nvSpPr>
                <p:cNvPr id="73741" name="TextBox 8"/>
                <p:cNvSpPr txBox="1">
                  <a:spLocks noChangeArrowheads="1"/>
                </p:cNvSpPr>
                <p:nvPr/>
              </p:nvSpPr>
              <p:spPr bwMode="auto">
                <a:xfrm>
                  <a:off x="7030191" y="3564088"/>
                  <a:ext cx="2041525" cy="453716"/>
                </a:xfrm>
                <a:prstGeom prst="rect">
                  <a:avLst/>
                </a:prstGeom>
                <a:noFill/>
                <a:ln w="9525">
                  <a:noFill/>
                  <a:miter lim="800000"/>
                  <a:headEnd/>
                  <a:tailEnd/>
                </a:ln>
              </p:spPr>
              <p:txBody>
                <a:bodyPr>
                  <a:spAutoFit/>
                </a:bodyPr>
                <a:lstStyle/>
                <a:p>
                  <a:pPr algn="ctr"/>
                  <a:r>
                    <a:rPr lang="en-US" sz="1000" b="1" dirty="0"/>
                    <a:t>E-FIELD SCANNER ID </a:t>
                  </a:r>
                  <a:r>
                    <a:rPr lang="en-US" sz="1000" b="1" dirty="0" err="1"/>
                    <a:t>Composto</a:t>
                  </a:r>
                  <a:endParaRPr lang="en-US" sz="1000" b="1" dirty="0"/>
                </a:p>
              </p:txBody>
            </p:sp>
            <p:sp>
              <p:nvSpPr>
                <p:cNvPr id="73742" name="TextBox 9"/>
                <p:cNvSpPr txBox="1">
                  <a:spLocks noChangeArrowheads="1"/>
                </p:cNvSpPr>
                <p:nvPr/>
              </p:nvSpPr>
              <p:spPr bwMode="auto">
                <a:xfrm>
                  <a:off x="7030191" y="4904994"/>
                  <a:ext cx="1984499" cy="453716"/>
                </a:xfrm>
                <a:prstGeom prst="rect">
                  <a:avLst/>
                </a:prstGeom>
                <a:noFill/>
                <a:ln w="9525">
                  <a:noFill/>
                  <a:miter lim="800000"/>
                  <a:headEnd/>
                  <a:tailEnd/>
                </a:ln>
              </p:spPr>
              <p:txBody>
                <a:bodyPr>
                  <a:spAutoFit/>
                </a:bodyPr>
                <a:lstStyle/>
                <a:p>
                  <a:pPr algn="ctr"/>
                  <a:r>
                    <a:rPr lang="en-US" sz="1000" b="1" dirty="0"/>
                    <a:t>E-FIELD SCANNER ID Universal</a:t>
                  </a:r>
                </a:p>
              </p:txBody>
            </p:sp>
          </p:grpSp>
          <p:sp>
            <p:nvSpPr>
              <p:cNvPr id="10" name="Rounded Rectangle 3"/>
              <p:cNvSpPr/>
              <p:nvPr/>
            </p:nvSpPr>
            <p:spPr>
              <a:xfrm>
                <a:off x="7010400" y="457200"/>
                <a:ext cx="2038107" cy="50425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6" descr="BG-ok.jpg"/>
          <p:cNvPicPr>
            <a:picLocks noChangeAspect="1"/>
          </p:cNvPicPr>
          <p:nvPr/>
        </p:nvPicPr>
        <p:blipFill>
          <a:blip r:embed="rId3" cstate="print"/>
          <a:srcRect/>
          <a:stretch>
            <a:fillRect/>
          </a:stretch>
        </p:blipFill>
        <p:spPr bwMode="auto">
          <a:xfrm>
            <a:off x="2443754" y="339700"/>
            <a:ext cx="7304492" cy="5162602"/>
          </a:xfrm>
          <a:prstGeom prst="rect">
            <a:avLst/>
          </a:prstGeom>
          <a:noFill/>
          <a:ln w="9525">
            <a:noFill/>
            <a:miter lim="800000"/>
            <a:headEnd/>
            <a:tailEnd/>
          </a:ln>
        </p:spPr>
      </p:pic>
      <p:sp>
        <p:nvSpPr>
          <p:cNvPr id="3" name="Content Placeholder 2"/>
          <p:cNvSpPr>
            <a:spLocks noGrp="1"/>
          </p:cNvSpPr>
          <p:nvPr>
            <p:ph idx="1"/>
          </p:nvPr>
        </p:nvSpPr>
        <p:spPr>
          <a:xfrm>
            <a:off x="5380395" y="3786449"/>
            <a:ext cx="3836434" cy="947391"/>
          </a:xfrm>
        </p:spPr>
        <p:txBody>
          <a:bodyPr rtlCol="0">
            <a:noAutofit/>
          </a:bodyPr>
          <a:lstStyle/>
          <a:p>
            <a:pPr marL="0" indent="0" algn="ctr">
              <a:buNone/>
              <a:defRPr/>
            </a:pPr>
            <a:r>
              <a:rPr lang="en-CA" sz="6000" dirty="0" err="1">
                <a:solidFill>
                  <a:srgbClr val="FFFFFF"/>
                </a:solidFill>
                <a:effectLst>
                  <a:outerShdw blurRad="38100" dist="38100" dir="2700000" algn="tl">
                    <a:srgbClr val="000000">
                      <a:alpha val="43137"/>
                    </a:srgbClr>
                  </a:outerShdw>
                </a:effectLst>
              </a:rPr>
              <a:t>Obrigado</a:t>
            </a:r>
            <a:endParaRPr lang="fr-CA" sz="6000" dirty="0">
              <a:solidFill>
                <a:srgbClr val="FFFFFF"/>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A890DE55-A22D-894F-9975-093F7CCD0D9E}"/>
              </a:ext>
            </a:extLst>
          </p:cNvPr>
          <p:cNvSpPr txBox="1"/>
          <p:nvPr/>
        </p:nvSpPr>
        <p:spPr>
          <a:xfrm>
            <a:off x="1244258" y="1091542"/>
            <a:ext cx="2659702" cy="720518"/>
          </a:xfrm>
          <a:prstGeom prst="rect">
            <a:avLst/>
          </a:prstGeom>
          <a:noFill/>
        </p:spPr>
        <p:txBody>
          <a:bodyPr wrap="none" rtlCol="0">
            <a:spAutoFit/>
          </a:bodyPr>
          <a:lstStyle/>
          <a:p>
            <a:r>
              <a:rPr lang="pt-BR" sz="4082" b="1" dirty="0">
                <a:solidFill>
                  <a:schemeClr val="bg1"/>
                </a:solidFill>
                <a:latin typeface="Source Sans Pro" panose="020B0503030403020204" pitchFamily="34" charset="0"/>
                <a:ea typeface="Source Sans Pro" panose="020B0503030403020204" pitchFamily="34" charset="0"/>
              </a:rPr>
              <a:t>OBRIGADO</a:t>
            </a:r>
          </a:p>
        </p:txBody>
      </p:sp>
      <p:pic>
        <p:nvPicPr>
          <p:cNvPr id="8" name="Imagem 7" descr="Uma imagem contendo desenho, placar&#10;&#10;Descrição gerada automaticamente">
            <a:extLst>
              <a:ext uri="{FF2B5EF4-FFF2-40B4-BE49-F238E27FC236}">
                <a16:creationId xmlns:a16="http://schemas.microsoft.com/office/drawing/2014/main" id="{9B7A205C-E29B-F14C-A894-5A6EB155D298}"/>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26810" y="2765967"/>
            <a:ext cx="4138379" cy="2212843"/>
          </a:xfrm>
          <a:prstGeom prst="rect">
            <a:avLst/>
          </a:prstGeom>
        </p:spPr>
      </p:pic>
      <p:pic>
        <p:nvPicPr>
          <p:cNvPr id="9" name="Picture 6" descr="Positron-Inc-Logo.png">
            <a:extLst>
              <a:ext uri="{FF2B5EF4-FFF2-40B4-BE49-F238E27FC236}">
                <a16:creationId xmlns:a16="http://schemas.microsoft.com/office/drawing/2014/main" id="{EF7C18EB-88A1-0C4C-BE51-047FD64A7A90}"/>
              </a:ext>
            </a:extLst>
          </p:cNvPr>
          <p:cNvPicPr>
            <a:picLocks noChangeAspect="1"/>
          </p:cNvPicPr>
          <p:nvPr/>
        </p:nvPicPr>
        <p:blipFill>
          <a:blip r:embed="rId4" cstate="print"/>
          <a:srcRect/>
          <a:stretch>
            <a:fillRect/>
          </a:stretch>
        </p:blipFill>
        <p:spPr bwMode="auto">
          <a:xfrm>
            <a:off x="4141158" y="1288378"/>
            <a:ext cx="3909682" cy="1176525"/>
          </a:xfrm>
          <a:prstGeom prst="rect">
            <a:avLst/>
          </a:prstGeom>
          <a:noFill/>
          <a:ln w="9525">
            <a:noFill/>
            <a:miter lim="800000"/>
            <a:headEnd/>
            <a:tailEnd/>
          </a:ln>
        </p:spPr>
      </p:pic>
    </p:spTree>
    <p:extLst>
      <p:ext uri="{BB962C8B-B14F-4D97-AF65-F5344CB8AC3E}">
        <p14:creationId xmlns:p14="http://schemas.microsoft.com/office/powerpoint/2010/main" val="40336988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resentação1" id="{2A670680-8114-7F49-808B-80C4E830093A}" vid="{BC0612A9-985F-6543-A7CD-4E6791B8FFF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1177</TotalTime>
  <Words>4588</Words>
  <Application>Microsoft Macintosh PowerPoint</Application>
  <PresentationFormat>Widescreen</PresentationFormat>
  <Paragraphs>396</Paragraphs>
  <Slides>37</Slides>
  <Notes>33</Notes>
  <HiddenSlides>0</HiddenSlides>
  <MMClips>1</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37</vt:i4>
      </vt:variant>
    </vt:vector>
  </HeadingPairs>
  <TitlesOfParts>
    <vt:vector size="45" baseType="lpstr">
      <vt:lpstr>ＭＳ Ｐゴシック</vt:lpstr>
      <vt:lpstr>Arial</vt:lpstr>
      <vt:lpstr>Calibri</vt:lpstr>
      <vt:lpstr>Source Sans Pro</vt:lpstr>
      <vt:lpstr>Symbol</vt:lpstr>
      <vt:lpstr>Times New Roman</vt:lpstr>
      <vt:lpstr>Wingdings</vt:lpstr>
      <vt:lpstr>Tema do Office</vt:lpstr>
      <vt:lpstr>Apresentação do PowerPoint</vt:lpstr>
      <vt:lpstr>A Importância da Verificação da Integridade das Redes Elétricas e Subestações</vt:lpstr>
      <vt:lpstr>Todos os equipamentos críticos requerem uma verificação periódica de sua integridade</vt:lpstr>
      <vt:lpstr>Apresentação do PowerPoint</vt:lpstr>
      <vt:lpstr>Evite isso: Uma Subestação em chamas!</vt:lpstr>
      <vt:lpstr>Consequências</vt:lpstr>
      <vt:lpstr>Tipos de Isoladores de Alta Tensão</vt:lpstr>
      <vt:lpstr>E-FIELD ID SCANNER Positron Detecta os seguintes tipos de Problemas</vt:lpstr>
      <vt:lpstr>Benefícios ao Utilizar o E-FIELD Scanner</vt:lpstr>
      <vt:lpstr>E-FIELD Scanner</vt:lpstr>
      <vt:lpstr>E-FIELD Scanner - Campo Elétrico</vt:lpstr>
      <vt:lpstr>Comparação entre Métodos de Detecção de Falhas em Isoladores</vt:lpstr>
      <vt:lpstr>Apresentação do PowerPoint</vt:lpstr>
      <vt:lpstr>Apresentação do PowerPoint</vt:lpstr>
      <vt:lpstr>Escaneamento de Isolador Composto</vt:lpstr>
      <vt:lpstr>Distribuição de Campo Elétrico em Cadeia de Isoladores de Porcelana</vt:lpstr>
      <vt:lpstr>Gráfico de Campo Elétrico de uma Cadeia de Isoladores de Porcelana com defeito</vt:lpstr>
      <vt:lpstr>E-FIELD ID – Gráfico da Distribuição do Campo Elétrico </vt:lpstr>
      <vt:lpstr>Apresentação do PowerPoint</vt:lpstr>
      <vt:lpstr>Apresentação do PowerPoint</vt:lpstr>
      <vt:lpstr>Apresentação do PowerPoint</vt:lpstr>
      <vt:lpstr>Detecção de Defeito via Gráfico de Campo Elétrico (E-Field ID) de Isoladores Compostos</vt:lpstr>
      <vt:lpstr>Detecção de Defeito via Gráfico de Campo Elétrico (E-Field ID) de Isoladores Compostos</vt:lpstr>
      <vt:lpstr>Detecção de Defeito via Gráfico de Campo Elétrico (E-Field ID) de Isoladores Compostos</vt:lpstr>
      <vt:lpstr>Apresentação do PowerPoint</vt:lpstr>
      <vt:lpstr>Mapeamento da Rede de Energia</vt:lpstr>
      <vt:lpstr>Apresentação do PowerPoint</vt:lpstr>
      <vt:lpstr>Apresentação do PowerPoint</vt:lpstr>
      <vt:lpstr>Apresentação do PowerPoint</vt:lpstr>
      <vt:lpstr> As Subestações dependem da integridade dos isoladores, buchas e demais equipamentos para permanecerem “em serviço”.    UNIVERSAL E-FIELD ID SCANNER:  Usado para testar isoladores de núcleo sólido, buchas e equipamentos com isoladores vazados de porcelana ou composto  </vt:lpstr>
      <vt:lpstr>Apresentação do PowerPoint</vt:lpstr>
      <vt:lpstr>E-FIELD Scanner Universal para Subestações </vt:lpstr>
      <vt:lpstr>Treinamento</vt:lpstr>
      <vt:lpstr>Benefícios</vt:lpstr>
      <vt:lpstr>Os E-FIELD Scanners são utilizados em todo o mundo</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Cláudio da Costa Teixeira</dc:creator>
  <cp:lastModifiedBy>Claudio</cp:lastModifiedBy>
  <cp:revision>92</cp:revision>
  <cp:lastPrinted>2020-12-08T13:43:11Z</cp:lastPrinted>
  <dcterms:created xsi:type="dcterms:W3CDTF">2020-11-18T12:41:22Z</dcterms:created>
  <dcterms:modified xsi:type="dcterms:W3CDTF">2024-10-28T19:45:54Z</dcterms:modified>
</cp:coreProperties>
</file>