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403" r:id="rId2"/>
    <p:sldId id="368" r:id="rId3"/>
    <p:sldId id="385" r:id="rId4"/>
    <p:sldId id="386" r:id="rId5"/>
    <p:sldId id="387" r:id="rId6"/>
    <p:sldId id="388" r:id="rId7"/>
    <p:sldId id="389" r:id="rId8"/>
    <p:sldId id="390" r:id="rId9"/>
    <p:sldId id="393" r:id="rId10"/>
    <p:sldId id="394" r:id="rId11"/>
    <p:sldId id="395" r:id="rId12"/>
    <p:sldId id="396" r:id="rId13"/>
    <p:sldId id="397" r:id="rId14"/>
    <p:sldId id="398" r:id="rId15"/>
    <p:sldId id="399" r:id="rId16"/>
    <p:sldId id="400" r:id="rId17"/>
    <p:sldId id="401" r:id="rId18"/>
    <p:sldId id="402" r:id="rId19"/>
    <p:sldId id="258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 autoAdjust="0"/>
    <p:restoredTop sz="96327" autoAdjust="0"/>
  </p:normalViewPr>
  <p:slideViewPr>
    <p:cSldViewPr snapToGrid="0" snapToObjects="1">
      <p:cViewPr varScale="1">
        <p:scale>
          <a:sx n="123" d="100"/>
          <a:sy n="123" d="100"/>
        </p:scale>
        <p:origin x="632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48349-19C1-B14A-B761-6573916F8171}" type="datetimeFigureOut">
              <a:rPr lang="pt-BR" smtClean="0"/>
              <a:t>29/10/2024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618C4-5EDD-FA41-8560-3B4358BB66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876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39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1E412-B8D0-9E4F-B4AD-A7A85140C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FF58E3-E27E-DA47-8F40-4E7F4A3678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7741813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FDC987-AC0B-BC45-AA93-B79BED528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861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C8EA74-52DE-EC44-8733-2A903B6C3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10515600" cy="41624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8583844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E86A2-C423-8143-BCEA-5151C42AA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42167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E14FB3-52BE-AC41-BCC2-C01A8BEB7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091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038771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04832E-E933-6943-8466-EFE119517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0521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A960C4-65CE-4E40-AFB6-A6A8ADABB3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E5BDA3B-C493-1F47-946F-07B04D7AD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3226545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57DCB-3BD1-B140-AF8A-5723C39A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26704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1A5785-C122-CD41-B489-195DD2E8E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78371"/>
            <a:ext cx="5157787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09B3D5-A285-644A-A155-5D5E1F9D0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E2607D9-3CDF-7E43-9EAC-7EEBECDE6B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78371"/>
            <a:ext cx="5183188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0B8B81-3D28-4944-8DFA-1E3982583E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471686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4AD68-325A-4043-83EB-B850C747B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670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450346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4733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F53CE0-72D2-FF4A-8036-F5A63D7AC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B0E977-0A45-D640-B77C-58D01C053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B78BCB-F428-FE48-B0BB-F713CBB5A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56629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A4DDE-64D2-3E44-BB4E-DBFCE4F57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00A5F6C-95E8-9745-8B86-7F6E0D8F34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587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3A58F7-8C7A-3C45-8E99-DC185FC45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255007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92218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ao ar livre, grande, luz, escuro&#10;&#10;Descrição gerada automaticamente">
            <a:extLst>
              <a:ext uri="{FF2B5EF4-FFF2-40B4-BE49-F238E27FC236}">
                <a16:creationId xmlns:a16="http://schemas.microsoft.com/office/drawing/2014/main" id="{4DC6920A-F88D-0E8B-2FAD-9A5C366D79D0}"/>
              </a:ext>
            </a:extLst>
          </p:cNvPr>
          <p:cNvPicPr/>
          <p:nvPr userDrawn="1"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PlasticWrap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64" y="0"/>
            <a:ext cx="3243072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0CC9D7E-9A96-0332-1979-8A6F652295B5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74950" y="6125845"/>
            <a:ext cx="6642100" cy="73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3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hyperlink" Target="https://youtu.be/mQi9NUeFiq0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F84C9251-8385-E044-974F-21997BD81F0C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68" y="1467294"/>
            <a:ext cx="6641464" cy="355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414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Novidade! Supressor de Poeira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CE44-0D08-5C40-86F5-BEDD336EC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6833050" cy="4162481"/>
          </a:xfrm>
        </p:spPr>
        <p:txBody>
          <a:bodyPr/>
          <a:lstStyle/>
          <a:p>
            <a:r>
              <a:rPr lang="pt-BR" dirty="0"/>
              <a:t>Obras de Linhas de Transmissão:</a:t>
            </a:r>
          </a:p>
          <a:p>
            <a:pPr lvl="1"/>
            <a:r>
              <a:rPr lang="pt-BR" dirty="0"/>
              <a:t>Abertura de acessos;</a:t>
            </a:r>
          </a:p>
          <a:p>
            <a:pPr lvl="1"/>
            <a:r>
              <a:rPr lang="pt-BR" dirty="0"/>
              <a:t>Escavação;</a:t>
            </a:r>
          </a:p>
          <a:p>
            <a:pPr lvl="1"/>
            <a:r>
              <a:rPr lang="pt-BR" dirty="0"/>
              <a:t>Lançamento de Cabos;</a:t>
            </a:r>
          </a:p>
          <a:p>
            <a:pPr lvl="1"/>
            <a:r>
              <a:rPr lang="pt-BR" dirty="0"/>
              <a:t>Alto tráfego de Máquinas e veículos;</a:t>
            </a:r>
          </a:p>
          <a:p>
            <a:pPr lvl="1"/>
            <a:r>
              <a:rPr lang="pt-BR" dirty="0"/>
              <a:t>Proibição de Serviços em clima com muitas nuvens de chuva (seco)</a:t>
            </a:r>
          </a:p>
          <a:p>
            <a:pPr lvl="1"/>
            <a:endParaRPr lang="pt-BR" dirty="0"/>
          </a:p>
          <a:p>
            <a:pPr lvl="3"/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7B8C603-5929-D441-A5F2-383E33E010EE}"/>
              </a:ext>
            </a:extLst>
          </p:cNvPr>
          <p:cNvSpPr txBox="1"/>
          <p:nvPr/>
        </p:nvSpPr>
        <p:spPr>
          <a:xfrm>
            <a:off x="4376442" y="4758116"/>
            <a:ext cx="3439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/>
              <a:t>Muita Poeira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0BA1082-A35C-F84D-994F-5809134CF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2940" y="1820413"/>
            <a:ext cx="4710165" cy="231461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FEAA9CC-39DA-BA4C-8242-9E1E9A434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1318" y="3269955"/>
            <a:ext cx="3581400" cy="2603500"/>
          </a:xfrm>
          <a:prstGeom prst="rect">
            <a:avLst/>
          </a:prstGeom>
        </p:spPr>
      </p:pic>
      <p:pic>
        <p:nvPicPr>
          <p:cNvPr id="5" name="Gráfico 4" descr="Apresentação com mídia com preenchimento sólido">
            <a:hlinkClick r:id="rId4"/>
            <a:hlinkHover r:id="rId4"/>
            <a:extLst>
              <a:ext uri="{FF2B5EF4-FFF2-40B4-BE49-F238E27FC236}">
                <a16:creationId xmlns:a16="http://schemas.microsoft.com/office/drawing/2014/main" id="{60AD7988-CCC0-AE41-9484-A173F7C519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8000" y="458863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2513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Novidade! Supressor de Poeira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CE44-0D08-5C40-86F5-BEDD336EC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6833050" cy="4162481"/>
          </a:xfrm>
        </p:spPr>
        <p:txBody>
          <a:bodyPr/>
          <a:lstStyle/>
          <a:p>
            <a:r>
              <a:rPr lang="pt-BR" dirty="0"/>
              <a:t>Soluções Convencionais:</a:t>
            </a:r>
          </a:p>
          <a:p>
            <a:pPr lvl="1"/>
            <a:r>
              <a:rPr lang="pt-BR" dirty="0"/>
              <a:t>Pulverizar Água nos trajetos:</a:t>
            </a:r>
          </a:p>
          <a:p>
            <a:pPr lvl="2"/>
            <a:r>
              <a:rPr lang="pt-BR" dirty="0"/>
              <a:t>Alto Consumo de Combustível;</a:t>
            </a:r>
          </a:p>
          <a:p>
            <a:pPr lvl="2"/>
            <a:r>
              <a:rPr lang="pt-BR" dirty="0"/>
              <a:t>Consumo de água (muitas vezes, potável);</a:t>
            </a:r>
          </a:p>
          <a:p>
            <a:pPr lvl="3"/>
            <a:r>
              <a:rPr lang="pt-BR" dirty="0"/>
              <a:t>Período de racionamento de água no Brasil;</a:t>
            </a:r>
          </a:p>
          <a:p>
            <a:pPr lvl="2"/>
            <a:r>
              <a:rPr lang="pt-BR" dirty="0"/>
              <a:t>Baixa eficácia em regiões tropicais, rápida evaporação</a:t>
            </a:r>
          </a:p>
          <a:p>
            <a:pPr lvl="2"/>
            <a:endParaRPr lang="pt-BR" dirty="0"/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7B8C603-5929-D441-A5F2-383E33E010EE}"/>
              </a:ext>
            </a:extLst>
          </p:cNvPr>
          <p:cNvSpPr txBox="1"/>
          <p:nvPr/>
        </p:nvSpPr>
        <p:spPr>
          <a:xfrm>
            <a:off x="1268700" y="4828825"/>
            <a:ext cx="10628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/>
              <a:t>Muito caro, resultado por pouco tempo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F0C961A-B143-5C46-93F5-5FB8D6EE8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7115" y="1722768"/>
            <a:ext cx="4626685" cy="276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070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Novidade! Supressor de Poeira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CE44-0D08-5C40-86F5-BEDD336EC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6833050" cy="4162481"/>
          </a:xfrm>
        </p:spPr>
        <p:txBody>
          <a:bodyPr/>
          <a:lstStyle/>
          <a:p>
            <a:r>
              <a:rPr lang="pt-BR" dirty="0"/>
              <a:t>Novidade! Supressor de Poeira TEXPI:</a:t>
            </a:r>
          </a:p>
          <a:p>
            <a:pPr lvl="1"/>
            <a:r>
              <a:rPr lang="pt-BR" dirty="0"/>
              <a:t>Polímero Multifuncional Biodegradável:</a:t>
            </a:r>
          </a:p>
          <a:p>
            <a:pPr lvl="2"/>
            <a:r>
              <a:rPr lang="pt-BR" dirty="0"/>
              <a:t>Ambientalmente correto;</a:t>
            </a:r>
          </a:p>
          <a:p>
            <a:pPr lvl="2"/>
            <a:r>
              <a:rPr lang="pt-BR" dirty="0"/>
              <a:t>Sem toxicidade;</a:t>
            </a:r>
          </a:p>
          <a:p>
            <a:pPr lvl="2"/>
            <a:r>
              <a:rPr lang="pt-BR" dirty="0"/>
              <a:t>Sem poluição;</a:t>
            </a:r>
          </a:p>
          <a:p>
            <a:pPr lvl="2"/>
            <a:r>
              <a:rPr lang="pt-BR" dirty="0"/>
              <a:t>Sem irritação à pele;</a:t>
            </a:r>
          </a:p>
          <a:p>
            <a:pPr lvl="2"/>
            <a:r>
              <a:rPr lang="pt-BR" dirty="0"/>
              <a:t>Sem irritação ao trato respiratório</a:t>
            </a:r>
          </a:p>
          <a:p>
            <a:pPr lvl="2"/>
            <a:endParaRPr lang="pt-BR" dirty="0"/>
          </a:p>
          <a:p>
            <a:pPr lvl="2"/>
            <a:endParaRPr lang="pt-BR" dirty="0"/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7B8C603-5929-D441-A5F2-383E33E010EE}"/>
              </a:ext>
            </a:extLst>
          </p:cNvPr>
          <p:cNvSpPr txBox="1"/>
          <p:nvPr/>
        </p:nvSpPr>
        <p:spPr>
          <a:xfrm>
            <a:off x="3003967" y="4734895"/>
            <a:ext cx="6184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/>
              <a:t>Ecologicamente Correto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3F9D283-2325-E84B-8F2E-D2DDC49C17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66432" y="1610526"/>
            <a:ext cx="5094228" cy="286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111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Novidade! Supressor de Poeira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CE44-0D08-5C40-86F5-BEDD336EC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7034364" cy="4162481"/>
          </a:xfrm>
        </p:spPr>
        <p:txBody>
          <a:bodyPr/>
          <a:lstStyle/>
          <a:p>
            <a:r>
              <a:rPr lang="pt-BR" dirty="0"/>
              <a:t>Novidade! Supressor de Poeira TEXPI:</a:t>
            </a:r>
          </a:p>
          <a:p>
            <a:pPr lvl="1"/>
            <a:r>
              <a:rPr lang="pt-BR" dirty="0"/>
              <a:t>Fácil Aplicação:</a:t>
            </a:r>
          </a:p>
          <a:p>
            <a:pPr lvl="2"/>
            <a:r>
              <a:rPr lang="pt-BR" dirty="0"/>
              <a:t>Utiliza-se o mesmo sistema tradicional (pulverização);</a:t>
            </a:r>
          </a:p>
          <a:p>
            <a:pPr lvl="2"/>
            <a:r>
              <a:rPr lang="pt-BR" dirty="0"/>
              <a:t>Dilui-se o polímero à água;</a:t>
            </a:r>
          </a:p>
          <a:p>
            <a:pPr lvl="2"/>
            <a:r>
              <a:rPr lang="pt-BR" dirty="0"/>
              <a:t>Proporção de 30 a 60 partes de água por 1 de polímero;</a:t>
            </a:r>
          </a:p>
          <a:p>
            <a:pPr lvl="2"/>
            <a:r>
              <a:rPr lang="pt-BR" dirty="0"/>
              <a:t>Pulverização, em dia seco, de 1,5 a 20kg / m</a:t>
            </a:r>
            <a:r>
              <a:rPr lang="pt-BR" baseline="30000" dirty="0"/>
              <a:t>2 </a:t>
            </a:r>
          </a:p>
          <a:p>
            <a:pPr lvl="3"/>
            <a:r>
              <a:rPr lang="pt-BR" baseline="30000" dirty="0"/>
              <a:t>(dependente do tamanho médio da partícula de poeira)</a:t>
            </a:r>
            <a:endParaRPr lang="pt-BR" dirty="0"/>
          </a:p>
          <a:p>
            <a:pPr lvl="2"/>
            <a:r>
              <a:rPr lang="pt-BR" dirty="0"/>
              <a:t>Pulverização em solo/minério seco a pelo menos 24h</a:t>
            </a:r>
          </a:p>
          <a:p>
            <a:pPr lvl="3"/>
            <a:r>
              <a:rPr lang="pt-BR" baseline="30000" dirty="0"/>
              <a:t>(garantir a penetração da mistura)</a:t>
            </a:r>
            <a:endParaRPr lang="pt-BR" dirty="0"/>
          </a:p>
          <a:p>
            <a:pPr lvl="2"/>
            <a:endParaRPr lang="pt-BR" dirty="0"/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7B8C603-5929-D441-A5F2-383E33E010EE}"/>
              </a:ext>
            </a:extLst>
          </p:cNvPr>
          <p:cNvSpPr txBox="1"/>
          <p:nvPr/>
        </p:nvSpPr>
        <p:spPr>
          <a:xfrm>
            <a:off x="4387737" y="4820809"/>
            <a:ext cx="3416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/>
              <a:t>Simplicidade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BA773A2-4968-6D4C-A94C-0311E5452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9241" y="2982856"/>
            <a:ext cx="3615914" cy="285100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3B53CCA-81C5-5049-8346-B368AF023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69" y="3159941"/>
            <a:ext cx="1165353" cy="113693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6201149-3AD0-A246-9011-554909748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9241" y="945686"/>
            <a:ext cx="2754968" cy="264559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9E2E9B4-98C6-5441-94A7-692B148A9FD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29192" y="1510036"/>
            <a:ext cx="1388725" cy="138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903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Novidade! Supressor de Poeira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CE44-0D08-5C40-86F5-BEDD336EC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7034364" cy="4162481"/>
          </a:xfrm>
        </p:spPr>
        <p:txBody>
          <a:bodyPr/>
          <a:lstStyle/>
          <a:p>
            <a:r>
              <a:rPr lang="pt-BR" dirty="0"/>
              <a:t>Novidade! Supressor de Poeira TEXPI:</a:t>
            </a:r>
          </a:p>
          <a:p>
            <a:pPr lvl="1"/>
            <a:r>
              <a:rPr lang="pt-BR" dirty="0"/>
              <a:t>Durabilidade:</a:t>
            </a:r>
          </a:p>
          <a:p>
            <a:pPr lvl="2"/>
            <a:r>
              <a:rPr lang="pt-BR" dirty="0"/>
              <a:t>Espessura de camada após secagem de 2 a 30mm;</a:t>
            </a:r>
          </a:p>
          <a:p>
            <a:pPr lvl="2"/>
            <a:r>
              <a:rPr lang="pt-BR" dirty="0"/>
              <a:t>Dureza da camada de até 3MPa;</a:t>
            </a:r>
          </a:p>
          <a:p>
            <a:pPr lvl="2"/>
            <a:r>
              <a:rPr lang="pt-BR" dirty="0"/>
              <a:t>A camada forte e flexível;</a:t>
            </a:r>
          </a:p>
          <a:p>
            <a:pPr lvl="2"/>
            <a:r>
              <a:rPr lang="pt-BR" dirty="0"/>
              <a:t>Durabilidade de até 3 meses;</a:t>
            </a:r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7B8C603-5929-D441-A5F2-383E33E010EE}"/>
              </a:ext>
            </a:extLst>
          </p:cNvPr>
          <p:cNvSpPr txBox="1"/>
          <p:nvPr/>
        </p:nvSpPr>
        <p:spPr>
          <a:xfrm>
            <a:off x="4387737" y="4824374"/>
            <a:ext cx="3416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/>
              <a:t>Durabilidade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D2DFAB9-533D-C446-AD05-0A2F98860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3508" y="1105206"/>
            <a:ext cx="2819400" cy="45466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C1FCC7BC-F580-7C4D-A520-BE07504AF9F2}"/>
              </a:ext>
            </a:extLst>
          </p:cNvPr>
          <p:cNvSpPr/>
          <p:nvPr/>
        </p:nvSpPr>
        <p:spPr>
          <a:xfrm>
            <a:off x="8133508" y="1105206"/>
            <a:ext cx="2819400" cy="4567311"/>
          </a:xfrm>
          <a:prstGeom prst="rect">
            <a:avLst/>
          </a:prstGeom>
          <a:noFill/>
          <a:ln w="101600">
            <a:solidFill>
              <a:srgbClr val="0070C0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5065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Novidade! Supressor de Poeira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CE44-0D08-5C40-86F5-BEDD336EC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371" y="1383738"/>
            <a:ext cx="7034364" cy="4162481"/>
          </a:xfrm>
        </p:spPr>
        <p:txBody>
          <a:bodyPr/>
          <a:lstStyle/>
          <a:p>
            <a:r>
              <a:rPr lang="pt-BR" dirty="0"/>
              <a:t>Novidade! Supressor de Poeira TEXPI:</a:t>
            </a:r>
          </a:p>
          <a:p>
            <a:pPr lvl="1"/>
            <a:r>
              <a:rPr lang="pt-BR" dirty="0"/>
              <a:t>Várias Aplicações:</a:t>
            </a:r>
          </a:p>
          <a:p>
            <a:pPr lvl="2"/>
            <a:r>
              <a:rPr lang="pt-BR" dirty="0"/>
              <a:t>Geração Térmica;</a:t>
            </a:r>
          </a:p>
          <a:p>
            <a:pPr lvl="2"/>
            <a:r>
              <a:rPr lang="pt-BR" dirty="0"/>
              <a:t>Armazenamento de Minérios;</a:t>
            </a:r>
          </a:p>
          <a:p>
            <a:pPr lvl="2"/>
            <a:r>
              <a:rPr lang="pt-BR" dirty="0"/>
              <a:t>Transporte de Minérios;</a:t>
            </a:r>
          </a:p>
          <a:p>
            <a:pPr lvl="2"/>
            <a:r>
              <a:rPr lang="pt-BR" dirty="0"/>
              <a:t>Indústria de Ferro e Aço;</a:t>
            </a:r>
          </a:p>
          <a:p>
            <a:pPr lvl="2"/>
            <a:r>
              <a:rPr lang="pt-BR" dirty="0"/>
              <a:t>Poeira Urbana e Rural;</a:t>
            </a:r>
          </a:p>
          <a:p>
            <a:pPr lvl="2"/>
            <a:r>
              <a:rPr lang="pt-BR" dirty="0"/>
              <a:t>Indústria da Construção;</a:t>
            </a:r>
          </a:p>
          <a:p>
            <a:pPr lvl="2"/>
            <a:r>
              <a:rPr lang="pt-BR" u="sng" dirty="0"/>
              <a:t>Ao redor de Subestações e </a:t>
            </a:r>
            <a:r>
              <a:rPr lang="pt-BR" u="sng" dirty="0" err="1"/>
              <a:t>LT’s</a:t>
            </a:r>
            <a:r>
              <a:rPr lang="pt-BR" u="sng" dirty="0"/>
              <a:t> onde a poeira do solo levantada pelo vento contamina os isoladores</a:t>
            </a:r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DBC0B2FA-14A4-7C42-B975-B934EEA65047}"/>
              </a:ext>
            </a:extLst>
          </p:cNvPr>
          <p:cNvGrpSpPr/>
          <p:nvPr/>
        </p:nvGrpSpPr>
        <p:grpSpPr>
          <a:xfrm>
            <a:off x="7809117" y="1383738"/>
            <a:ext cx="3772549" cy="4162481"/>
            <a:chOff x="7129083" y="1278769"/>
            <a:chExt cx="4491754" cy="4717706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0F85B346-77EC-BF42-A525-9622EED0E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29083" y="1278769"/>
              <a:ext cx="2153817" cy="1086524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375AF179-33EE-534A-AF84-B0EBBD57B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67020" y="1278769"/>
              <a:ext cx="2153817" cy="1086524"/>
            </a:xfrm>
            <a:prstGeom prst="rect">
              <a:avLst/>
            </a:prstGeom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44CCDFEB-08C2-D745-B5AC-B436B1742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4192" y="2527893"/>
              <a:ext cx="2153817" cy="1059202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B843576A-1E77-1F40-B3AA-EFD5BF934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67020" y="2527894"/>
              <a:ext cx="2153817" cy="1086524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D569A670-1A3E-2D46-AC62-65EBB98F3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29083" y="3740715"/>
              <a:ext cx="2153817" cy="1040214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85B57638-AB6E-4A45-BF18-0B03FE4D8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67020" y="3740715"/>
              <a:ext cx="2153815" cy="1040214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F4FCF460-CFE4-1942-B5D5-811FC61C5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38153" y="4937168"/>
              <a:ext cx="2153817" cy="1059307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4FFA8A9B-8999-AB44-83FA-0EF7F328F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467925" y="4947261"/>
              <a:ext cx="2152909" cy="10492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27379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Novidade! Supressor de Poeira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76CE44-0D08-5C40-86F5-BEDD336EC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7034364" cy="4162481"/>
          </a:xfrm>
        </p:spPr>
        <p:txBody>
          <a:bodyPr/>
          <a:lstStyle/>
          <a:p>
            <a:r>
              <a:rPr lang="pt-BR" dirty="0"/>
              <a:t>Novidade! Supressor de Poeira TEXPI:</a:t>
            </a:r>
          </a:p>
          <a:p>
            <a:pPr lvl="1"/>
            <a:r>
              <a:rPr lang="pt-BR" dirty="0"/>
              <a:t>Embalagens:</a:t>
            </a:r>
          </a:p>
          <a:p>
            <a:pPr lvl="2"/>
            <a:r>
              <a:rPr lang="pt-BR" dirty="0" err="1"/>
              <a:t>Bombona</a:t>
            </a:r>
            <a:r>
              <a:rPr lang="pt-BR" dirty="0"/>
              <a:t> com 25kg;</a:t>
            </a:r>
          </a:p>
          <a:p>
            <a:pPr lvl="2"/>
            <a:r>
              <a:rPr lang="pt-BR" dirty="0"/>
              <a:t>Outras opções conforme necessidade.</a:t>
            </a:r>
          </a:p>
          <a:p>
            <a:pPr lvl="1"/>
            <a:r>
              <a:rPr lang="pt-BR" dirty="0"/>
              <a:t>Armazenamento:</a:t>
            </a:r>
          </a:p>
          <a:p>
            <a:pPr lvl="2"/>
            <a:r>
              <a:rPr lang="pt-BR" dirty="0"/>
              <a:t>Em ambiente coberto;</a:t>
            </a:r>
          </a:p>
          <a:p>
            <a:pPr lvl="2"/>
            <a:r>
              <a:rPr lang="pt-BR" dirty="0"/>
              <a:t>Longe de fontes de calor e chama.</a:t>
            </a:r>
          </a:p>
          <a:p>
            <a:pPr lvl="2"/>
            <a:endParaRPr lang="pt-BR" dirty="0"/>
          </a:p>
          <a:p>
            <a:pPr lvl="3"/>
            <a:endParaRPr lang="pt-BR" dirty="0"/>
          </a:p>
        </p:txBody>
      </p:sp>
      <p:pic>
        <p:nvPicPr>
          <p:cNvPr id="6" name="Imagem 5" descr="Garrafa de plástico azul&#10;&#10;Descrição gerada automaticamente com confiança média">
            <a:extLst>
              <a:ext uri="{FF2B5EF4-FFF2-40B4-BE49-F238E27FC236}">
                <a16:creationId xmlns:a16="http://schemas.microsoft.com/office/drawing/2014/main" id="{7CC94D4D-85D0-C840-8BC9-4438DFB81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874431"/>
            <a:ext cx="3774017" cy="503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85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Perguntas e Respostas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42E5B7B-2EC1-7A46-84CB-98AB4FF5A2C0}"/>
              </a:ext>
            </a:extLst>
          </p:cNvPr>
          <p:cNvSpPr txBox="1"/>
          <p:nvPr/>
        </p:nvSpPr>
        <p:spPr>
          <a:xfrm>
            <a:off x="2055043" y="24981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B4C75FE-E1CC-B54C-AA01-388F40069F8A}"/>
              </a:ext>
            </a:extLst>
          </p:cNvPr>
          <p:cNvSpPr txBox="1"/>
          <p:nvPr/>
        </p:nvSpPr>
        <p:spPr>
          <a:xfrm>
            <a:off x="838200" y="1574773"/>
            <a:ext cx="1005829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A: Após a aplicação do material nas estradas de mineração, é possível a utilização de veículos pesados em geral, principalmente caminhões de grande porte? Ou há um período de espera para a secagem completa?</a:t>
            </a:r>
          </a:p>
          <a:p>
            <a:endParaRPr lang="pt-BR" dirty="0"/>
          </a:p>
          <a:p>
            <a:r>
              <a:rPr lang="pt-BR" dirty="0"/>
              <a:t>Recomenda-se a pulverização com alta concentração de supressor de poeira na estrada mineração seca com uma proporção de 1:10 até 1:20 para maximizar a capacidade de supressão de pó e aderência ao solo mineral.</a:t>
            </a:r>
          </a:p>
          <a:p>
            <a:r>
              <a:rPr lang="pt-BR" dirty="0"/>
              <a:t>Depois de 24h da pulverização, o veículo pode ser conduzido diretamente.</a:t>
            </a:r>
          </a:p>
          <a:p>
            <a:r>
              <a:rPr lang="pt-BR" dirty="0"/>
              <a:t>A adesão do agente de supressão de poeira são consumidas depois de algum tempo, usualmente entre 1 e 3 meses.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64415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Perguntas e Respostas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9A1CAAA-0B98-324A-B0B4-4F48E86C3D38}"/>
              </a:ext>
            </a:extLst>
          </p:cNvPr>
          <p:cNvSpPr txBox="1"/>
          <p:nvPr/>
        </p:nvSpPr>
        <p:spPr>
          <a:xfrm>
            <a:off x="838200" y="1574773"/>
            <a:ext cx="100582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/>
              <a:t>B</a:t>
            </a:r>
            <a:r>
              <a:rPr lang="pt-BR" b="1" dirty="0"/>
              <a:t>: O tráfego de veículos não fará com que o material aplicado se solte ou grude nos pneus com facilidade?</a:t>
            </a:r>
          </a:p>
          <a:p>
            <a:endParaRPr lang="pt-BR" dirty="0"/>
          </a:p>
          <a:p>
            <a:r>
              <a:rPr lang="pt-BR" dirty="0"/>
              <a:t>O agente de supressão de poeira, depois de seco, não aderirá ao pneu.</a:t>
            </a:r>
          </a:p>
          <a:p>
            <a:r>
              <a:rPr lang="pt-BR" dirty="0"/>
              <a:t>O veículo transitará pelas estradas de mineração sobre o solo com crostas e blocos de solo aderidos pela ação do Supressor de Poeira.</a:t>
            </a:r>
          </a:p>
          <a:p>
            <a:r>
              <a:rPr lang="pt-BR" dirty="0"/>
              <a:t>Se a carga do veículo exceder a capacidade de carga da estrada de mineração, ele destruirá o solo e suas crostas durante a condução, mas ainda assim há a contribuição de impedir que a poeira se disperse pelo 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613786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Perguntas e Respostas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FE34375-A63B-DD48-8993-7E0E3B03F6F4}"/>
              </a:ext>
            </a:extLst>
          </p:cNvPr>
          <p:cNvSpPr txBox="1"/>
          <p:nvPr/>
        </p:nvSpPr>
        <p:spPr>
          <a:xfrm>
            <a:off x="838200" y="1574773"/>
            <a:ext cx="100582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/>
              <a:t>B</a:t>
            </a:r>
            <a:r>
              <a:rPr lang="pt-BR" b="1" dirty="0"/>
              <a:t>: O tráfego de veículos não fará com que o material aplicado se solte ou grude nos pneus com facilidade?</a:t>
            </a:r>
          </a:p>
          <a:p>
            <a:endParaRPr lang="pt-BR" dirty="0"/>
          </a:p>
          <a:p>
            <a:r>
              <a:rPr lang="pt-BR" dirty="0"/>
              <a:t>O agente de supressão de poeira, depois de seco, não aderirá ao pneu.</a:t>
            </a:r>
          </a:p>
          <a:p>
            <a:r>
              <a:rPr lang="pt-BR" dirty="0"/>
              <a:t>O veículo transitará pelas estradas de mineração sobre o solo com crostas e blocos de solo aderidos pela ação do Supressor de Poeira.</a:t>
            </a:r>
          </a:p>
          <a:p>
            <a:r>
              <a:rPr lang="pt-BR" dirty="0"/>
              <a:t>Se a carga do veículo exceder a capacidade de carga da estrada de mineração, ele destruirá o solo e suas crostas durante a condução, mas ainda assim há a contribuição de impedir que a poeira se disperse pelo ar.</a:t>
            </a:r>
          </a:p>
          <a:p>
            <a:endParaRPr lang="pt-BR" dirty="0"/>
          </a:p>
          <a:p>
            <a:endParaRPr lang="pt-BR" dirty="0"/>
          </a:p>
          <a:p>
            <a:r>
              <a:rPr lang="pt-BR" b="1" dirty="0"/>
              <a:t>C: Existe o risco de o chão ficar escorregadio?</a:t>
            </a:r>
          </a:p>
          <a:p>
            <a:endParaRPr lang="pt-BR" dirty="0"/>
          </a:p>
          <a:p>
            <a:r>
              <a:rPr lang="pt-BR" dirty="0"/>
              <a:t>Não há risco do piso se tornar escorregadio.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17207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Perguntas e Respostas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6D42FFA-E4E8-9D4B-9763-B7F938A89C5C}"/>
              </a:ext>
            </a:extLst>
          </p:cNvPr>
          <p:cNvSpPr txBox="1"/>
          <p:nvPr/>
        </p:nvSpPr>
        <p:spPr>
          <a:xfrm>
            <a:off x="838200" y="1574773"/>
            <a:ext cx="100582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/>
              <a:t>D</a:t>
            </a:r>
            <a:r>
              <a:rPr lang="pt-BR" b="1" dirty="0"/>
              <a:t>: O material pode ser aplicado em uma estrada de terra mesmo se o solo estiver úmido ou molhado? Ou apenas com o chão seco?</a:t>
            </a:r>
          </a:p>
          <a:p>
            <a:endParaRPr lang="pt-BR" dirty="0"/>
          </a:p>
          <a:p>
            <a:r>
              <a:rPr lang="pt-BR" dirty="0"/>
              <a:t>O solo úmido satura o solo com água, o que afeta o tempo de secagem do agente de supressão de poeira. Mas não há necessidade de esperar que o solo úmido seque completamente.</a:t>
            </a:r>
          </a:p>
          <a:p>
            <a:r>
              <a:rPr lang="pt-BR" dirty="0"/>
              <a:t>É possível aplicar o material diretamente no solo um pouco úmido.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36630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Perguntas e Respostas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74AD96A-783A-3F48-BAC6-FF07BAC36E79}"/>
              </a:ext>
            </a:extLst>
          </p:cNvPr>
          <p:cNvSpPr txBox="1"/>
          <p:nvPr/>
        </p:nvSpPr>
        <p:spPr>
          <a:xfrm>
            <a:off x="838200" y="1574773"/>
            <a:ext cx="10797988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E: Depois de aplicado o supressor de poeira as chuvas não atrapalham, independente da intensidade da chuva ser forte ou mesmo granizo? O efeito da inundação não vai amolecer esse material?</a:t>
            </a:r>
          </a:p>
          <a:p>
            <a:endParaRPr lang="pt-BR" sz="900" dirty="0"/>
          </a:p>
          <a:p>
            <a:r>
              <a:rPr lang="pt-BR" sz="1200" dirty="0"/>
              <a:t>Conforme diferentes proporções de diluição, a formação de filmes de crostas de solo terão diferentes espessuras, resultando em durezas e resistências diferentes. Consulte a Tabela abaixo.</a:t>
            </a:r>
          </a:p>
          <a:p>
            <a:r>
              <a:rPr lang="pt-BR" sz="1200" dirty="0"/>
              <a:t>Quando a força sobre o solo excede a resistência, o filme de crosta de solo rachará.</a:t>
            </a:r>
          </a:p>
          <a:p>
            <a:r>
              <a:rPr lang="pt-BR" sz="1200" dirty="0"/>
              <a:t>Seguem detalhes de como climas diferentes atuam sobre o composto Supressor de Poeira: </a:t>
            </a:r>
          </a:p>
          <a:p>
            <a:r>
              <a:rPr lang="pt-BR" sz="1200" dirty="0"/>
              <a:t>Chuva ou neve apenas molham a estrada, não destrói os filmes de crosta de solo. Portanto, depois de seco, ainda permanece a película de crosta de solo.</a:t>
            </a:r>
          </a:p>
          <a:p>
            <a:r>
              <a:rPr lang="pt-BR" sz="1200" dirty="0"/>
              <a:t>Se o impacto de uma chuva forte ou granizo sobre o filme de solo com crosta exceder a resistência, será necessário pulverizar novamente o agente de supressão de poeira.</a:t>
            </a:r>
          </a:p>
          <a:p>
            <a:r>
              <a:rPr lang="pt-BR" sz="1200" dirty="0"/>
              <a:t>Caso contrário, depois que o solo secar, haverá uma película residual de solo com crosta, mas com eficácia menor. </a:t>
            </a:r>
          </a:p>
          <a:p>
            <a:r>
              <a:rPr lang="pt-BR" sz="1200" dirty="0"/>
              <a:t>Para efeito de inundação, a inundação irá limpar o solo e o agente de supressão de poeira juntos .</a:t>
            </a:r>
          </a:p>
          <a:p>
            <a:r>
              <a:rPr lang="pt-BR" sz="1200" dirty="0"/>
              <a:t>Usualmente uma nova aplicação deve ser feita entre 1 e 3 meses, conforme a situação real.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BD245C81-CEF0-C24A-9285-36DD03A9F5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944153"/>
              </p:ext>
            </p:extLst>
          </p:nvPr>
        </p:nvGraphicFramePr>
        <p:xfrm>
          <a:off x="3531776" y="4037253"/>
          <a:ext cx="5410835" cy="1630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2995">
                  <a:extLst>
                    <a:ext uri="{9D8B030D-6E8A-4147-A177-3AD203B41FA5}">
                      <a16:colId xmlns:a16="http://schemas.microsoft.com/office/drawing/2014/main" val="671379613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798263980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2303230496"/>
                    </a:ext>
                  </a:extLst>
                </a:gridCol>
                <a:gridCol w="958215">
                  <a:extLst>
                    <a:ext uri="{9D8B030D-6E8A-4147-A177-3AD203B41FA5}">
                      <a16:colId xmlns:a16="http://schemas.microsoft.com/office/drawing/2014/main" val="1273062143"/>
                    </a:ext>
                  </a:extLst>
                </a:gridCol>
                <a:gridCol w="1082675">
                  <a:extLst>
                    <a:ext uri="{9D8B030D-6E8A-4147-A177-3AD203B41FA5}">
                      <a16:colId xmlns:a16="http://schemas.microsoft.com/office/drawing/2014/main" val="3487832102"/>
                    </a:ext>
                  </a:extLst>
                </a:gridCol>
              </a:tblGrid>
              <a:tr h="574675">
                <a:tc>
                  <a:txBody>
                    <a:bodyPr/>
                    <a:lstStyle/>
                    <a:p>
                      <a:pPr algn="ctr"/>
                      <a:r>
                        <a:rPr lang="pt-BR" sz="800">
                          <a:effectLst/>
                        </a:rPr>
                        <a:t>Tamanho médio de partícula do material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50" dirty="0">
                          <a:effectLst/>
                        </a:rPr>
                        <a:t>Valor de pulverização (Proporção 1:30)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50" dirty="0">
                          <a:effectLst/>
                        </a:rPr>
                        <a:t>Valor de pulverização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50" dirty="0">
                          <a:effectLst/>
                        </a:rPr>
                        <a:t>(Proporção 1:50)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50" dirty="0">
                          <a:effectLst/>
                        </a:rPr>
                        <a:t>Espessura da camada após cura 24h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50" dirty="0">
                          <a:effectLst/>
                        </a:rPr>
                        <a:t>Resistência do filme de crosta de solo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09725217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＜0,05 mm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1,6 kg / m </a:t>
                      </a:r>
                      <a:r>
                        <a:rPr lang="pt-BR" sz="750" baseline="300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2KG / m </a:t>
                      </a:r>
                      <a:r>
                        <a:rPr lang="pt-BR" sz="750" baseline="300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2-7mm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 dirty="0">
                          <a:effectLst/>
                        </a:rPr>
                        <a:t>&lt; 0,05 MPa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220801"/>
                  </a:ext>
                </a:extLst>
              </a:tr>
              <a:tr h="2660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＜1mm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3,2 kg / m </a:t>
                      </a:r>
                      <a:r>
                        <a:rPr lang="pt-BR" sz="750" baseline="300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4KG / m </a:t>
                      </a:r>
                      <a:r>
                        <a:rPr lang="pt-BR" sz="750" baseline="300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3-15mm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0,05-0,3 MPa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0625268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＜10mm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8KG / m </a:t>
                      </a:r>
                      <a:r>
                        <a:rPr lang="pt-BR" sz="750" baseline="300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10KG / m </a:t>
                      </a:r>
                      <a:r>
                        <a:rPr lang="pt-BR" sz="750" baseline="300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13-20mm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0,3-1MPa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366157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＜30mm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16KG / m </a:t>
                      </a:r>
                      <a:r>
                        <a:rPr lang="pt-BR" sz="750" baseline="300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20KG / m </a:t>
                      </a:r>
                      <a:r>
                        <a:rPr lang="pt-BR" sz="750" baseline="300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15-30mm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 dirty="0">
                          <a:effectLst/>
                        </a:rPr>
                        <a:t>1-3MPa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1323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2460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Perguntas e Respostas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E7C322-C44A-4649-96B4-5FB8182B1D3D}"/>
              </a:ext>
            </a:extLst>
          </p:cNvPr>
          <p:cNvSpPr txBox="1"/>
          <p:nvPr/>
        </p:nvSpPr>
        <p:spPr>
          <a:xfrm>
            <a:off x="838200" y="1574773"/>
            <a:ext cx="1005829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F: Se esse material se desprender e for levado pela chuva para lagos e rios, existe algum perigo em relação à fauna e flora local?</a:t>
            </a:r>
          </a:p>
          <a:p>
            <a:endParaRPr lang="pt-BR" dirty="0"/>
          </a:p>
          <a:p>
            <a:r>
              <a:rPr lang="pt-BR" dirty="0"/>
              <a:t>O agente de supressão de poeira é composto de um novo tipo de polímero biodegradável multifuncional.</a:t>
            </a:r>
          </a:p>
          <a:p>
            <a:r>
              <a:rPr lang="pt-BR" dirty="0"/>
              <a:t>O supressor de poeira funcionará por até três meses, depois se degradará por si mesmo, não causando danos a animais e plantas.</a:t>
            </a:r>
          </a:p>
          <a:p>
            <a:r>
              <a:rPr lang="pt-BR" dirty="0"/>
              <a:t>Fizemos testes a respeito, podemos compartilhar nossos relatórios de testes.</a:t>
            </a:r>
          </a:p>
          <a:p>
            <a:endParaRPr lang="pt-BR" dirty="0"/>
          </a:p>
          <a:p>
            <a:endParaRPr lang="pt-BR" dirty="0"/>
          </a:p>
          <a:p>
            <a:r>
              <a:rPr lang="pt-BR" b="1" dirty="0"/>
              <a:t>G: Precisa usar algum EPI específico para quem está aplicando o produto ou para quem está próximo à área?</a:t>
            </a:r>
          </a:p>
          <a:p>
            <a:endParaRPr lang="pt-BR" dirty="0"/>
          </a:p>
          <a:p>
            <a:r>
              <a:rPr lang="pt-BR" dirty="0"/>
              <a:t>O agente de supressão de poeira TEXPI é um produto ambientalmente correto, sem toxicidade, não polui, não irrita a pele humana e o trato respiratório. É fácil de aplicar, não há necessidade de usar nenhum EPI específico para quem está aplicando ou para quem está próximo à área.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5800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Perguntas e Respostas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82E3991-D5CB-E54E-A631-8790C6DC0916}"/>
              </a:ext>
            </a:extLst>
          </p:cNvPr>
          <p:cNvSpPr txBox="1"/>
          <p:nvPr/>
        </p:nvSpPr>
        <p:spPr>
          <a:xfrm>
            <a:off x="838200" y="1574773"/>
            <a:ext cx="1005829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H: Quando o supressor é aplicado em montes de produtos processados e de fina granularidade como carvão, talco, cal, minérios em geral, há alguma alteração física ou química nestes materiais?</a:t>
            </a:r>
          </a:p>
          <a:p>
            <a:endParaRPr lang="pt-BR" dirty="0"/>
          </a:p>
          <a:p>
            <a:r>
              <a:rPr lang="pt-BR" dirty="0"/>
              <a:t>Nosso agente de supressão de poeira é composto por um novo tipo de polímero multifuncional biodegradável.</a:t>
            </a:r>
          </a:p>
          <a:p>
            <a:r>
              <a:rPr lang="pt-BR" dirty="0"/>
              <a:t>As moléculas reticuladas no polímero formam uma estrutura de rede com vários grupos de íons entre as moléculas.</a:t>
            </a:r>
          </a:p>
          <a:p>
            <a:r>
              <a:rPr lang="pt-BR" dirty="0"/>
              <a:t>Devido à alta densidade de carga, eles têm forte afinidade com íons.</a:t>
            </a:r>
          </a:p>
          <a:p>
            <a:r>
              <a:rPr lang="pt-BR" dirty="0"/>
              <a:t>Por meio da coagulação e da colagem, capturam rapidamente e absorvem com firmeza a poeira fina. </a:t>
            </a:r>
          </a:p>
          <a:p>
            <a:r>
              <a:rPr lang="pt-BR" dirty="0"/>
              <a:t>Após a secagem, se solidifica e forma uma película na superfície do pó. </a:t>
            </a:r>
          </a:p>
          <a:p>
            <a:r>
              <a:rPr lang="pt-BR" dirty="0"/>
              <a:t>Forma-se então uma camada de cobertura endurecida na superfície do material produtor de poeira (como areia, carvão, minério de ferro, calcário, fósforo ou serragem por exemplo). </a:t>
            </a:r>
          </a:p>
          <a:p>
            <a:r>
              <a:rPr lang="pt-BR" dirty="0"/>
              <a:t>Resumindo, o agente iônico supressor de poeira apenas forma um filme na superfície do material e não altera as propriedades físicas e químicas do próprio material.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86490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Perguntas e Respostas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3ABC1B4-9DC8-284E-986C-098684499C27}"/>
              </a:ext>
            </a:extLst>
          </p:cNvPr>
          <p:cNvSpPr txBox="1"/>
          <p:nvPr/>
        </p:nvSpPr>
        <p:spPr>
          <a:xfrm>
            <a:off x="838200" y="1574773"/>
            <a:ext cx="100582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I: Para aplicação em estradas de mineração são necessárias duas (ou mais) demãos ou só uma serve?  Qual o percentual mínimo de supressor </a:t>
            </a:r>
            <a:r>
              <a:rPr lang="pt-BR" b="1" dirty="0" err="1"/>
              <a:t>x</a:t>
            </a:r>
            <a:r>
              <a:rPr lang="pt-BR" b="1" dirty="0"/>
              <a:t> litros de água?</a:t>
            </a:r>
          </a:p>
          <a:p>
            <a:endParaRPr lang="pt-BR" dirty="0"/>
          </a:p>
          <a:p>
            <a:r>
              <a:rPr lang="pt-BR" dirty="0"/>
              <a:t>Na primeira aplicação do agente supressor de poeira em estradas de mineração, sugerimos duas demãos, mas apenas uma ainda produz resultados importantes.</a:t>
            </a:r>
          </a:p>
          <a:p>
            <a:r>
              <a:rPr lang="pt-BR" dirty="0"/>
              <a:t>Para estradas de mineração, a porcentagem mínima de supressor </a:t>
            </a:r>
            <a:r>
              <a:rPr lang="pt-BR" dirty="0" err="1"/>
              <a:t>x</a:t>
            </a:r>
            <a:r>
              <a:rPr lang="pt-BR" dirty="0"/>
              <a:t> litros de água é 1kg:50kg de água.</a:t>
            </a:r>
          </a:p>
          <a:p>
            <a:r>
              <a:rPr lang="pt-BR" dirty="0"/>
              <a:t>Consulte a tabela abaixo para o efeito da diluição para proporção de 1:30 e 1:50 vezes: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85E3ECB-743E-6240-ACB0-2B4CFB0FB6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14557"/>
              </p:ext>
            </p:extLst>
          </p:nvPr>
        </p:nvGraphicFramePr>
        <p:xfrm>
          <a:off x="3540741" y="3812790"/>
          <a:ext cx="5410835" cy="1630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2995">
                  <a:extLst>
                    <a:ext uri="{9D8B030D-6E8A-4147-A177-3AD203B41FA5}">
                      <a16:colId xmlns:a16="http://schemas.microsoft.com/office/drawing/2014/main" val="671379613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798263980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2303230496"/>
                    </a:ext>
                  </a:extLst>
                </a:gridCol>
                <a:gridCol w="958215">
                  <a:extLst>
                    <a:ext uri="{9D8B030D-6E8A-4147-A177-3AD203B41FA5}">
                      <a16:colId xmlns:a16="http://schemas.microsoft.com/office/drawing/2014/main" val="1273062143"/>
                    </a:ext>
                  </a:extLst>
                </a:gridCol>
                <a:gridCol w="1082675">
                  <a:extLst>
                    <a:ext uri="{9D8B030D-6E8A-4147-A177-3AD203B41FA5}">
                      <a16:colId xmlns:a16="http://schemas.microsoft.com/office/drawing/2014/main" val="3487832102"/>
                    </a:ext>
                  </a:extLst>
                </a:gridCol>
              </a:tblGrid>
              <a:tr h="574675">
                <a:tc>
                  <a:txBody>
                    <a:bodyPr/>
                    <a:lstStyle/>
                    <a:p>
                      <a:pPr algn="ctr"/>
                      <a:r>
                        <a:rPr lang="pt-BR" sz="800">
                          <a:effectLst/>
                        </a:rPr>
                        <a:t>Tamanho médio de partícula do material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50" dirty="0">
                          <a:effectLst/>
                        </a:rPr>
                        <a:t>Valor de pulverização (Proporção 1:30)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50" dirty="0">
                          <a:effectLst/>
                        </a:rPr>
                        <a:t>Valor de pulverização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50" dirty="0">
                          <a:effectLst/>
                        </a:rPr>
                        <a:t>(Proporção 1:50)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50" dirty="0">
                          <a:effectLst/>
                        </a:rPr>
                        <a:t>Espessura da camada após cura 24h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750" dirty="0">
                          <a:effectLst/>
                        </a:rPr>
                        <a:t>Resistência do filme de crosta de solo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09725217"/>
                  </a:ext>
                </a:extLst>
              </a:tr>
              <a:tr h="2711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＜0,05 mm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1,6 kg / m </a:t>
                      </a:r>
                      <a:r>
                        <a:rPr lang="pt-BR" sz="750" baseline="300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2KG / m </a:t>
                      </a:r>
                      <a:r>
                        <a:rPr lang="pt-BR" sz="750" baseline="300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2-7mm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 dirty="0">
                          <a:effectLst/>
                        </a:rPr>
                        <a:t>&lt; 0,05 MPa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220801"/>
                  </a:ext>
                </a:extLst>
              </a:tr>
              <a:tr h="2660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＜1mm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3,2 kg / m </a:t>
                      </a:r>
                      <a:r>
                        <a:rPr lang="pt-BR" sz="750" baseline="300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4KG / m </a:t>
                      </a:r>
                      <a:r>
                        <a:rPr lang="pt-BR" sz="750" baseline="300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3-15mm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0,05-0,3 MPa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0625268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＜10mm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8KG / m </a:t>
                      </a:r>
                      <a:r>
                        <a:rPr lang="pt-BR" sz="750" baseline="300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10KG / m </a:t>
                      </a:r>
                      <a:r>
                        <a:rPr lang="pt-BR" sz="750" baseline="300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13-20mm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0,3-1MPa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366157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＜30mm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16KG / m </a:t>
                      </a:r>
                      <a:r>
                        <a:rPr lang="pt-BR" sz="750" baseline="300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20KG / m </a:t>
                      </a:r>
                      <a:r>
                        <a:rPr lang="pt-BR" sz="750" baseline="30000">
                          <a:effectLst/>
                        </a:rPr>
                        <a:t>2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>
                          <a:effectLst/>
                        </a:rPr>
                        <a:t>15-30mm</a:t>
                      </a:r>
                      <a:endParaRPr lang="pt-BR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100" dirty="0">
                          <a:effectLst/>
                        </a:rPr>
                        <a:t>1-3MPa</a:t>
                      </a:r>
                      <a:endParaRPr lang="pt-BR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1323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1824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Perguntas e Respostas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A49A874-402A-0745-B38C-1C0CA834EB1A}"/>
              </a:ext>
            </a:extLst>
          </p:cNvPr>
          <p:cNvSpPr txBox="1"/>
          <p:nvPr/>
        </p:nvSpPr>
        <p:spPr>
          <a:xfrm>
            <a:off x="838200" y="1574773"/>
            <a:ext cx="1005829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J: Há necessidade de treinar a pessoa que aplicará o material?</a:t>
            </a:r>
          </a:p>
          <a:p>
            <a:endParaRPr lang="pt-BR" dirty="0"/>
          </a:p>
          <a:p>
            <a:r>
              <a:rPr lang="pt-BR" dirty="0"/>
              <a:t>Nosso agente de supressão de poeira é fácil de aplicar e pode ser usado conforme a necessidade.</a:t>
            </a:r>
          </a:p>
          <a:p>
            <a:r>
              <a:rPr lang="pt-BR" dirty="0"/>
              <a:t>Os trabalhadores apenas precisam ser treinados nas etapas de diluição e na proporção de diluição na primeira vez. Portanto, nenhum treinamento especial é necessário.</a:t>
            </a:r>
          </a:p>
          <a:p>
            <a:endParaRPr lang="pt-BR" dirty="0"/>
          </a:p>
          <a:p>
            <a:r>
              <a:rPr lang="pt-BR" dirty="0"/>
              <a:t>Passos de diluição:</a:t>
            </a:r>
          </a:p>
          <a:p>
            <a:r>
              <a:rPr lang="pt-BR" dirty="0"/>
              <a:t>1-) Adicionar o supressor de poeira no recipiente</a:t>
            </a:r>
          </a:p>
          <a:p>
            <a:r>
              <a:rPr lang="pt-BR" dirty="0"/>
              <a:t>2-) Adicionar água (a agitação produzida pela colocação da água no recipiente normalmente é suficiente). Se necessário, outros métodos de agitação podem ser utilizados. 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6781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29D193-3223-2842-9D42-A6AFFA01C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Perguntas e Respostas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1FB0D4B-4DAA-F049-8206-E4E99381A809}"/>
              </a:ext>
            </a:extLst>
          </p:cNvPr>
          <p:cNvSpPr txBox="1"/>
          <p:nvPr/>
        </p:nvSpPr>
        <p:spPr>
          <a:xfrm>
            <a:off x="838200" y="1574773"/>
            <a:ext cx="100582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K: A mistura do supressor na água (kg de supressor </a:t>
            </a:r>
            <a:r>
              <a:rPr lang="pt-BR" b="1" dirty="0" err="1"/>
              <a:t>x</a:t>
            </a:r>
            <a:r>
              <a:rPr lang="pt-BR" b="1" dirty="0"/>
              <a:t> litros de água) é só adicionar ou deve ser misturado com ferramentas? E quais ferramentas seriam, por exemplo, em um caminhão-pipa?</a:t>
            </a:r>
          </a:p>
          <a:p>
            <a:endParaRPr lang="pt-BR" dirty="0"/>
          </a:p>
          <a:p>
            <a:r>
              <a:rPr lang="pt-BR" dirty="0"/>
              <a:t>Se você quiser usar um caminhão-pipa para pulverizar a estrada de mineração, pode misturar o agente supressor de poeira em um recipiente e colocá-lo no caminhão-pipa.</a:t>
            </a:r>
          </a:p>
          <a:p>
            <a:r>
              <a:rPr lang="pt-BR" dirty="0"/>
              <a:t>Ou pode adicionar o agente supressor de poeira primeiro no caminhão-pipa e depois adicionar a água, onde a mistura é atingida pela movimentação da água ao ser colocada no tanque do caminhão-pipa.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91464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890DE55-A22D-894F-9975-093F7CCD0D9E}"/>
              </a:ext>
            </a:extLst>
          </p:cNvPr>
          <p:cNvSpPr txBox="1"/>
          <p:nvPr/>
        </p:nvSpPr>
        <p:spPr>
          <a:xfrm>
            <a:off x="1244258" y="1091542"/>
            <a:ext cx="2659702" cy="720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82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OBRIGADO</a:t>
            </a:r>
          </a:p>
        </p:txBody>
      </p:sp>
      <p:pic>
        <p:nvPicPr>
          <p:cNvPr id="5" name="Imagem 4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6F96932B-90B3-954D-9B0D-CB169586D590}"/>
              </a:ext>
            </a:extLst>
          </p:cNvPr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268" y="1467294"/>
            <a:ext cx="6641464" cy="355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988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1" id="{2A670680-8114-7F49-808B-80C4E830093A}" vid="{BC0612A9-985F-6543-A7CD-4E6791B8FFF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1118</TotalTime>
  <Words>1823</Words>
  <Application>Microsoft Macintosh PowerPoint</Application>
  <PresentationFormat>Widescreen</PresentationFormat>
  <Paragraphs>208</Paragraphs>
  <Slides>19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3" baseType="lpstr">
      <vt:lpstr>Arial</vt:lpstr>
      <vt:lpstr>Calibri</vt:lpstr>
      <vt:lpstr>Source Sans Pro</vt:lpstr>
      <vt:lpstr>Tema do Office</vt:lpstr>
      <vt:lpstr>Apresentação do PowerPoint</vt:lpstr>
      <vt:lpstr>Novidade! Supressor de Poeira</vt:lpstr>
      <vt:lpstr>Novidade! Supressor de Poeira</vt:lpstr>
      <vt:lpstr>Novidade! Supressor de Poeira</vt:lpstr>
      <vt:lpstr>Novidade! Supressor de Poeira</vt:lpstr>
      <vt:lpstr>Novidade! Supressor de Poeira</vt:lpstr>
      <vt:lpstr>Novidade! Supressor de Poeira</vt:lpstr>
      <vt:lpstr>Novidade! Supressor de Poeira</vt:lpstr>
      <vt:lpstr>Perguntas e Respostas</vt:lpstr>
      <vt:lpstr>Perguntas e Respostas</vt:lpstr>
      <vt:lpstr>Perguntas e Respostas</vt:lpstr>
      <vt:lpstr>Perguntas e Respostas</vt:lpstr>
      <vt:lpstr>Perguntas e Respostas</vt:lpstr>
      <vt:lpstr>Perguntas e Respostas</vt:lpstr>
      <vt:lpstr>Perguntas e Respostas</vt:lpstr>
      <vt:lpstr>Perguntas e Respostas</vt:lpstr>
      <vt:lpstr>Perguntas e Respostas</vt:lpstr>
      <vt:lpstr>Perguntas e Respostas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Cláudio da Costa Teixeira</dc:creator>
  <cp:lastModifiedBy>Claudio</cp:lastModifiedBy>
  <cp:revision>91</cp:revision>
  <cp:lastPrinted>2020-12-08T13:43:11Z</cp:lastPrinted>
  <dcterms:created xsi:type="dcterms:W3CDTF">2020-11-18T12:41:22Z</dcterms:created>
  <dcterms:modified xsi:type="dcterms:W3CDTF">2024-10-29T14:55:22Z</dcterms:modified>
</cp:coreProperties>
</file>