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403" r:id="rId2"/>
    <p:sldId id="368" r:id="rId3"/>
    <p:sldId id="385" r:id="rId4"/>
    <p:sldId id="386" r:id="rId5"/>
    <p:sldId id="387" r:id="rId6"/>
    <p:sldId id="388" r:id="rId7"/>
    <p:sldId id="389" r:id="rId8"/>
    <p:sldId id="390" r:id="rId9"/>
    <p:sldId id="393" r:id="rId10"/>
    <p:sldId id="394" r:id="rId11"/>
    <p:sldId id="395" r:id="rId12"/>
    <p:sldId id="396" r:id="rId13"/>
    <p:sldId id="397" r:id="rId14"/>
    <p:sldId id="398" r:id="rId15"/>
    <p:sldId id="399" r:id="rId16"/>
    <p:sldId id="400" r:id="rId17"/>
    <p:sldId id="401" r:id="rId18"/>
    <p:sldId id="402" r:id="rId19"/>
    <p:sldId id="258" r:id="rId20"/>
  </p:sldIdLst>
  <p:sldSz cx="12192000" cy="6858000"/>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59" autoAdjust="0"/>
    <p:restoredTop sz="96327" autoAdjust="0"/>
  </p:normalViewPr>
  <p:slideViewPr>
    <p:cSldViewPr snapToGrid="0" snapToObjects="1">
      <p:cViewPr varScale="1">
        <p:scale>
          <a:sx n="102" d="100"/>
          <a:sy n="102" d="100"/>
        </p:scale>
        <p:origin x="200" y="64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248349-19C1-B14A-B761-6573916F8171}" type="datetimeFigureOut">
              <a:rPr lang="pt-BR" smtClean="0"/>
              <a:t>08/11/2024</a:t>
            </a:fld>
            <a:endParaRPr lang="pt-BR" dirty="0"/>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dirty="0"/>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dirty="0"/>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B618C4-5EDD-FA41-8560-3B4358BB66B7}" type="slidenum">
              <a:rPr lang="pt-BR" smtClean="0"/>
              <a:t>‹nº›</a:t>
            </a:fld>
            <a:endParaRPr lang="pt-BR" dirty="0"/>
          </a:p>
        </p:txBody>
      </p:sp>
    </p:spTree>
    <p:extLst>
      <p:ext uri="{BB962C8B-B14F-4D97-AF65-F5344CB8AC3E}">
        <p14:creationId xmlns:p14="http://schemas.microsoft.com/office/powerpoint/2010/main" val="472876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45B618C4-5EDD-FA41-8560-3B4358BB66B7}" type="slidenum">
              <a:rPr lang="pt-BR" smtClean="0"/>
              <a:t>6</a:t>
            </a:fld>
            <a:endParaRPr lang="pt-BR" dirty="0"/>
          </a:p>
        </p:txBody>
      </p:sp>
    </p:spTree>
    <p:extLst>
      <p:ext uri="{BB962C8B-B14F-4D97-AF65-F5344CB8AC3E}">
        <p14:creationId xmlns:p14="http://schemas.microsoft.com/office/powerpoint/2010/main" val="762866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7EC8201A-AD4A-4447-96E4-9AEE9DFD0BA1}" type="slidenum">
              <a:rPr lang="pt-BR" smtClean="0"/>
              <a:t>19</a:t>
            </a:fld>
            <a:endParaRPr lang="pt-BR" dirty="0"/>
          </a:p>
        </p:txBody>
      </p:sp>
    </p:spTree>
    <p:extLst>
      <p:ext uri="{BB962C8B-B14F-4D97-AF65-F5344CB8AC3E}">
        <p14:creationId xmlns:p14="http://schemas.microsoft.com/office/powerpoint/2010/main" val="130839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1E412-B8D0-9E4F-B4AD-A7A85140CD9E}"/>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8AFF58E3-E27E-DA47-8F40-4E7F4A36784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Tree>
    <p:extLst>
      <p:ext uri="{BB962C8B-B14F-4D97-AF65-F5344CB8AC3E}">
        <p14:creationId xmlns:p14="http://schemas.microsoft.com/office/powerpoint/2010/main" val="17741813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FDC987-AC0B-BC45-AA93-B79BED52806A}"/>
              </a:ext>
            </a:extLst>
          </p:cNvPr>
          <p:cNvSpPr>
            <a:spLocks noGrp="1"/>
          </p:cNvSpPr>
          <p:nvPr>
            <p:ph type="title"/>
          </p:nvPr>
        </p:nvSpPr>
        <p:spPr>
          <a:xfrm>
            <a:off x="838200" y="365125"/>
            <a:ext cx="10515600" cy="1018613"/>
          </a:xfrm>
          <a:prstGeom prst="rect">
            <a:avLst/>
          </a:prstGeom>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CC8EA74-52DE-EC44-8733-2A903B6C33C5}"/>
              </a:ext>
            </a:extLst>
          </p:cNvPr>
          <p:cNvSpPr>
            <a:spLocks noGrp="1"/>
          </p:cNvSpPr>
          <p:nvPr>
            <p:ph idx="1"/>
          </p:nvPr>
        </p:nvSpPr>
        <p:spPr>
          <a:xfrm>
            <a:off x="838200" y="1510036"/>
            <a:ext cx="10515600" cy="4162481"/>
          </a:xfrm>
          <a:prstGeom prst="rect">
            <a:avLst/>
          </a:prstGeom>
        </p:spPr>
        <p:txBody>
          <a:bodyPr/>
          <a:lstStyle/>
          <a:p>
            <a:pPr lvl="0"/>
            <a:r>
              <a:rPr lang="pt-BR" dirty="0"/>
              <a:t>Clique para editar os estilos de texto Mestres</a:t>
            </a:r>
          </a:p>
          <a:p>
            <a:pPr lvl="1"/>
            <a:r>
              <a:rPr lang="pt-BR" dirty="0"/>
              <a:t>Segundo nível</a:t>
            </a:r>
          </a:p>
          <a:p>
            <a:pPr lvl="2"/>
            <a:r>
              <a:rPr lang="pt-BR" dirty="0"/>
              <a:t>Terceiro nível</a:t>
            </a:r>
          </a:p>
          <a:p>
            <a:pPr lvl="3"/>
            <a:r>
              <a:rPr lang="pt-BR" dirty="0"/>
              <a:t>Quarto nível</a:t>
            </a:r>
          </a:p>
          <a:p>
            <a:pPr lvl="4"/>
            <a:r>
              <a:rPr lang="pt-BR" dirty="0"/>
              <a:t>Quinto nível</a:t>
            </a:r>
          </a:p>
        </p:txBody>
      </p:sp>
    </p:spTree>
    <p:extLst>
      <p:ext uri="{BB962C8B-B14F-4D97-AF65-F5344CB8AC3E}">
        <p14:creationId xmlns:p14="http://schemas.microsoft.com/office/powerpoint/2010/main" val="38583844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DE86A2-C423-8143-BCEA-5151C42AA361}"/>
              </a:ext>
            </a:extLst>
          </p:cNvPr>
          <p:cNvSpPr>
            <a:spLocks noGrp="1"/>
          </p:cNvSpPr>
          <p:nvPr>
            <p:ph type="title"/>
          </p:nvPr>
        </p:nvSpPr>
        <p:spPr>
          <a:xfrm>
            <a:off x="831850" y="842167"/>
            <a:ext cx="10515600" cy="2852737"/>
          </a:xfrm>
          <a:prstGeom prst="rect">
            <a:avLst/>
          </a:prstGeom>
        </p:spPr>
        <p:txBody>
          <a:bodyPr anchor="b"/>
          <a:lstStyle>
            <a:lvl1pPr>
              <a:defRPr sz="6000"/>
            </a:lvl1pPr>
          </a:lstStyle>
          <a:p>
            <a:r>
              <a:rPr lang="pt-BR" dirty="0"/>
              <a:t>Clique para editar o título Mestre</a:t>
            </a:r>
          </a:p>
        </p:txBody>
      </p:sp>
      <p:sp>
        <p:nvSpPr>
          <p:cNvPr id="3" name="Espaço Reservado para Texto 2">
            <a:extLst>
              <a:ext uri="{FF2B5EF4-FFF2-40B4-BE49-F238E27FC236}">
                <a16:creationId xmlns:a16="http://schemas.microsoft.com/office/drawing/2014/main" id="{0CE14FB3-52BE-AC41-BCC2-C01A8BEB7D0E}"/>
              </a:ext>
            </a:extLst>
          </p:cNvPr>
          <p:cNvSpPr>
            <a:spLocks noGrp="1"/>
          </p:cNvSpPr>
          <p:nvPr>
            <p:ph type="body" idx="1"/>
          </p:nvPr>
        </p:nvSpPr>
        <p:spPr>
          <a:xfrm>
            <a:off x="831850" y="4589464"/>
            <a:ext cx="10515600" cy="1091146"/>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Tree>
    <p:extLst>
      <p:ext uri="{BB962C8B-B14F-4D97-AF65-F5344CB8AC3E}">
        <p14:creationId xmlns:p14="http://schemas.microsoft.com/office/powerpoint/2010/main" val="2038771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04832E-E933-6943-8466-EFE119517C3A}"/>
              </a:ext>
            </a:extLst>
          </p:cNvPr>
          <p:cNvSpPr>
            <a:spLocks noGrp="1"/>
          </p:cNvSpPr>
          <p:nvPr>
            <p:ph type="title"/>
          </p:nvPr>
        </p:nvSpPr>
        <p:spPr>
          <a:xfrm>
            <a:off x="838200" y="365125"/>
            <a:ext cx="10515600" cy="1010521"/>
          </a:xfrm>
          <a:prstGeom prst="rect">
            <a:avLst/>
          </a:prstGeom>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7A960C4-65CE-4E40-AFB6-A6A8ADABB394}"/>
              </a:ext>
            </a:extLst>
          </p:cNvPr>
          <p:cNvSpPr>
            <a:spLocks noGrp="1"/>
          </p:cNvSpPr>
          <p:nvPr>
            <p:ph sz="half" idx="1"/>
          </p:nvPr>
        </p:nvSpPr>
        <p:spPr>
          <a:xfrm>
            <a:off x="838200" y="1488935"/>
            <a:ext cx="5181600" cy="4191674"/>
          </a:xfrm>
          <a:prstGeom prst="rect">
            <a:avLst/>
          </a:prstGeom>
        </p:spPr>
        <p:txBody>
          <a:bodyPr/>
          <a:lstStyle/>
          <a:p>
            <a:pPr lvl="0"/>
            <a:r>
              <a:rPr lang="pt-BR" dirty="0"/>
              <a:t>Clique para editar os estilos de texto Mestres</a:t>
            </a:r>
          </a:p>
          <a:p>
            <a:pPr lvl="1"/>
            <a:r>
              <a:rPr lang="pt-BR" dirty="0"/>
              <a:t>Segundo nível</a:t>
            </a:r>
          </a:p>
          <a:p>
            <a:pPr lvl="2"/>
            <a:r>
              <a:rPr lang="pt-BR" dirty="0"/>
              <a:t>Terceiro nível</a:t>
            </a:r>
          </a:p>
          <a:p>
            <a:pPr lvl="3"/>
            <a:r>
              <a:rPr lang="pt-BR" dirty="0"/>
              <a:t>Quarto nível</a:t>
            </a:r>
          </a:p>
          <a:p>
            <a:pPr lvl="4"/>
            <a:r>
              <a:rPr lang="pt-BR" dirty="0"/>
              <a:t>Quinto nível</a:t>
            </a:r>
          </a:p>
        </p:txBody>
      </p:sp>
      <p:sp>
        <p:nvSpPr>
          <p:cNvPr id="4" name="Espaço Reservado para Conteúdo 3">
            <a:extLst>
              <a:ext uri="{FF2B5EF4-FFF2-40B4-BE49-F238E27FC236}">
                <a16:creationId xmlns:a16="http://schemas.microsoft.com/office/drawing/2014/main" id="{1E5BDA3B-C493-1F47-946F-07B04D7AD9C6}"/>
              </a:ext>
            </a:extLst>
          </p:cNvPr>
          <p:cNvSpPr>
            <a:spLocks noGrp="1"/>
          </p:cNvSpPr>
          <p:nvPr>
            <p:ph sz="half" idx="2"/>
          </p:nvPr>
        </p:nvSpPr>
        <p:spPr>
          <a:xfrm>
            <a:off x="6172200" y="1488935"/>
            <a:ext cx="5181600" cy="4191674"/>
          </a:xfrm>
          <a:prstGeom prst="rect">
            <a:avLst/>
          </a:prstGeo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33226545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457DCB-3BD1-B140-AF8A-5723C39A0E73}"/>
              </a:ext>
            </a:extLst>
          </p:cNvPr>
          <p:cNvSpPr>
            <a:spLocks noGrp="1"/>
          </p:cNvSpPr>
          <p:nvPr>
            <p:ph type="title"/>
          </p:nvPr>
        </p:nvSpPr>
        <p:spPr>
          <a:xfrm>
            <a:off x="839788" y="365126"/>
            <a:ext cx="10515600" cy="1026704"/>
          </a:xfrm>
          <a:prstGeom prst="rect">
            <a:avLst/>
          </a:prstGeo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EC1A5785-C122-CD41-B489-195DD2E8E7ED}"/>
              </a:ext>
            </a:extLst>
          </p:cNvPr>
          <p:cNvSpPr>
            <a:spLocks noGrp="1"/>
          </p:cNvSpPr>
          <p:nvPr>
            <p:ph type="body" idx="1"/>
          </p:nvPr>
        </p:nvSpPr>
        <p:spPr>
          <a:xfrm>
            <a:off x="839788" y="1478371"/>
            <a:ext cx="5157787" cy="1026704"/>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509B3D5-A285-644A-A155-5D5E1F9D061C}"/>
              </a:ext>
            </a:extLst>
          </p:cNvPr>
          <p:cNvSpPr>
            <a:spLocks noGrp="1"/>
          </p:cNvSpPr>
          <p:nvPr>
            <p:ph sz="half" idx="2"/>
          </p:nvPr>
        </p:nvSpPr>
        <p:spPr>
          <a:xfrm>
            <a:off x="839788" y="2505075"/>
            <a:ext cx="5157787" cy="3159350"/>
          </a:xfrm>
          <a:prstGeom prst="rect">
            <a:avLst/>
          </a:prstGeo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BE2607D9-3CDF-7E43-9EAC-7EEBECDE6BF4}"/>
              </a:ext>
            </a:extLst>
          </p:cNvPr>
          <p:cNvSpPr>
            <a:spLocks noGrp="1"/>
          </p:cNvSpPr>
          <p:nvPr>
            <p:ph type="body" sz="quarter" idx="3"/>
          </p:nvPr>
        </p:nvSpPr>
        <p:spPr>
          <a:xfrm>
            <a:off x="6172200" y="1478371"/>
            <a:ext cx="5183188" cy="1026704"/>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890B8B81-3D28-4944-8DFA-1E3982583E10}"/>
              </a:ext>
            </a:extLst>
          </p:cNvPr>
          <p:cNvSpPr>
            <a:spLocks noGrp="1"/>
          </p:cNvSpPr>
          <p:nvPr>
            <p:ph sz="quarter" idx="4"/>
          </p:nvPr>
        </p:nvSpPr>
        <p:spPr>
          <a:xfrm>
            <a:off x="6172200" y="2505075"/>
            <a:ext cx="5183188" cy="3159350"/>
          </a:xfrm>
          <a:prstGeom prst="rect">
            <a:avLst/>
          </a:prstGeo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30471686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34AD68-325A-4043-83EB-B850C747B8AD}"/>
              </a:ext>
            </a:extLst>
          </p:cNvPr>
          <p:cNvSpPr>
            <a:spLocks noGrp="1"/>
          </p:cNvSpPr>
          <p:nvPr>
            <p:ph type="title"/>
          </p:nvPr>
        </p:nvSpPr>
        <p:spPr>
          <a:xfrm>
            <a:off x="838200" y="365125"/>
            <a:ext cx="10515600" cy="1026705"/>
          </a:xfrm>
          <a:prstGeom prst="rect">
            <a:avLst/>
          </a:prstGeom>
        </p:spPr>
        <p:txBody>
          <a:bodyPr/>
          <a:lstStyle/>
          <a:p>
            <a:r>
              <a:rPr lang="pt-BR"/>
              <a:t>Clique para editar o título Mestre</a:t>
            </a:r>
          </a:p>
        </p:txBody>
      </p:sp>
    </p:spTree>
    <p:extLst>
      <p:ext uri="{BB962C8B-B14F-4D97-AF65-F5344CB8AC3E}">
        <p14:creationId xmlns:p14="http://schemas.microsoft.com/office/powerpoint/2010/main" val="42450346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7474733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F53CE0-72D2-FF4A-8036-F5A63D7AC18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CEB0E977-0A45-D640-B77C-58D01C0530B9}"/>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DCB78BCB-F428-FE48-B0BB-F713CBB5AA0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Tree>
    <p:extLst>
      <p:ext uri="{BB962C8B-B14F-4D97-AF65-F5344CB8AC3E}">
        <p14:creationId xmlns:p14="http://schemas.microsoft.com/office/powerpoint/2010/main" val="3556629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1A4DDE-64D2-3E44-BB4E-DBFCE4F5700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900A5F6C-95E8-9745-8B86-7F6E0D8F3409}"/>
              </a:ext>
            </a:extLst>
          </p:cNvPr>
          <p:cNvSpPr>
            <a:spLocks noGrp="1"/>
          </p:cNvSpPr>
          <p:nvPr>
            <p:ph type="pic" idx="1"/>
          </p:nvPr>
        </p:nvSpPr>
        <p:spPr>
          <a:xfrm>
            <a:off x="5183188" y="987425"/>
            <a:ext cx="6172200" cy="4587987"/>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dirty="0"/>
          </a:p>
        </p:txBody>
      </p:sp>
      <p:sp>
        <p:nvSpPr>
          <p:cNvPr id="4" name="Espaço Reservado para Texto 3">
            <a:extLst>
              <a:ext uri="{FF2B5EF4-FFF2-40B4-BE49-F238E27FC236}">
                <a16:creationId xmlns:a16="http://schemas.microsoft.com/office/drawing/2014/main" id="{5B3A58F7-8C7A-3C45-8E99-DC185FC4557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Tree>
    <p:extLst>
      <p:ext uri="{BB962C8B-B14F-4D97-AF65-F5344CB8AC3E}">
        <p14:creationId xmlns:p14="http://schemas.microsoft.com/office/powerpoint/2010/main" val="35255007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92218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Imagem 1" descr="Uma imagem contendo ao ar livre, grande, luz, escuro&#10;&#10;Descrição gerada automaticamente">
            <a:extLst>
              <a:ext uri="{FF2B5EF4-FFF2-40B4-BE49-F238E27FC236}">
                <a16:creationId xmlns:a16="http://schemas.microsoft.com/office/drawing/2014/main" id="{4DC6920A-F88D-0E8B-2FAD-9A5C366D79D0}"/>
              </a:ext>
            </a:extLst>
          </p:cNvPr>
          <p:cNvPicPr/>
          <p:nvPr userDrawn="1"/>
        </p:nvPicPr>
        <p:blipFill>
          <a:blip r:embed="rId12">
            <a:duotone>
              <a:schemeClr val="accent5">
                <a:shade val="45000"/>
                <a:satMod val="135000"/>
              </a:schemeClr>
              <a:prstClr val="white"/>
            </a:duotone>
            <a:alphaModFix amt="50000"/>
            <a:extLst>
              <a:ext uri="{BEBA8EAE-BF5A-486C-A8C5-ECC9F3942E4B}">
                <a14:imgProps xmlns:a14="http://schemas.microsoft.com/office/drawing/2010/main">
                  <a14:imgLayer r:embed="rId13">
                    <a14:imgEffect>
                      <a14:artisticPlasticWrap/>
                    </a14:imgEffect>
                    <a14:imgEffect>
                      <a14:colorTemperature colorTemp="7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4474464" y="0"/>
            <a:ext cx="3243072" cy="6858000"/>
          </a:xfrm>
          <a:prstGeom prst="rect">
            <a:avLst/>
          </a:prstGeom>
        </p:spPr>
      </p:pic>
      <p:pic>
        <p:nvPicPr>
          <p:cNvPr id="3" name="Imagem 2">
            <a:extLst>
              <a:ext uri="{FF2B5EF4-FFF2-40B4-BE49-F238E27FC236}">
                <a16:creationId xmlns:a16="http://schemas.microsoft.com/office/drawing/2014/main" id="{40CC9D7E-9A96-0332-1979-8A6F652295B5}"/>
              </a:ext>
            </a:extLst>
          </p:cNvPr>
          <p:cNvPicPr>
            <a:picLocks noChangeAspect="1"/>
          </p:cNvPicPr>
          <p:nvPr userDrawn="1"/>
        </p:nvPicPr>
        <p:blipFill>
          <a:blip r:embed="rId14">
            <a:clrChange>
              <a:clrFrom>
                <a:srgbClr val="FFFFFF"/>
              </a:clrFrom>
              <a:clrTo>
                <a:srgbClr val="FFFFFF">
                  <a:alpha val="0"/>
                </a:srgbClr>
              </a:clrTo>
            </a:clrChange>
          </a:blip>
          <a:stretch>
            <a:fillRect/>
          </a:stretch>
        </p:blipFill>
        <p:spPr>
          <a:xfrm>
            <a:off x="2774950" y="6125845"/>
            <a:ext cx="6642100" cy="732155"/>
          </a:xfrm>
          <a:prstGeom prst="rect">
            <a:avLst/>
          </a:prstGeom>
        </p:spPr>
      </p:pic>
    </p:spTree>
    <p:extLst>
      <p:ext uri="{BB962C8B-B14F-4D97-AF65-F5344CB8AC3E}">
        <p14:creationId xmlns:p14="http://schemas.microsoft.com/office/powerpoint/2010/main" val="29617345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9" r:id="rId10"/>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youtu.be/mQi9NUeFiq0" TargetMode="Externa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m 10" descr="Uma imagem contendo desenho, placar&#10;&#10;Descrição gerada automaticamente">
            <a:extLst>
              <a:ext uri="{FF2B5EF4-FFF2-40B4-BE49-F238E27FC236}">
                <a16:creationId xmlns:a16="http://schemas.microsoft.com/office/drawing/2014/main" id="{F84C9251-8385-E044-974F-21997BD81F0C}"/>
              </a:ext>
            </a:extLst>
          </p:cNvPr>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775268" y="1467294"/>
            <a:ext cx="6641464" cy="3551274"/>
          </a:xfrm>
          <a:prstGeom prst="rect">
            <a:avLst/>
          </a:prstGeom>
        </p:spPr>
      </p:pic>
    </p:spTree>
    <p:extLst>
      <p:ext uri="{BB962C8B-B14F-4D97-AF65-F5344CB8AC3E}">
        <p14:creationId xmlns:p14="http://schemas.microsoft.com/office/powerpoint/2010/main" val="27175414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29D193-3223-2842-9D42-A6AFFA01CBC2}"/>
              </a:ext>
            </a:extLst>
          </p:cNvPr>
          <p:cNvSpPr>
            <a:spLocks noGrp="1"/>
          </p:cNvSpPr>
          <p:nvPr>
            <p:ph type="title"/>
          </p:nvPr>
        </p:nvSpPr>
        <p:spPr/>
        <p:txBody>
          <a:bodyPr/>
          <a:lstStyle/>
          <a:p>
            <a:r>
              <a:rPr lang="en" dirty="0"/>
              <a:t>New! Dust Suppressor</a:t>
            </a:r>
          </a:p>
        </p:txBody>
      </p:sp>
      <p:sp>
        <p:nvSpPr>
          <p:cNvPr id="3" name="Espaço Reservado para Conteúdo 2">
            <a:extLst>
              <a:ext uri="{FF2B5EF4-FFF2-40B4-BE49-F238E27FC236}">
                <a16:creationId xmlns:a16="http://schemas.microsoft.com/office/drawing/2014/main" id="{ED76CE44-0D08-5C40-86F5-BEDD336EC0FB}"/>
              </a:ext>
            </a:extLst>
          </p:cNvPr>
          <p:cNvSpPr>
            <a:spLocks noGrp="1"/>
          </p:cNvSpPr>
          <p:nvPr>
            <p:ph idx="1"/>
          </p:nvPr>
        </p:nvSpPr>
        <p:spPr>
          <a:xfrm>
            <a:off x="838200" y="1510036"/>
            <a:ext cx="6833050" cy="4162481"/>
          </a:xfrm>
        </p:spPr>
        <p:txBody>
          <a:bodyPr/>
          <a:lstStyle/>
          <a:p>
            <a:r>
              <a:rPr lang="en" dirty="0"/>
              <a:t>Transmission Line Works:</a:t>
            </a:r>
          </a:p>
          <a:p>
            <a:pPr lvl="1"/>
            <a:r>
              <a:rPr lang="en" dirty="0"/>
              <a:t>Opening of accesses;</a:t>
            </a:r>
          </a:p>
          <a:p>
            <a:pPr lvl="1"/>
            <a:r>
              <a:rPr lang="en" dirty="0"/>
              <a:t>Excavation;</a:t>
            </a:r>
          </a:p>
          <a:p>
            <a:pPr lvl="1"/>
            <a:r>
              <a:rPr lang="en" dirty="0"/>
              <a:t>Cable Laying;</a:t>
            </a:r>
          </a:p>
          <a:p>
            <a:pPr lvl="1"/>
            <a:r>
              <a:rPr lang="en" dirty="0"/>
              <a:t>High traffic of machines and vehicles;</a:t>
            </a:r>
          </a:p>
          <a:p>
            <a:pPr lvl="1"/>
            <a:r>
              <a:rPr lang="en" dirty="0"/>
              <a:t>Prohibition of Services in Weather with Many Rain Clouds (Dry)</a:t>
            </a:r>
          </a:p>
          <a:p>
            <a:pPr lvl="1"/>
            <a:endParaRPr lang="pt-BR" dirty="0"/>
          </a:p>
          <a:p>
            <a:pPr lvl="3"/>
            <a:endParaRPr lang="pt-BR" dirty="0"/>
          </a:p>
        </p:txBody>
      </p:sp>
      <p:sp>
        <p:nvSpPr>
          <p:cNvPr id="6" name="CaixaDeTexto 5">
            <a:extLst>
              <a:ext uri="{FF2B5EF4-FFF2-40B4-BE49-F238E27FC236}">
                <a16:creationId xmlns:a16="http://schemas.microsoft.com/office/drawing/2014/main" id="{07B8C603-5929-D441-A5F2-383E33E010EE}"/>
              </a:ext>
            </a:extLst>
          </p:cNvPr>
          <p:cNvSpPr txBox="1"/>
          <p:nvPr/>
        </p:nvSpPr>
        <p:spPr>
          <a:xfrm>
            <a:off x="4376442" y="4758116"/>
            <a:ext cx="3439116" cy="830997"/>
          </a:xfrm>
          <a:prstGeom prst="rect">
            <a:avLst/>
          </a:prstGeom>
          <a:noFill/>
        </p:spPr>
        <p:txBody>
          <a:bodyPr wrap="square" rtlCol="0">
            <a:spAutoFit/>
          </a:bodyPr>
          <a:lstStyle/>
          <a:p>
            <a:r>
              <a:rPr lang="en" sz="4800" dirty="0"/>
              <a:t>Lots of dust</a:t>
            </a:r>
          </a:p>
        </p:txBody>
      </p:sp>
      <p:pic>
        <p:nvPicPr>
          <p:cNvPr id="5" name="Gráfico 4" descr="Apresentação com mídia com preenchimento sólido">
            <a:hlinkClick r:id="rId2"/>
            <a:hlinkHover r:id="rId2"/>
            <a:extLst>
              <a:ext uri="{FF2B5EF4-FFF2-40B4-BE49-F238E27FC236}">
                <a16:creationId xmlns:a16="http://schemas.microsoft.com/office/drawing/2014/main" id="{60AD7988-CCC0-AE41-9484-A173F7C519E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78000" y="4588638"/>
            <a:ext cx="914400" cy="914400"/>
          </a:xfrm>
          <a:prstGeom prst="rect">
            <a:avLst/>
          </a:prstGeom>
        </p:spPr>
      </p:pic>
      <p:pic>
        <p:nvPicPr>
          <p:cNvPr id="4" name="Imagem 3">
            <a:extLst>
              <a:ext uri="{FF2B5EF4-FFF2-40B4-BE49-F238E27FC236}">
                <a16:creationId xmlns:a16="http://schemas.microsoft.com/office/drawing/2014/main" id="{DA940DA8-CAE8-7228-5713-51CC3FF9031C}"/>
              </a:ext>
            </a:extLst>
          </p:cNvPr>
          <p:cNvPicPr>
            <a:picLocks noChangeAspect="1"/>
          </p:cNvPicPr>
          <p:nvPr/>
        </p:nvPicPr>
        <p:blipFill>
          <a:blip r:embed="rId5"/>
          <a:stretch>
            <a:fillRect/>
          </a:stretch>
        </p:blipFill>
        <p:spPr>
          <a:xfrm>
            <a:off x="6823559" y="1044406"/>
            <a:ext cx="4710165" cy="2314617"/>
          </a:xfrm>
          <a:prstGeom prst="rect">
            <a:avLst/>
          </a:prstGeom>
        </p:spPr>
      </p:pic>
      <p:pic>
        <p:nvPicPr>
          <p:cNvPr id="7" name="Imagem 6">
            <a:extLst>
              <a:ext uri="{FF2B5EF4-FFF2-40B4-BE49-F238E27FC236}">
                <a16:creationId xmlns:a16="http://schemas.microsoft.com/office/drawing/2014/main" id="{585B84D2-92A3-2D73-CF8E-76D846C6E31E}"/>
              </a:ext>
            </a:extLst>
          </p:cNvPr>
          <p:cNvPicPr>
            <a:picLocks noChangeAspect="1"/>
          </p:cNvPicPr>
          <p:nvPr/>
        </p:nvPicPr>
        <p:blipFill>
          <a:blip r:embed="rId6"/>
          <a:stretch>
            <a:fillRect/>
          </a:stretch>
        </p:blipFill>
        <p:spPr>
          <a:xfrm>
            <a:off x="8101937" y="2493948"/>
            <a:ext cx="3581400" cy="2603500"/>
          </a:xfrm>
          <a:prstGeom prst="rect">
            <a:avLst/>
          </a:prstGeom>
        </p:spPr>
      </p:pic>
    </p:spTree>
    <p:extLst>
      <p:ext uri="{BB962C8B-B14F-4D97-AF65-F5344CB8AC3E}">
        <p14:creationId xmlns:p14="http://schemas.microsoft.com/office/powerpoint/2010/main" val="18502513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29D193-3223-2842-9D42-A6AFFA01CBC2}"/>
              </a:ext>
            </a:extLst>
          </p:cNvPr>
          <p:cNvSpPr>
            <a:spLocks noGrp="1"/>
          </p:cNvSpPr>
          <p:nvPr>
            <p:ph type="title"/>
          </p:nvPr>
        </p:nvSpPr>
        <p:spPr/>
        <p:txBody>
          <a:bodyPr/>
          <a:lstStyle/>
          <a:p>
            <a:r>
              <a:rPr lang="en" dirty="0"/>
              <a:t>New! Dust Suppressor</a:t>
            </a:r>
          </a:p>
        </p:txBody>
      </p:sp>
      <p:sp>
        <p:nvSpPr>
          <p:cNvPr id="3" name="Espaço Reservado para Conteúdo 2">
            <a:extLst>
              <a:ext uri="{FF2B5EF4-FFF2-40B4-BE49-F238E27FC236}">
                <a16:creationId xmlns:a16="http://schemas.microsoft.com/office/drawing/2014/main" id="{ED76CE44-0D08-5C40-86F5-BEDD336EC0FB}"/>
              </a:ext>
            </a:extLst>
          </p:cNvPr>
          <p:cNvSpPr>
            <a:spLocks noGrp="1"/>
          </p:cNvSpPr>
          <p:nvPr>
            <p:ph idx="1"/>
          </p:nvPr>
        </p:nvSpPr>
        <p:spPr>
          <a:xfrm>
            <a:off x="838200" y="1510036"/>
            <a:ext cx="5888915" cy="4162481"/>
          </a:xfrm>
        </p:spPr>
        <p:txBody>
          <a:bodyPr/>
          <a:lstStyle/>
          <a:p>
            <a:r>
              <a:rPr lang="en" dirty="0"/>
              <a:t>Conventional Solutions:</a:t>
            </a:r>
          </a:p>
          <a:p>
            <a:pPr lvl="1"/>
            <a:r>
              <a:rPr lang="en" dirty="0"/>
              <a:t>Spray Water on Paths:</a:t>
            </a:r>
          </a:p>
          <a:p>
            <a:pPr lvl="2"/>
            <a:r>
              <a:rPr lang="en" dirty="0"/>
              <a:t>High Fuel Consumption;</a:t>
            </a:r>
          </a:p>
          <a:p>
            <a:pPr lvl="2"/>
            <a:r>
              <a:rPr lang="en" dirty="0"/>
              <a:t>Water consumption (often drinking water);</a:t>
            </a:r>
          </a:p>
          <a:p>
            <a:pPr lvl="3"/>
            <a:r>
              <a:rPr lang="en" dirty="0"/>
              <a:t>Water rationing period in many countries;</a:t>
            </a:r>
          </a:p>
          <a:p>
            <a:pPr lvl="2"/>
            <a:r>
              <a:rPr lang="en" dirty="0"/>
              <a:t>Low efficiency in tropical regions, rapid evaporation</a:t>
            </a:r>
          </a:p>
          <a:p>
            <a:pPr lvl="2"/>
            <a:endParaRPr lang="pt-BR" dirty="0"/>
          </a:p>
          <a:p>
            <a:pPr lvl="2"/>
            <a:endParaRPr lang="pt-BR" dirty="0"/>
          </a:p>
          <a:p>
            <a:pPr lvl="3"/>
            <a:endParaRPr lang="pt-BR" dirty="0"/>
          </a:p>
        </p:txBody>
      </p:sp>
      <p:sp>
        <p:nvSpPr>
          <p:cNvPr id="6" name="CaixaDeTexto 5">
            <a:extLst>
              <a:ext uri="{FF2B5EF4-FFF2-40B4-BE49-F238E27FC236}">
                <a16:creationId xmlns:a16="http://schemas.microsoft.com/office/drawing/2014/main" id="{07B8C603-5929-D441-A5F2-383E33E010EE}"/>
              </a:ext>
            </a:extLst>
          </p:cNvPr>
          <p:cNvSpPr txBox="1"/>
          <p:nvPr/>
        </p:nvSpPr>
        <p:spPr>
          <a:xfrm>
            <a:off x="1268700" y="4828825"/>
            <a:ext cx="10628214" cy="830997"/>
          </a:xfrm>
          <a:prstGeom prst="rect">
            <a:avLst/>
          </a:prstGeom>
          <a:noFill/>
        </p:spPr>
        <p:txBody>
          <a:bodyPr wrap="square" rtlCol="0">
            <a:spAutoFit/>
          </a:bodyPr>
          <a:lstStyle/>
          <a:p>
            <a:r>
              <a:rPr lang="en" sz="4800" dirty="0"/>
              <a:t>Very expensive, short-lived results</a:t>
            </a:r>
          </a:p>
        </p:txBody>
      </p:sp>
      <p:pic>
        <p:nvPicPr>
          <p:cNvPr id="4" name="Imagem 3">
            <a:extLst>
              <a:ext uri="{FF2B5EF4-FFF2-40B4-BE49-F238E27FC236}">
                <a16:creationId xmlns:a16="http://schemas.microsoft.com/office/drawing/2014/main" id="{A40FA14D-B02E-7720-66C9-14D25AEF8B93}"/>
              </a:ext>
            </a:extLst>
          </p:cNvPr>
          <p:cNvPicPr>
            <a:picLocks noChangeAspect="1"/>
          </p:cNvPicPr>
          <p:nvPr/>
        </p:nvPicPr>
        <p:blipFill>
          <a:blip r:embed="rId2"/>
          <a:stretch>
            <a:fillRect/>
          </a:stretch>
        </p:blipFill>
        <p:spPr>
          <a:xfrm>
            <a:off x="6727115" y="1722768"/>
            <a:ext cx="4626685" cy="2767027"/>
          </a:xfrm>
          <a:prstGeom prst="rect">
            <a:avLst/>
          </a:prstGeom>
        </p:spPr>
      </p:pic>
    </p:spTree>
    <p:extLst>
      <p:ext uri="{BB962C8B-B14F-4D97-AF65-F5344CB8AC3E}">
        <p14:creationId xmlns:p14="http://schemas.microsoft.com/office/powerpoint/2010/main" val="5009070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29D193-3223-2842-9D42-A6AFFA01CBC2}"/>
              </a:ext>
            </a:extLst>
          </p:cNvPr>
          <p:cNvSpPr>
            <a:spLocks noGrp="1"/>
          </p:cNvSpPr>
          <p:nvPr>
            <p:ph type="title"/>
          </p:nvPr>
        </p:nvSpPr>
        <p:spPr/>
        <p:txBody>
          <a:bodyPr/>
          <a:lstStyle/>
          <a:p>
            <a:r>
              <a:rPr lang="en" dirty="0"/>
              <a:t>New! Dust Suppressor</a:t>
            </a:r>
          </a:p>
        </p:txBody>
      </p:sp>
      <p:sp>
        <p:nvSpPr>
          <p:cNvPr id="3" name="Espaço Reservado para Conteúdo 2">
            <a:extLst>
              <a:ext uri="{FF2B5EF4-FFF2-40B4-BE49-F238E27FC236}">
                <a16:creationId xmlns:a16="http://schemas.microsoft.com/office/drawing/2014/main" id="{ED76CE44-0D08-5C40-86F5-BEDD336EC0FB}"/>
              </a:ext>
            </a:extLst>
          </p:cNvPr>
          <p:cNvSpPr>
            <a:spLocks noGrp="1"/>
          </p:cNvSpPr>
          <p:nvPr>
            <p:ph idx="1"/>
          </p:nvPr>
        </p:nvSpPr>
        <p:spPr>
          <a:xfrm>
            <a:off x="838200" y="1510036"/>
            <a:ext cx="6833050" cy="4162481"/>
          </a:xfrm>
        </p:spPr>
        <p:txBody>
          <a:bodyPr/>
          <a:lstStyle/>
          <a:p>
            <a:r>
              <a:rPr lang="en" dirty="0"/>
              <a:t>New! TEXPI Dust Suppressor:</a:t>
            </a:r>
          </a:p>
          <a:p>
            <a:pPr lvl="1"/>
            <a:r>
              <a:rPr lang="en" dirty="0"/>
              <a:t>Multifunctional Biodegradable Polymer:</a:t>
            </a:r>
          </a:p>
          <a:p>
            <a:pPr lvl="2"/>
            <a:r>
              <a:rPr lang="en" dirty="0"/>
              <a:t>Environmentally friendly;</a:t>
            </a:r>
          </a:p>
          <a:p>
            <a:pPr lvl="2"/>
            <a:r>
              <a:rPr lang="en" dirty="0"/>
              <a:t>No toxicity;</a:t>
            </a:r>
          </a:p>
          <a:p>
            <a:pPr lvl="2"/>
            <a:r>
              <a:rPr lang="en" dirty="0"/>
              <a:t>No pollution;</a:t>
            </a:r>
          </a:p>
          <a:p>
            <a:pPr lvl="2"/>
            <a:r>
              <a:rPr lang="en" dirty="0"/>
              <a:t>No skin irritation;</a:t>
            </a:r>
          </a:p>
          <a:p>
            <a:pPr lvl="2"/>
            <a:r>
              <a:rPr lang="en" dirty="0"/>
              <a:t>No irritation to the respiratory tract</a:t>
            </a:r>
          </a:p>
          <a:p>
            <a:pPr lvl="2"/>
            <a:endParaRPr lang="pt-BR" dirty="0"/>
          </a:p>
          <a:p>
            <a:pPr lvl="2"/>
            <a:endParaRPr lang="pt-BR" dirty="0"/>
          </a:p>
          <a:p>
            <a:pPr lvl="2"/>
            <a:endParaRPr lang="pt-BR" dirty="0"/>
          </a:p>
          <a:p>
            <a:pPr lvl="3"/>
            <a:endParaRPr lang="pt-BR" dirty="0"/>
          </a:p>
        </p:txBody>
      </p:sp>
      <p:sp>
        <p:nvSpPr>
          <p:cNvPr id="6" name="CaixaDeTexto 5">
            <a:extLst>
              <a:ext uri="{FF2B5EF4-FFF2-40B4-BE49-F238E27FC236}">
                <a16:creationId xmlns:a16="http://schemas.microsoft.com/office/drawing/2014/main" id="{07B8C603-5929-D441-A5F2-383E33E010EE}"/>
              </a:ext>
            </a:extLst>
          </p:cNvPr>
          <p:cNvSpPr txBox="1"/>
          <p:nvPr/>
        </p:nvSpPr>
        <p:spPr>
          <a:xfrm>
            <a:off x="3003967" y="4734895"/>
            <a:ext cx="6184065" cy="830997"/>
          </a:xfrm>
          <a:prstGeom prst="rect">
            <a:avLst/>
          </a:prstGeom>
          <a:noFill/>
        </p:spPr>
        <p:txBody>
          <a:bodyPr wrap="square" rtlCol="0">
            <a:spAutoFit/>
          </a:bodyPr>
          <a:lstStyle/>
          <a:p>
            <a:r>
              <a:rPr lang="en" sz="4800" dirty="0"/>
              <a:t>Eco-Friendly</a:t>
            </a:r>
          </a:p>
        </p:txBody>
      </p:sp>
      <p:pic>
        <p:nvPicPr>
          <p:cNvPr id="4" name="Imagem 3">
            <a:extLst>
              <a:ext uri="{FF2B5EF4-FFF2-40B4-BE49-F238E27FC236}">
                <a16:creationId xmlns:a16="http://schemas.microsoft.com/office/drawing/2014/main" id="{CAB38E07-39B0-9EC5-9B4A-297621DF5A5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666432" y="1610526"/>
            <a:ext cx="5094228" cy="2864370"/>
          </a:xfrm>
          <a:prstGeom prst="rect">
            <a:avLst/>
          </a:prstGeom>
        </p:spPr>
      </p:pic>
    </p:spTree>
    <p:extLst>
      <p:ext uri="{BB962C8B-B14F-4D97-AF65-F5344CB8AC3E}">
        <p14:creationId xmlns:p14="http://schemas.microsoft.com/office/powerpoint/2010/main" val="22767111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29D193-3223-2842-9D42-A6AFFA01CBC2}"/>
              </a:ext>
            </a:extLst>
          </p:cNvPr>
          <p:cNvSpPr>
            <a:spLocks noGrp="1"/>
          </p:cNvSpPr>
          <p:nvPr>
            <p:ph type="title"/>
          </p:nvPr>
        </p:nvSpPr>
        <p:spPr/>
        <p:txBody>
          <a:bodyPr/>
          <a:lstStyle/>
          <a:p>
            <a:r>
              <a:rPr lang="en" dirty="0"/>
              <a:t>New! Dust Suppressor</a:t>
            </a:r>
          </a:p>
        </p:txBody>
      </p:sp>
      <p:sp>
        <p:nvSpPr>
          <p:cNvPr id="3" name="Espaço Reservado para Conteúdo 2">
            <a:extLst>
              <a:ext uri="{FF2B5EF4-FFF2-40B4-BE49-F238E27FC236}">
                <a16:creationId xmlns:a16="http://schemas.microsoft.com/office/drawing/2014/main" id="{ED76CE44-0D08-5C40-86F5-BEDD336EC0FB}"/>
              </a:ext>
            </a:extLst>
          </p:cNvPr>
          <p:cNvSpPr>
            <a:spLocks noGrp="1"/>
          </p:cNvSpPr>
          <p:nvPr>
            <p:ph idx="1"/>
          </p:nvPr>
        </p:nvSpPr>
        <p:spPr>
          <a:xfrm>
            <a:off x="838200" y="1510036"/>
            <a:ext cx="7034364" cy="4162481"/>
          </a:xfrm>
        </p:spPr>
        <p:txBody>
          <a:bodyPr/>
          <a:lstStyle/>
          <a:p>
            <a:r>
              <a:rPr lang="en" dirty="0"/>
              <a:t>New! TEXPI Dust Suppressor:</a:t>
            </a:r>
          </a:p>
          <a:p>
            <a:pPr lvl="1"/>
            <a:r>
              <a:rPr lang="en" dirty="0"/>
              <a:t>Easy Application:</a:t>
            </a:r>
          </a:p>
          <a:p>
            <a:pPr lvl="2"/>
            <a:r>
              <a:rPr lang="en" dirty="0"/>
              <a:t>The same traditional system (spraying) is used;</a:t>
            </a:r>
          </a:p>
          <a:p>
            <a:pPr lvl="2"/>
            <a:r>
              <a:rPr lang="en" dirty="0"/>
              <a:t>Dilute the polymer in water;</a:t>
            </a:r>
          </a:p>
          <a:p>
            <a:pPr lvl="2"/>
            <a:r>
              <a:rPr lang="en" dirty="0"/>
              <a:t>Proportion of 30 to 60 parts of water per 1 of polymer;</a:t>
            </a:r>
          </a:p>
          <a:p>
            <a:pPr lvl="2"/>
            <a:r>
              <a:rPr lang="en" dirty="0"/>
              <a:t>Spraying, on a dry day, from 1.5 to 20 kg / m </a:t>
            </a:r>
            <a:r>
              <a:rPr lang="en" baseline="30000" dirty="0"/>
              <a:t>2</a:t>
            </a:r>
          </a:p>
          <a:p>
            <a:pPr lvl="3"/>
            <a:r>
              <a:rPr lang="en" baseline="30000" dirty="0"/>
              <a:t>(dependent on average dust particle size)</a:t>
            </a:r>
            <a:endParaRPr lang="pt-BR" dirty="0"/>
          </a:p>
          <a:p>
            <a:pPr lvl="2"/>
            <a:r>
              <a:rPr lang="en" dirty="0"/>
              <a:t>Spraying on dry soil/ore for at least 24 hours</a:t>
            </a:r>
          </a:p>
          <a:p>
            <a:pPr lvl="3"/>
            <a:r>
              <a:rPr lang="en" baseline="30000" dirty="0"/>
              <a:t>(ensure penetration of the mixture)</a:t>
            </a:r>
            <a:endParaRPr lang="pt-BR" dirty="0"/>
          </a:p>
          <a:p>
            <a:pPr lvl="2"/>
            <a:endParaRPr lang="pt-BR" dirty="0"/>
          </a:p>
          <a:p>
            <a:pPr lvl="2"/>
            <a:endParaRPr lang="pt-BR" dirty="0"/>
          </a:p>
          <a:p>
            <a:pPr lvl="3"/>
            <a:endParaRPr lang="pt-BR" dirty="0"/>
          </a:p>
        </p:txBody>
      </p:sp>
      <p:sp>
        <p:nvSpPr>
          <p:cNvPr id="6" name="CaixaDeTexto 5">
            <a:extLst>
              <a:ext uri="{FF2B5EF4-FFF2-40B4-BE49-F238E27FC236}">
                <a16:creationId xmlns:a16="http://schemas.microsoft.com/office/drawing/2014/main" id="{07B8C603-5929-D441-A5F2-383E33E010EE}"/>
              </a:ext>
            </a:extLst>
          </p:cNvPr>
          <p:cNvSpPr txBox="1"/>
          <p:nvPr/>
        </p:nvSpPr>
        <p:spPr>
          <a:xfrm>
            <a:off x="4387737" y="4820809"/>
            <a:ext cx="3416525" cy="830997"/>
          </a:xfrm>
          <a:prstGeom prst="rect">
            <a:avLst/>
          </a:prstGeom>
          <a:noFill/>
        </p:spPr>
        <p:txBody>
          <a:bodyPr wrap="square" rtlCol="0">
            <a:spAutoFit/>
          </a:bodyPr>
          <a:lstStyle/>
          <a:p>
            <a:r>
              <a:rPr lang="en" sz="4800" dirty="0"/>
              <a:t>Simplicity</a:t>
            </a:r>
          </a:p>
        </p:txBody>
      </p:sp>
      <p:pic>
        <p:nvPicPr>
          <p:cNvPr id="7" name="Imagem 6">
            <a:extLst>
              <a:ext uri="{FF2B5EF4-FFF2-40B4-BE49-F238E27FC236}">
                <a16:creationId xmlns:a16="http://schemas.microsoft.com/office/drawing/2014/main" id="{83B53CCA-81C5-5049-8346-B368AF02365A}"/>
              </a:ext>
            </a:extLst>
          </p:cNvPr>
          <p:cNvPicPr>
            <a:picLocks noChangeAspect="1"/>
          </p:cNvPicPr>
          <p:nvPr/>
        </p:nvPicPr>
        <p:blipFill>
          <a:blip r:embed="rId2"/>
          <a:stretch>
            <a:fillRect/>
          </a:stretch>
        </p:blipFill>
        <p:spPr>
          <a:xfrm>
            <a:off x="414569" y="3159941"/>
            <a:ext cx="1165353" cy="1136930"/>
          </a:xfrm>
          <a:prstGeom prst="rect">
            <a:avLst/>
          </a:prstGeom>
        </p:spPr>
      </p:pic>
      <p:pic>
        <p:nvPicPr>
          <p:cNvPr id="4" name="Imagem 3">
            <a:extLst>
              <a:ext uri="{FF2B5EF4-FFF2-40B4-BE49-F238E27FC236}">
                <a16:creationId xmlns:a16="http://schemas.microsoft.com/office/drawing/2014/main" id="{59E2E9B4-98C6-5441-94A7-692B148A9FD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729192" y="1510036"/>
            <a:ext cx="1388725" cy="1388725"/>
          </a:xfrm>
          <a:prstGeom prst="rect">
            <a:avLst/>
          </a:prstGeom>
        </p:spPr>
      </p:pic>
      <p:pic>
        <p:nvPicPr>
          <p:cNvPr id="5" name="Imagem 4">
            <a:extLst>
              <a:ext uri="{FF2B5EF4-FFF2-40B4-BE49-F238E27FC236}">
                <a16:creationId xmlns:a16="http://schemas.microsoft.com/office/drawing/2014/main" id="{05203557-13C0-512A-C1E8-1447F93E840B}"/>
              </a:ext>
            </a:extLst>
          </p:cNvPr>
          <p:cNvPicPr>
            <a:picLocks noChangeAspect="1"/>
          </p:cNvPicPr>
          <p:nvPr/>
        </p:nvPicPr>
        <p:blipFill>
          <a:blip r:embed="rId4"/>
          <a:stretch>
            <a:fillRect/>
          </a:stretch>
        </p:blipFill>
        <p:spPr>
          <a:xfrm>
            <a:off x="7939241" y="2982856"/>
            <a:ext cx="3615914" cy="2851009"/>
          </a:xfrm>
          <a:prstGeom prst="rect">
            <a:avLst/>
          </a:prstGeom>
        </p:spPr>
      </p:pic>
      <p:pic>
        <p:nvPicPr>
          <p:cNvPr id="8" name="Imagem 7">
            <a:extLst>
              <a:ext uri="{FF2B5EF4-FFF2-40B4-BE49-F238E27FC236}">
                <a16:creationId xmlns:a16="http://schemas.microsoft.com/office/drawing/2014/main" id="{1381941A-77FF-F1CD-2DA7-ADC116ADAED4}"/>
              </a:ext>
            </a:extLst>
          </p:cNvPr>
          <p:cNvPicPr>
            <a:picLocks noChangeAspect="1"/>
          </p:cNvPicPr>
          <p:nvPr/>
        </p:nvPicPr>
        <p:blipFill>
          <a:blip r:embed="rId5"/>
          <a:stretch>
            <a:fillRect/>
          </a:stretch>
        </p:blipFill>
        <p:spPr>
          <a:xfrm>
            <a:off x="7939241" y="945686"/>
            <a:ext cx="2754968" cy="2645590"/>
          </a:xfrm>
          <a:prstGeom prst="rect">
            <a:avLst/>
          </a:prstGeom>
        </p:spPr>
      </p:pic>
    </p:spTree>
    <p:extLst>
      <p:ext uri="{BB962C8B-B14F-4D97-AF65-F5344CB8AC3E}">
        <p14:creationId xmlns:p14="http://schemas.microsoft.com/office/powerpoint/2010/main" val="2620903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29D193-3223-2842-9D42-A6AFFA01CBC2}"/>
              </a:ext>
            </a:extLst>
          </p:cNvPr>
          <p:cNvSpPr>
            <a:spLocks noGrp="1"/>
          </p:cNvSpPr>
          <p:nvPr>
            <p:ph type="title"/>
          </p:nvPr>
        </p:nvSpPr>
        <p:spPr/>
        <p:txBody>
          <a:bodyPr/>
          <a:lstStyle/>
          <a:p>
            <a:r>
              <a:rPr lang="en" dirty="0"/>
              <a:t>New! Dust Suppressor</a:t>
            </a:r>
          </a:p>
        </p:txBody>
      </p:sp>
      <p:sp>
        <p:nvSpPr>
          <p:cNvPr id="3" name="Espaço Reservado para Conteúdo 2">
            <a:extLst>
              <a:ext uri="{FF2B5EF4-FFF2-40B4-BE49-F238E27FC236}">
                <a16:creationId xmlns:a16="http://schemas.microsoft.com/office/drawing/2014/main" id="{ED76CE44-0D08-5C40-86F5-BEDD336EC0FB}"/>
              </a:ext>
            </a:extLst>
          </p:cNvPr>
          <p:cNvSpPr>
            <a:spLocks noGrp="1"/>
          </p:cNvSpPr>
          <p:nvPr>
            <p:ph idx="1"/>
          </p:nvPr>
        </p:nvSpPr>
        <p:spPr>
          <a:xfrm>
            <a:off x="838200" y="1510036"/>
            <a:ext cx="7034364" cy="4162481"/>
          </a:xfrm>
        </p:spPr>
        <p:txBody>
          <a:bodyPr/>
          <a:lstStyle/>
          <a:p>
            <a:r>
              <a:rPr lang="en" dirty="0"/>
              <a:t>New! TEXPI Dust Suppressor:</a:t>
            </a:r>
          </a:p>
          <a:p>
            <a:pPr lvl="1"/>
            <a:r>
              <a:rPr lang="en" dirty="0"/>
              <a:t>Durability:</a:t>
            </a:r>
          </a:p>
          <a:p>
            <a:pPr lvl="2"/>
            <a:r>
              <a:rPr lang="en" dirty="0"/>
              <a:t>Layer thickness after drying from 2 to 30mm;</a:t>
            </a:r>
          </a:p>
          <a:p>
            <a:pPr lvl="2"/>
            <a:r>
              <a:rPr lang="en" dirty="0"/>
              <a:t>Layer hardness up to 3MPa;</a:t>
            </a:r>
          </a:p>
          <a:p>
            <a:pPr lvl="2"/>
            <a:r>
              <a:rPr lang="en" dirty="0"/>
              <a:t>The strong and flexible layer;</a:t>
            </a:r>
          </a:p>
          <a:p>
            <a:pPr lvl="2"/>
            <a:r>
              <a:rPr lang="en" dirty="0"/>
              <a:t>Durability of up to 3 months;</a:t>
            </a:r>
          </a:p>
          <a:p>
            <a:pPr lvl="2"/>
            <a:endParaRPr lang="pt-BR" dirty="0"/>
          </a:p>
          <a:p>
            <a:pPr lvl="3"/>
            <a:endParaRPr lang="pt-BR" dirty="0"/>
          </a:p>
        </p:txBody>
      </p:sp>
      <p:sp>
        <p:nvSpPr>
          <p:cNvPr id="6" name="CaixaDeTexto 5">
            <a:extLst>
              <a:ext uri="{FF2B5EF4-FFF2-40B4-BE49-F238E27FC236}">
                <a16:creationId xmlns:a16="http://schemas.microsoft.com/office/drawing/2014/main" id="{07B8C603-5929-D441-A5F2-383E33E010EE}"/>
              </a:ext>
            </a:extLst>
          </p:cNvPr>
          <p:cNvSpPr txBox="1"/>
          <p:nvPr/>
        </p:nvSpPr>
        <p:spPr>
          <a:xfrm>
            <a:off x="4387737" y="4824374"/>
            <a:ext cx="3416525" cy="830997"/>
          </a:xfrm>
          <a:prstGeom prst="rect">
            <a:avLst/>
          </a:prstGeom>
          <a:noFill/>
        </p:spPr>
        <p:txBody>
          <a:bodyPr wrap="square" rtlCol="0">
            <a:spAutoFit/>
          </a:bodyPr>
          <a:lstStyle/>
          <a:p>
            <a:r>
              <a:rPr lang="en" sz="4800" dirty="0"/>
              <a:t>Durability</a:t>
            </a:r>
          </a:p>
        </p:txBody>
      </p:sp>
      <p:sp>
        <p:nvSpPr>
          <p:cNvPr id="8" name="Retângulo 7">
            <a:extLst>
              <a:ext uri="{FF2B5EF4-FFF2-40B4-BE49-F238E27FC236}">
                <a16:creationId xmlns:a16="http://schemas.microsoft.com/office/drawing/2014/main" id="{C1FCC7BC-F580-7C4D-A520-BE07504AF9F2}"/>
              </a:ext>
            </a:extLst>
          </p:cNvPr>
          <p:cNvSpPr/>
          <p:nvPr/>
        </p:nvSpPr>
        <p:spPr>
          <a:xfrm>
            <a:off x="8133508" y="1105206"/>
            <a:ext cx="2819400" cy="4567311"/>
          </a:xfrm>
          <a:prstGeom prst="rect">
            <a:avLst/>
          </a:prstGeom>
          <a:noFill/>
          <a:ln w="101600">
            <a:solidFill>
              <a:srgbClr val="0070C0"/>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4" name="Imagem 3">
            <a:extLst>
              <a:ext uri="{FF2B5EF4-FFF2-40B4-BE49-F238E27FC236}">
                <a16:creationId xmlns:a16="http://schemas.microsoft.com/office/drawing/2014/main" id="{6965E461-2ECC-3232-6120-3F98C6BAC930}"/>
              </a:ext>
            </a:extLst>
          </p:cNvPr>
          <p:cNvPicPr>
            <a:picLocks noChangeAspect="1"/>
          </p:cNvPicPr>
          <p:nvPr/>
        </p:nvPicPr>
        <p:blipFill>
          <a:blip r:embed="rId3"/>
          <a:stretch>
            <a:fillRect/>
          </a:stretch>
        </p:blipFill>
        <p:spPr>
          <a:xfrm>
            <a:off x="8133508" y="1105206"/>
            <a:ext cx="2819400" cy="4546600"/>
          </a:xfrm>
          <a:prstGeom prst="rect">
            <a:avLst/>
          </a:prstGeom>
        </p:spPr>
      </p:pic>
      <p:sp>
        <p:nvSpPr>
          <p:cNvPr id="5" name="CaixaDeTexto 4">
            <a:extLst>
              <a:ext uri="{FF2B5EF4-FFF2-40B4-BE49-F238E27FC236}">
                <a16:creationId xmlns:a16="http://schemas.microsoft.com/office/drawing/2014/main" id="{A7D352A8-D8B9-4784-5D09-3179B6583806}"/>
              </a:ext>
            </a:extLst>
          </p:cNvPr>
          <p:cNvSpPr txBox="1"/>
          <p:nvPr/>
        </p:nvSpPr>
        <p:spPr>
          <a:xfrm>
            <a:off x="8517818" y="2191876"/>
            <a:ext cx="2435090" cy="369332"/>
          </a:xfrm>
          <a:prstGeom prst="rect">
            <a:avLst/>
          </a:prstGeom>
          <a:solidFill>
            <a:schemeClr val="tx1"/>
          </a:solidFill>
        </p:spPr>
        <p:txBody>
          <a:bodyPr wrap="none" rtlCol="0">
            <a:spAutoFit/>
          </a:bodyPr>
          <a:lstStyle/>
          <a:p>
            <a:r>
              <a:rPr lang="pt-BR" dirty="0">
                <a:solidFill>
                  <a:schemeClr val="bg1"/>
                </a:solidFill>
              </a:rPr>
              <a:t>Before: Dust production</a:t>
            </a:r>
          </a:p>
        </p:txBody>
      </p:sp>
      <p:sp>
        <p:nvSpPr>
          <p:cNvPr id="7" name="CaixaDeTexto 6">
            <a:extLst>
              <a:ext uri="{FF2B5EF4-FFF2-40B4-BE49-F238E27FC236}">
                <a16:creationId xmlns:a16="http://schemas.microsoft.com/office/drawing/2014/main" id="{029912F2-0F7B-8D9F-9B33-24EBD8E9BEA6}"/>
              </a:ext>
            </a:extLst>
          </p:cNvPr>
          <p:cNvSpPr txBox="1"/>
          <p:nvPr/>
        </p:nvSpPr>
        <p:spPr>
          <a:xfrm>
            <a:off x="8588741" y="3693070"/>
            <a:ext cx="2070760" cy="369332"/>
          </a:xfrm>
          <a:prstGeom prst="rect">
            <a:avLst/>
          </a:prstGeom>
          <a:solidFill>
            <a:schemeClr val="tx1"/>
          </a:solidFill>
        </p:spPr>
        <p:txBody>
          <a:bodyPr wrap="none" rtlCol="0">
            <a:spAutoFit/>
          </a:bodyPr>
          <a:lstStyle/>
          <a:p>
            <a:r>
              <a:rPr lang="pt-BR" dirty="0">
                <a:solidFill>
                  <a:schemeClr val="bg1"/>
                </a:solidFill>
              </a:rPr>
              <a:t>Polymer Application</a:t>
            </a:r>
          </a:p>
        </p:txBody>
      </p:sp>
      <p:sp>
        <p:nvSpPr>
          <p:cNvPr id="9" name="CaixaDeTexto 8">
            <a:extLst>
              <a:ext uri="{FF2B5EF4-FFF2-40B4-BE49-F238E27FC236}">
                <a16:creationId xmlns:a16="http://schemas.microsoft.com/office/drawing/2014/main" id="{BDADB1CA-55FD-7959-7ACF-96C2410723F2}"/>
              </a:ext>
            </a:extLst>
          </p:cNvPr>
          <p:cNvSpPr txBox="1"/>
          <p:nvPr/>
        </p:nvSpPr>
        <p:spPr>
          <a:xfrm>
            <a:off x="8295334" y="5239872"/>
            <a:ext cx="2657574" cy="369332"/>
          </a:xfrm>
          <a:prstGeom prst="rect">
            <a:avLst/>
          </a:prstGeom>
          <a:solidFill>
            <a:schemeClr val="tx1"/>
          </a:solidFill>
        </p:spPr>
        <p:txBody>
          <a:bodyPr wrap="square" rtlCol="0">
            <a:spAutoFit/>
          </a:bodyPr>
          <a:lstStyle/>
          <a:p>
            <a:r>
              <a:rPr lang="pt-BR" dirty="0">
                <a:solidFill>
                  <a:schemeClr val="bg1"/>
                </a:solidFill>
              </a:rPr>
              <a:t>Protection Layer Formed</a:t>
            </a:r>
          </a:p>
        </p:txBody>
      </p:sp>
    </p:spTree>
    <p:extLst>
      <p:ext uri="{BB962C8B-B14F-4D97-AF65-F5344CB8AC3E}">
        <p14:creationId xmlns:p14="http://schemas.microsoft.com/office/powerpoint/2010/main" val="2115065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29D193-3223-2842-9D42-A6AFFA01CBC2}"/>
              </a:ext>
            </a:extLst>
          </p:cNvPr>
          <p:cNvSpPr>
            <a:spLocks noGrp="1"/>
          </p:cNvSpPr>
          <p:nvPr>
            <p:ph type="title"/>
          </p:nvPr>
        </p:nvSpPr>
        <p:spPr/>
        <p:txBody>
          <a:bodyPr/>
          <a:lstStyle/>
          <a:p>
            <a:r>
              <a:rPr lang="en" dirty="0"/>
              <a:t>New! Dust Suppressor</a:t>
            </a:r>
          </a:p>
        </p:txBody>
      </p:sp>
      <p:sp>
        <p:nvSpPr>
          <p:cNvPr id="3" name="Espaço Reservado para Conteúdo 2">
            <a:extLst>
              <a:ext uri="{FF2B5EF4-FFF2-40B4-BE49-F238E27FC236}">
                <a16:creationId xmlns:a16="http://schemas.microsoft.com/office/drawing/2014/main" id="{ED76CE44-0D08-5C40-86F5-BEDD336EC0FB}"/>
              </a:ext>
            </a:extLst>
          </p:cNvPr>
          <p:cNvSpPr>
            <a:spLocks noGrp="1"/>
          </p:cNvSpPr>
          <p:nvPr>
            <p:ph idx="1"/>
          </p:nvPr>
        </p:nvSpPr>
        <p:spPr>
          <a:xfrm>
            <a:off x="782371" y="1383738"/>
            <a:ext cx="6886583" cy="4162481"/>
          </a:xfrm>
        </p:spPr>
        <p:txBody>
          <a:bodyPr/>
          <a:lstStyle/>
          <a:p>
            <a:r>
              <a:rPr lang="en" dirty="0"/>
              <a:t>New! TEXPI Dust Suppressor:</a:t>
            </a:r>
          </a:p>
          <a:p>
            <a:pPr lvl="1"/>
            <a:r>
              <a:rPr lang="en" dirty="0"/>
              <a:t>Various Applications:</a:t>
            </a:r>
          </a:p>
          <a:p>
            <a:pPr lvl="2"/>
            <a:r>
              <a:rPr lang="en" dirty="0"/>
              <a:t>Thermal Generation;</a:t>
            </a:r>
          </a:p>
          <a:p>
            <a:pPr lvl="2"/>
            <a:r>
              <a:rPr lang="en" dirty="0"/>
              <a:t>Mineral Storage;</a:t>
            </a:r>
          </a:p>
          <a:p>
            <a:pPr lvl="2"/>
            <a:r>
              <a:rPr lang="en" dirty="0"/>
              <a:t>Mineral Transportation;</a:t>
            </a:r>
          </a:p>
          <a:p>
            <a:pPr lvl="2"/>
            <a:r>
              <a:rPr lang="en" dirty="0"/>
              <a:t>Iron and Steel Industry;</a:t>
            </a:r>
          </a:p>
          <a:p>
            <a:pPr lvl="2"/>
            <a:r>
              <a:rPr lang="en" dirty="0"/>
              <a:t>Urban and Rural Dust;</a:t>
            </a:r>
          </a:p>
          <a:p>
            <a:pPr lvl="2"/>
            <a:r>
              <a:rPr lang="en" dirty="0"/>
              <a:t>Construction Industry;</a:t>
            </a:r>
          </a:p>
          <a:p>
            <a:pPr lvl="2"/>
            <a:r>
              <a:rPr lang="en" u="sng" dirty="0"/>
              <a:t>Around Substations and Transmission Lines where dust from the ground raised by the wind contaminates the insulators</a:t>
            </a:r>
          </a:p>
          <a:p>
            <a:pPr lvl="2"/>
            <a:endParaRPr lang="pt-BR" dirty="0"/>
          </a:p>
          <a:p>
            <a:pPr lvl="3"/>
            <a:endParaRPr lang="pt-BR" dirty="0"/>
          </a:p>
        </p:txBody>
      </p:sp>
      <p:grpSp>
        <p:nvGrpSpPr>
          <p:cNvPr id="4" name="Agrupar 3">
            <a:extLst>
              <a:ext uri="{FF2B5EF4-FFF2-40B4-BE49-F238E27FC236}">
                <a16:creationId xmlns:a16="http://schemas.microsoft.com/office/drawing/2014/main" id="{5AE3E7BB-9E57-6CD2-6BDD-51A16C349A2C}"/>
              </a:ext>
            </a:extLst>
          </p:cNvPr>
          <p:cNvGrpSpPr/>
          <p:nvPr/>
        </p:nvGrpSpPr>
        <p:grpSpPr>
          <a:xfrm>
            <a:off x="7809117" y="1383738"/>
            <a:ext cx="3772549" cy="4162481"/>
            <a:chOff x="7129083" y="1278769"/>
            <a:chExt cx="4491754" cy="4717706"/>
          </a:xfrm>
        </p:grpSpPr>
        <p:pic>
          <p:nvPicPr>
            <p:cNvPr id="5" name="Imagem 4">
              <a:extLst>
                <a:ext uri="{FF2B5EF4-FFF2-40B4-BE49-F238E27FC236}">
                  <a16:creationId xmlns:a16="http://schemas.microsoft.com/office/drawing/2014/main" id="{B636D1D8-54CE-96A8-FD77-577469203618}"/>
                </a:ext>
              </a:extLst>
            </p:cNvPr>
            <p:cNvPicPr>
              <a:picLocks noChangeAspect="1"/>
            </p:cNvPicPr>
            <p:nvPr/>
          </p:nvPicPr>
          <p:blipFill>
            <a:blip r:embed="rId2"/>
            <a:stretch>
              <a:fillRect/>
            </a:stretch>
          </p:blipFill>
          <p:spPr>
            <a:xfrm>
              <a:off x="7129083" y="1278769"/>
              <a:ext cx="2153817" cy="1086524"/>
            </a:xfrm>
            <a:prstGeom prst="rect">
              <a:avLst/>
            </a:prstGeom>
          </p:spPr>
        </p:pic>
        <p:pic>
          <p:nvPicPr>
            <p:cNvPr id="6" name="Imagem 5">
              <a:extLst>
                <a:ext uri="{FF2B5EF4-FFF2-40B4-BE49-F238E27FC236}">
                  <a16:creationId xmlns:a16="http://schemas.microsoft.com/office/drawing/2014/main" id="{BE66C4D1-4130-8BFB-9104-5C99DC32402B}"/>
                </a:ext>
              </a:extLst>
            </p:cNvPr>
            <p:cNvPicPr>
              <a:picLocks noChangeAspect="1"/>
            </p:cNvPicPr>
            <p:nvPr/>
          </p:nvPicPr>
          <p:blipFill>
            <a:blip r:embed="rId3"/>
            <a:stretch>
              <a:fillRect/>
            </a:stretch>
          </p:blipFill>
          <p:spPr>
            <a:xfrm>
              <a:off x="9467020" y="1278769"/>
              <a:ext cx="2153817" cy="1086524"/>
            </a:xfrm>
            <a:prstGeom prst="rect">
              <a:avLst/>
            </a:prstGeom>
          </p:spPr>
        </p:pic>
        <p:pic>
          <p:nvPicPr>
            <p:cNvPr id="7" name="Imagem 6">
              <a:extLst>
                <a:ext uri="{FF2B5EF4-FFF2-40B4-BE49-F238E27FC236}">
                  <a16:creationId xmlns:a16="http://schemas.microsoft.com/office/drawing/2014/main" id="{53DC10B9-4A37-7B3F-8629-2359EC41FB6C}"/>
                </a:ext>
              </a:extLst>
            </p:cNvPr>
            <p:cNvPicPr>
              <a:picLocks noChangeAspect="1"/>
            </p:cNvPicPr>
            <p:nvPr/>
          </p:nvPicPr>
          <p:blipFill>
            <a:blip r:embed="rId4"/>
            <a:stretch>
              <a:fillRect/>
            </a:stretch>
          </p:blipFill>
          <p:spPr>
            <a:xfrm>
              <a:off x="7134192" y="2527893"/>
              <a:ext cx="2153817" cy="1059202"/>
            </a:xfrm>
            <a:prstGeom prst="rect">
              <a:avLst/>
            </a:prstGeom>
          </p:spPr>
        </p:pic>
        <p:pic>
          <p:nvPicPr>
            <p:cNvPr id="8" name="Imagem 7">
              <a:extLst>
                <a:ext uri="{FF2B5EF4-FFF2-40B4-BE49-F238E27FC236}">
                  <a16:creationId xmlns:a16="http://schemas.microsoft.com/office/drawing/2014/main" id="{8ACC4645-EC2B-D800-0F06-B559D04421CC}"/>
                </a:ext>
              </a:extLst>
            </p:cNvPr>
            <p:cNvPicPr>
              <a:picLocks noChangeAspect="1"/>
            </p:cNvPicPr>
            <p:nvPr/>
          </p:nvPicPr>
          <p:blipFill>
            <a:blip r:embed="rId5"/>
            <a:stretch>
              <a:fillRect/>
            </a:stretch>
          </p:blipFill>
          <p:spPr>
            <a:xfrm>
              <a:off x="9467020" y="2527894"/>
              <a:ext cx="2153817" cy="1086524"/>
            </a:xfrm>
            <a:prstGeom prst="rect">
              <a:avLst/>
            </a:prstGeom>
          </p:spPr>
        </p:pic>
        <p:pic>
          <p:nvPicPr>
            <p:cNvPr id="9" name="Imagem 8">
              <a:extLst>
                <a:ext uri="{FF2B5EF4-FFF2-40B4-BE49-F238E27FC236}">
                  <a16:creationId xmlns:a16="http://schemas.microsoft.com/office/drawing/2014/main" id="{860E9F20-3540-B382-0AB9-BC7FD931A9BE}"/>
                </a:ext>
              </a:extLst>
            </p:cNvPr>
            <p:cNvPicPr>
              <a:picLocks noChangeAspect="1"/>
            </p:cNvPicPr>
            <p:nvPr/>
          </p:nvPicPr>
          <p:blipFill>
            <a:blip r:embed="rId6"/>
            <a:stretch>
              <a:fillRect/>
            </a:stretch>
          </p:blipFill>
          <p:spPr>
            <a:xfrm>
              <a:off x="7129083" y="3740715"/>
              <a:ext cx="2153817" cy="1040214"/>
            </a:xfrm>
            <a:prstGeom prst="rect">
              <a:avLst/>
            </a:prstGeom>
          </p:spPr>
        </p:pic>
        <p:pic>
          <p:nvPicPr>
            <p:cNvPr id="10" name="Imagem 9">
              <a:extLst>
                <a:ext uri="{FF2B5EF4-FFF2-40B4-BE49-F238E27FC236}">
                  <a16:creationId xmlns:a16="http://schemas.microsoft.com/office/drawing/2014/main" id="{3DB56C12-EBC3-0235-8C10-862855DD326B}"/>
                </a:ext>
              </a:extLst>
            </p:cNvPr>
            <p:cNvPicPr>
              <a:picLocks noChangeAspect="1"/>
            </p:cNvPicPr>
            <p:nvPr/>
          </p:nvPicPr>
          <p:blipFill>
            <a:blip r:embed="rId7"/>
            <a:stretch>
              <a:fillRect/>
            </a:stretch>
          </p:blipFill>
          <p:spPr>
            <a:xfrm>
              <a:off x="9467020" y="3740715"/>
              <a:ext cx="2153815" cy="1040214"/>
            </a:xfrm>
            <a:prstGeom prst="rect">
              <a:avLst/>
            </a:prstGeom>
          </p:spPr>
        </p:pic>
        <p:pic>
          <p:nvPicPr>
            <p:cNvPr id="11" name="Imagem 10">
              <a:extLst>
                <a:ext uri="{FF2B5EF4-FFF2-40B4-BE49-F238E27FC236}">
                  <a16:creationId xmlns:a16="http://schemas.microsoft.com/office/drawing/2014/main" id="{8F4D44E8-1CB6-153C-B863-D41AD2697346}"/>
                </a:ext>
              </a:extLst>
            </p:cNvPr>
            <p:cNvPicPr>
              <a:picLocks noChangeAspect="1"/>
            </p:cNvPicPr>
            <p:nvPr/>
          </p:nvPicPr>
          <p:blipFill>
            <a:blip r:embed="rId8"/>
            <a:stretch>
              <a:fillRect/>
            </a:stretch>
          </p:blipFill>
          <p:spPr>
            <a:xfrm>
              <a:off x="7138153" y="4937168"/>
              <a:ext cx="2153817" cy="1059307"/>
            </a:xfrm>
            <a:prstGeom prst="rect">
              <a:avLst/>
            </a:prstGeom>
          </p:spPr>
        </p:pic>
        <p:pic>
          <p:nvPicPr>
            <p:cNvPr id="12" name="Imagem 11">
              <a:extLst>
                <a:ext uri="{FF2B5EF4-FFF2-40B4-BE49-F238E27FC236}">
                  <a16:creationId xmlns:a16="http://schemas.microsoft.com/office/drawing/2014/main" id="{BE52737E-19EE-82FF-92D3-81D2337353DB}"/>
                </a:ext>
              </a:extLst>
            </p:cNvPr>
            <p:cNvPicPr>
              <a:picLocks noChangeAspect="1"/>
            </p:cNvPicPr>
            <p:nvPr/>
          </p:nvPicPr>
          <p:blipFill>
            <a:blip r:embed="rId9"/>
            <a:stretch>
              <a:fillRect/>
            </a:stretch>
          </p:blipFill>
          <p:spPr>
            <a:xfrm>
              <a:off x="9467925" y="4947261"/>
              <a:ext cx="2152909" cy="1049214"/>
            </a:xfrm>
            <a:prstGeom prst="rect">
              <a:avLst/>
            </a:prstGeom>
          </p:spPr>
        </p:pic>
      </p:grpSp>
    </p:spTree>
    <p:extLst>
      <p:ext uri="{BB962C8B-B14F-4D97-AF65-F5344CB8AC3E}">
        <p14:creationId xmlns:p14="http://schemas.microsoft.com/office/powerpoint/2010/main" val="2862737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29D193-3223-2842-9D42-A6AFFA01CBC2}"/>
              </a:ext>
            </a:extLst>
          </p:cNvPr>
          <p:cNvSpPr>
            <a:spLocks noGrp="1"/>
          </p:cNvSpPr>
          <p:nvPr>
            <p:ph type="title"/>
          </p:nvPr>
        </p:nvSpPr>
        <p:spPr/>
        <p:txBody>
          <a:bodyPr/>
          <a:lstStyle/>
          <a:p>
            <a:r>
              <a:rPr lang="en" dirty="0"/>
              <a:t>New! Dust Suppressor</a:t>
            </a:r>
          </a:p>
        </p:txBody>
      </p:sp>
      <p:sp>
        <p:nvSpPr>
          <p:cNvPr id="3" name="Espaço Reservado para Conteúdo 2">
            <a:extLst>
              <a:ext uri="{FF2B5EF4-FFF2-40B4-BE49-F238E27FC236}">
                <a16:creationId xmlns:a16="http://schemas.microsoft.com/office/drawing/2014/main" id="{ED76CE44-0D08-5C40-86F5-BEDD336EC0FB}"/>
              </a:ext>
            </a:extLst>
          </p:cNvPr>
          <p:cNvSpPr>
            <a:spLocks noGrp="1"/>
          </p:cNvSpPr>
          <p:nvPr>
            <p:ph idx="1"/>
          </p:nvPr>
        </p:nvSpPr>
        <p:spPr>
          <a:xfrm>
            <a:off x="838200" y="1510036"/>
            <a:ext cx="7034364" cy="4162481"/>
          </a:xfrm>
        </p:spPr>
        <p:txBody>
          <a:bodyPr/>
          <a:lstStyle/>
          <a:p>
            <a:r>
              <a:rPr lang="en" dirty="0"/>
              <a:t>New! TEXPI Dust Suppressor:</a:t>
            </a:r>
          </a:p>
          <a:p>
            <a:pPr lvl="1"/>
            <a:r>
              <a:rPr lang="en" dirty="0"/>
              <a:t>Packaging:</a:t>
            </a:r>
          </a:p>
          <a:p>
            <a:pPr lvl="2"/>
            <a:r>
              <a:rPr lang="en" dirty="0"/>
              <a:t>25kg drum ;</a:t>
            </a:r>
          </a:p>
          <a:p>
            <a:pPr lvl="2"/>
            <a:r>
              <a:rPr lang="en" dirty="0"/>
              <a:t>Other options as needed.</a:t>
            </a:r>
          </a:p>
          <a:p>
            <a:pPr lvl="1"/>
            <a:r>
              <a:rPr lang="en" dirty="0"/>
              <a:t>Storage:</a:t>
            </a:r>
          </a:p>
          <a:p>
            <a:pPr lvl="2"/>
            <a:r>
              <a:rPr lang="en" dirty="0"/>
              <a:t>In a covered environment;</a:t>
            </a:r>
          </a:p>
          <a:p>
            <a:pPr lvl="2"/>
            <a:r>
              <a:rPr lang="en" dirty="0"/>
              <a:t>Away from sources of heat and flame.</a:t>
            </a:r>
          </a:p>
          <a:p>
            <a:pPr lvl="2"/>
            <a:endParaRPr lang="pt-BR" dirty="0"/>
          </a:p>
          <a:p>
            <a:pPr lvl="3"/>
            <a:endParaRPr lang="pt-BR" dirty="0"/>
          </a:p>
        </p:txBody>
      </p:sp>
      <p:pic>
        <p:nvPicPr>
          <p:cNvPr id="4" name="Imagem 3" descr="Garrafa de plástico azul&#10;&#10;Descrição gerada automaticamente com confiança média">
            <a:extLst>
              <a:ext uri="{FF2B5EF4-FFF2-40B4-BE49-F238E27FC236}">
                <a16:creationId xmlns:a16="http://schemas.microsoft.com/office/drawing/2014/main" id="{A3EC028B-4BBB-1348-2CCA-2115F1C61FE6}"/>
              </a:ext>
            </a:extLst>
          </p:cNvPr>
          <p:cNvPicPr>
            <a:picLocks noChangeAspect="1"/>
          </p:cNvPicPr>
          <p:nvPr/>
        </p:nvPicPr>
        <p:blipFill>
          <a:blip r:embed="rId2"/>
          <a:stretch>
            <a:fillRect/>
          </a:stretch>
        </p:blipFill>
        <p:spPr>
          <a:xfrm>
            <a:off x="7010400" y="874431"/>
            <a:ext cx="3774017" cy="5032023"/>
          </a:xfrm>
          <a:prstGeom prst="rect">
            <a:avLst/>
          </a:prstGeom>
        </p:spPr>
      </p:pic>
    </p:spTree>
    <p:extLst>
      <p:ext uri="{BB962C8B-B14F-4D97-AF65-F5344CB8AC3E}">
        <p14:creationId xmlns:p14="http://schemas.microsoft.com/office/powerpoint/2010/main" val="2674185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29D193-3223-2842-9D42-A6AFFA01CBC2}"/>
              </a:ext>
            </a:extLst>
          </p:cNvPr>
          <p:cNvSpPr>
            <a:spLocks noGrp="1"/>
          </p:cNvSpPr>
          <p:nvPr>
            <p:ph type="title"/>
          </p:nvPr>
        </p:nvSpPr>
        <p:spPr/>
        <p:txBody>
          <a:bodyPr/>
          <a:lstStyle/>
          <a:p>
            <a:r>
              <a:rPr lang="en" dirty="0"/>
              <a:t>Questions and Answers</a:t>
            </a:r>
          </a:p>
        </p:txBody>
      </p:sp>
      <p:sp>
        <p:nvSpPr>
          <p:cNvPr id="7" name="CaixaDeTexto 6">
            <a:extLst>
              <a:ext uri="{FF2B5EF4-FFF2-40B4-BE49-F238E27FC236}">
                <a16:creationId xmlns:a16="http://schemas.microsoft.com/office/drawing/2014/main" id="{042E5B7B-2EC1-7A46-84CB-98AB4FF5A2C0}"/>
              </a:ext>
            </a:extLst>
          </p:cNvPr>
          <p:cNvSpPr txBox="1"/>
          <p:nvPr/>
        </p:nvSpPr>
        <p:spPr>
          <a:xfrm>
            <a:off x="2055043" y="2498103"/>
            <a:ext cx="184731" cy="369332"/>
          </a:xfrm>
          <a:prstGeom prst="rect">
            <a:avLst/>
          </a:prstGeom>
          <a:noFill/>
        </p:spPr>
        <p:txBody>
          <a:bodyPr wrap="none" rtlCol="0">
            <a:spAutoFit/>
          </a:bodyPr>
          <a:lstStyle/>
          <a:p>
            <a:endParaRPr lang="pt-BR" dirty="0"/>
          </a:p>
        </p:txBody>
      </p:sp>
      <p:sp>
        <p:nvSpPr>
          <p:cNvPr id="11" name="CaixaDeTexto 10">
            <a:extLst>
              <a:ext uri="{FF2B5EF4-FFF2-40B4-BE49-F238E27FC236}">
                <a16:creationId xmlns:a16="http://schemas.microsoft.com/office/drawing/2014/main" id="{9B4C75FE-E1CC-B54C-AA01-388F40069F8A}"/>
              </a:ext>
            </a:extLst>
          </p:cNvPr>
          <p:cNvSpPr txBox="1"/>
          <p:nvPr/>
        </p:nvSpPr>
        <p:spPr>
          <a:xfrm>
            <a:off x="838200" y="1574773"/>
            <a:ext cx="10058299" cy="3139321"/>
          </a:xfrm>
          <a:prstGeom prst="rect">
            <a:avLst/>
          </a:prstGeom>
          <a:noFill/>
        </p:spPr>
        <p:txBody>
          <a:bodyPr wrap="square" rtlCol="0">
            <a:spAutoFit/>
          </a:bodyPr>
          <a:lstStyle/>
          <a:p>
            <a:r>
              <a:rPr lang="en" b="1" dirty="0"/>
              <a:t>A: After applying the material to the mining roads, is it possible to use heavy vehicles in general, especially large trucks? Or is there a waiting period for it to dry completely?</a:t>
            </a:r>
          </a:p>
          <a:p>
            <a:endParaRPr lang="pt-BR" dirty="0"/>
          </a:p>
          <a:p>
            <a:r>
              <a:rPr lang="en" dirty="0"/>
              <a:t>It is recommended to spray a high concentration of dust suppressant on the dry mining road with a ratio of 1:10 to 1:20 to maximize the dust suppression capacity and adhesion to the mineral soil.</a:t>
            </a:r>
          </a:p>
          <a:p>
            <a:r>
              <a:rPr lang="en" dirty="0"/>
              <a:t>After 24 hours of spraying, the vehicle can be driven directly.</a:t>
            </a:r>
          </a:p>
          <a:p>
            <a:r>
              <a:rPr lang="en" dirty="0"/>
              <a:t>The adhesion of the dust suppression agent is consumed after some time, usually between 1 and 3 months.</a:t>
            </a:r>
          </a:p>
          <a:p>
            <a:endParaRPr lang="pt-BR" dirty="0"/>
          </a:p>
        </p:txBody>
      </p:sp>
    </p:spTree>
    <p:extLst>
      <p:ext uri="{BB962C8B-B14F-4D97-AF65-F5344CB8AC3E}">
        <p14:creationId xmlns:p14="http://schemas.microsoft.com/office/powerpoint/2010/main" val="37264415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29D193-3223-2842-9D42-A6AFFA01CBC2}"/>
              </a:ext>
            </a:extLst>
          </p:cNvPr>
          <p:cNvSpPr>
            <a:spLocks noGrp="1"/>
          </p:cNvSpPr>
          <p:nvPr>
            <p:ph type="title"/>
          </p:nvPr>
        </p:nvSpPr>
        <p:spPr/>
        <p:txBody>
          <a:bodyPr/>
          <a:lstStyle/>
          <a:p>
            <a:r>
              <a:rPr lang="en" dirty="0"/>
              <a:t>Questions and Answers</a:t>
            </a:r>
          </a:p>
        </p:txBody>
      </p:sp>
      <p:sp>
        <p:nvSpPr>
          <p:cNvPr id="7" name="CaixaDeTexto 6">
            <a:extLst>
              <a:ext uri="{FF2B5EF4-FFF2-40B4-BE49-F238E27FC236}">
                <a16:creationId xmlns:a16="http://schemas.microsoft.com/office/drawing/2014/main" id="{19A1CAAA-0B98-324A-B0B4-4F48E86C3D38}"/>
              </a:ext>
            </a:extLst>
          </p:cNvPr>
          <p:cNvSpPr txBox="1"/>
          <p:nvPr/>
        </p:nvSpPr>
        <p:spPr>
          <a:xfrm>
            <a:off x="838200" y="1574773"/>
            <a:ext cx="10058299" cy="2862322"/>
          </a:xfrm>
          <a:prstGeom prst="rect">
            <a:avLst/>
          </a:prstGeom>
          <a:noFill/>
        </p:spPr>
        <p:txBody>
          <a:bodyPr wrap="square" rtlCol="0">
            <a:spAutoFit/>
          </a:bodyPr>
          <a:lstStyle/>
          <a:p>
            <a:r>
              <a:rPr lang="en" b="1" dirty="0"/>
              <a:t>B : Won't vehicle traffic cause the applied material to easily come off or stick to the tires?</a:t>
            </a:r>
          </a:p>
          <a:p>
            <a:endParaRPr lang="pt-BR" dirty="0"/>
          </a:p>
          <a:p>
            <a:r>
              <a:rPr lang="en" dirty="0"/>
              <a:t>The dust suppression agent, once dry, will not adhere to the tire.</a:t>
            </a:r>
          </a:p>
          <a:p>
            <a:r>
              <a:rPr lang="en" dirty="0"/>
              <a:t>The vehicle will travel along mining roads over soil with crusts and blocks of soil adhered by the action of the Dust Suppressor.</a:t>
            </a:r>
          </a:p>
          <a:p>
            <a:r>
              <a:rPr lang="en" dirty="0"/>
              <a:t>If the vehicle load exceeds the load capacity of the mining road, it will destroy the soil and its crusts during driving, but it still has the contribution of preventing dust from dispersing into the air.</a:t>
            </a:r>
          </a:p>
          <a:p>
            <a:endParaRPr lang="pt-BR" dirty="0"/>
          </a:p>
        </p:txBody>
      </p:sp>
    </p:spTree>
    <p:extLst>
      <p:ext uri="{BB962C8B-B14F-4D97-AF65-F5344CB8AC3E}">
        <p14:creationId xmlns:p14="http://schemas.microsoft.com/office/powerpoint/2010/main" val="1261378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29D193-3223-2842-9D42-A6AFFA01CBC2}"/>
              </a:ext>
            </a:extLst>
          </p:cNvPr>
          <p:cNvSpPr>
            <a:spLocks noGrp="1"/>
          </p:cNvSpPr>
          <p:nvPr>
            <p:ph type="title"/>
          </p:nvPr>
        </p:nvSpPr>
        <p:spPr/>
        <p:txBody>
          <a:bodyPr/>
          <a:lstStyle/>
          <a:p>
            <a:r>
              <a:rPr lang="en" dirty="0"/>
              <a:t>Questions and Answers</a:t>
            </a:r>
          </a:p>
        </p:txBody>
      </p:sp>
      <p:sp>
        <p:nvSpPr>
          <p:cNvPr id="4" name="CaixaDeTexto 3">
            <a:extLst>
              <a:ext uri="{FF2B5EF4-FFF2-40B4-BE49-F238E27FC236}">
                <a16:creationId xmlns:a16="http://schemas.microsoft.com/office/drawing/2014/main" id="{6FE34375-A63B-DD48-8993-7E0E3B03F6F4}"/>
              </a:ext>
            </a:extLst>
          </p:cNvPr>
          <p:cNvSpPr txBox="1"/>
          <p:nvPr/>
        </p:nvSpPr>
        <p:spPr>
          <a:xfrm>
            <a:off x="838200" y="1574773"/>
            <a:ext cx="10058299" cy="4524315"/>
          </a:xfrm>
          <a:prstGeom prst="rect">
            <a:avLst/>
          </a:prstGeom>
          <a:noFill/>
        </p:spPr>
        <p:txBody>
          <a:bodyPr wrap="square" rtlCol="0">
            <a:spAutoFit/>
          </a:bodyPr>
          <a:lstStyle/>
          <a:p>
            <a:r>
              <a:rPr lang="en" b="1" dirty="0"/>
              <a:t>B : Won't vehicle traffic cause the applied material to easily come off or stick to the tires?</a:t>
            </a:r>
          </a:p>
          <a:p>
            <a:endParaRPr lang="pt-BR" dirty="0"/>
          </a:p>
          <a:p>
            <a:r>
              <a:rPr lang="en" dirty="0"/>
              <a:t>The dust suppression agent, once dry, will not adhere to the tire.</a:t>
            </a:r>
          </a:p>
          <a:p>
            <a:r>
              <a:rPr lang="en" dirty="0"/>
              <a:t>The vehicle will travel along mining roads over soil with crusts and blocks of soil adhered by the action of the Dust Suppressor.</a:t>
            </a:r>
          </a:p>
          <a:p>
            <a:r>
              <a:rPr lang="en" dirty="0"/>
              <a:t>If the vehicle load exceeds the load capacity of the mining road, it will destroy the soil and its crusts during driving, but it still has the contribution of preventing dust from dispersing into the air.</a:t>
            </a:r>
          </a:p>
          <a:p>
            <a:endParaRPr lang="pt-BR" dirty="0"/>
          </a:p>
          <a:p>
            <a:endParaRPr lang="pt-BR" dirty="0"/>
          </a:p>
          <a:p>
            <a:r>
              <a:rPr lang="en" b="1" dirty="0"/>
              <a:t>C: Is there a risk of the floor becoming slippery?</a:t>
            </a:r>
          </a:p>
          <a:p>
            <a:endParaRPr lang="pt-BR" dirty="0"/>
          </a:p>
          <a:p>
            <a:r>
              <a:rPr lang="en" dirty="0"/>
              <a:t>There is no risk of the floor becoming slippery.</a:t>
            </a:r>
          </a:p>
          <a:p>
            <a:endParaRPr lang="pt-BR" dirty="0"/>
          </a:p>
          <a:p>
            <a:endParaRPr lang="pt-BR" dirty="0"/>
          </a:p>
        </p:txBody>
      </p:sp>
    </p:spTree>
    <p:extLst>
      <p:ext uri="{BB962C8B-B14F-4D97-AF65-F5344CB8AC3E}">
        <p14:creationId xmlns:p14="http://schemas.microsoft.com/office/powerpoint/2010/main" val="2491720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29D193-3223-2842-9D42-A6AFFA01CBC2}"/>
              </a:ext>
            </a:extLst>
          </p:cNvPr>
          <p:cNvSpPr>
            <a:spLocks noGrp="1"/>
          </p:cNvSpPr>
          <p:nvPr>
            <p:ph type="title"/>
          </p:nvPr>
        </p:nvSpPr>
        <p:spPr/>
        <p:txBody>
          <a:bodyPr/>
          <a:lstStyle/>
          <a:p>
            <a:r>
              <a:rPr lang="en" dirty="0"/>
              <a:t>Questions and Answers</a:t>
            </a:r>
          </a:p>
        </p:txBody>
      </p:sp>
      <p:sp>
        <p:nvSpPr>
          <p:cNvPr id="6" name="CaixaDeTexto 5">
            <a:extLst>
              <a:ext uri="{FF2B5EF4-FFF2-40B4-BE49-F238E27FC236}">
                <a16:creationId xmlns:a16="http://schemas.microsoft.com/office/drawing/2014/main" id="{56D42FFA-E4E8-9D4B-9763-B7F938A89C5C}"/>
              </a:ext>
            </a:extLst>
          </p:cNvPr>
          <p:cNvSpPr txBox="1"/>
          <p:nvPr/>
        </p:nvSpPr>
        <p:spPr>
          <a:xfrm>
            <a:off x="838200" y="1574773"/>
            <a:ext cx="10058299" cy="2862322"/>
          </a:xfrm>
          <a:prstGeom prst="rect">
            <a:avLst/>
          </a:prstGeom>
          <a:noFill/>
        </p:spPr>
        <p:txBody>
          <a:bodyPr wrap="square" rtlCol="0">
            <a:spAutoFit/>
          </a:bodyPr>
          <a:lstStyle/>
          <a:p>
            <a:r>
              <a:rPr lang="en" b="1" dirty="0"/>
              <a:t>Q : Can the material be applied to a dirt road even if the ground is damp or wet? Or only when the ground is dry?</a:t>
            </a:r>
          </a:p>
          <a:p>
            <a:endParaRPr lang="pt-BR" dirty="0"/>
          </a:p>
          <a:p>
            <a:r>
              <a:rPr lang="en" dirty="0"/>
              <a:t>Wet soil saturates the soil with water, which affects the drying time of the dust suppression agent. But there is no need to wait for the wet soil to dry completely.</a:t>
            </a:r>
          </a:p>
          <a:p>
            <a:r>
              <a:rPr lang="en" dirty="0"/>
              <a:t>It is possible to apply the material directly to slightly damp soil.</a:t>
            </a:r>
          </a:p>
          <a:p>
            <a:endParaRPr lang="pt-BR" dirty="0"/>
          </a:p>
          <a:p>
            <a:endParaRPr lang="pt-BR" dirty="0"/>
          </a:p>
          <a:p>
            <a:endParaRPr lang="pt-BR" dirty="0"/>
          </a:p>
          <a:p>
            <a:endParaRPr lang="pt-BR" dirty="0"/>
          </a:p>
        </p:txBody>
      </p:sp>
    </p:spTree>
    <p:extLst>
      <p:ext uri="{BB962C8B-B14F-4D97-AF65-F5344CB8AC3E}">
        <p14:creationId xmlns:p14="http://schemas.microsoft.com/office/powerpoint/2010/main" val="8836630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29D193-3223-2842-9D42-A6AFFA01CBC2}"/>
              </a:ext>
            </a:extLst>
          </p:cNvPr>
          <p:cNvSpPr>
            <a:spLocks noGrp="1"/>
          </p:cNvSpPr>
          <p:nvPr>
            <p:ph type="title"/>
          </p:nvPr>
        </p:nvSpPr>
        <p:spPr/>
        <p:txBody>
          <a:bodyPr/>
          <a:lstStyle/>
          <a:p>
            <a:r>
              <a:rPr lang="en" dirty="0"/>
              <a:t>Questions and Answers</a:t>
            </a:r>
          </a:p>
        </p:txBody>
      </p:sp>
      <p:sp>
        <p:nvSpPr>
          <p:cNvPr id="4" name="CaixaDeTexto 3">
            <a:extLst>
              <a:ext uri="{FF2B5EF4-FFF2-40B4-BE49-F238E27FC236}">
                <a16:creationId xmlns:a16="http://schemas.microsoft.com/office/drawing/2014/main" id="{974AD96A-783A-3F48-BAC6-FF07BAC36E79}"/>
              </a:ext>
            </a:extLst>
          </p:cNvPr>
          <p:cNvSpPr txBox="1"/>
          <p:nvPr/>
        </p:nvSpPr>
        <p:spPr>
          <a:xfrm>
            <a:off x="838200" y="1574773"/>
            <a:ext cx="10797988" cy="3277820"/>
          </a:xfrm>
          <a:prstGeom prst="rect">
            <a:avLst/>
          </a:prstGeom>
          <a:noFill/>
        </p:spPr>
        <p:txBody>
          <a:bodyPr wrap="square" rtlCol="0">
            <a:spAutoFit/>
          </a:bodyPr>
          <a:lstStyle/>
          <a:p>
            <a:r>
              <a:rPr lang="en" b="1" dirty="0"/>
              <a:t>Q: After applying the dust suppressant, will the rain not interfere, regardless of the intensity of the rain being heavy or even hail? Won't the effect of the flooding soften this material?</a:t>
            </a:r>
          </a:p>
          <a:p>
            <a:endParaRPr lang="pt-BR" sz="900" dirty="0"/>
          </a:p>
          <a:p>
            <a:r>
              <a:rPr lang="en" sz="1200" dirty="0"/>
              <a:t>According to different dilution ratios, the formation of soil crust films will have different thicknesses, resulting in different hardness and strength. Please refer to the Table below.</a:t>
            </a:r>
          </a:p>
          <a:p>
            <a:r>
              <a:rPr lang="en" sz="1200" dirty="0"/>
              <a:t>When the force on the soil exceeds the resistance, the soil crust film will crack.</a:t>
            </a:r>
          </a:p>
          <a:p>
            <a:r>
              <a:rPr lang="en" sz="1200" dirty="0"/>
              <a:t>Below are details on how different climates affect the Dust Suppressant compound:</a:t>
            </a:r>
          </a:p>
          <a:p>
            <a:r>
              <a:rPr lang="en" sz="1200" dirty="0"/>
              <a:t>Rain or snow only wets the road, it does not destroy the soil crust films. Therefore, after it dries, the soil crust film still remains.</a:t>
            </a:r>
          </a:p>
          <a:p>
            <a:r>
              <a:rPr lang="en" sz="1200" dirty="0"/>
              <a:t>If the impact of heavy rain or hail on the crusted soil film exceeds the resistance, it will be necessary to spray the dust suppression agent again.</a:t>
            </a:r>
          </a:p>
          <a:p>
            <a:r>
              <a:rPr lang="en" sz="1200" dirty="0"/>
              <a:t>Otherwise, after the soil dries out, there will be a residual crusty soil film, but with lower effectiveness.</a:t>
            </a:r>
          </a:p>
          <a:p>
            <a:r>
              <a:rPr lang="en" sz="1200" dirty="0"/>
              <a:t>For flooding effect, flooding will clean the soil and dust suppression agent together.</a:t>
            </a:r>
          </a:p>
          <a:p>
            <a:r>
              <a:rPr lang="en" sz="1200" dirty="0"/>
              <a:t>Usually a new application should be made between 1 and 3 months, depending on the actual situation.</a:t>
            </a:r>
          </a:p>
          <a:p>
            <a:endParaRPr lang="pt-BR" dirty="0"/>
          </a:p>
          <a:p>
            <a:endParaRPr lang="pt-BR" dirty="0"/>
          </a:p>
          <a:p>
            <a:endParaRPr lang="pt-BR" dirty="0"/>
          </a:p>
        </p:txBody>
      </p:sp>
      <p:graphicFrame>
        <p:nvGraphicFramePr>
          <p:cNvPr id="3" name="Tabela 2">
            <a:extLst>
              <a:ext uri="{FF2B5EF4-FFF2-40B4-BE49-F238E27FC236}">
                <a16:creationId xmlns:a16="http://schemas.microsoft.com/office/drawing/2014/main" id="{BD245C81-CEF0-C24A-9285-36DD03A9F57A}"/>
              </a:ext>
            </a:extLst>
          </p:cNvPr>
          <p:cNvGraphicFramePr>
            <a:graphicFrameLocks noGrp="1"/>
          </p:cNvGraphicFramePr>
          <p:nvPr>
            <p:extLst>
              <p:ext uri="{D42A27DB-BD31-4B8C-83A1-F6EECF244321}">
                <p14:modId xmlns:p14="http://schemas.microsoft.com/office/powerpoint/2010/main" val="3618944153"/>
              </p:ext>
            </p:extLst>
          </p:nvPr>
        </p:nvGraphicFramePr>
        <p:xfrm>
          <a:off x="3531776" y="4037253"/>
          <a:ext cx="5410835" cy="1630680"/>
        </p:xfrm>
        <a:graphic>
          <a:graphicData uri="http://schemas.openxmlformats.org/drawingml/2006/table">
            <a:tbl>
              <a:tblPr firstRow="1" firstCol="1" bandRow="1">
                <a:tableStyleId>{5C22544A-7EE6-4342-B048-85BDC9FD1C3A}</a:tableStyleId>
              </a:tblPr>
              <a:tblGrid>
                <a:gridCol w="1102995">
                  <a:extLst>
                    <a:ext uri="{9D8B030D-6E8A-4147-A177-3AD203B41FA5}">
                      <a16:colId xmlns:a16="http://schemas.microsoft.com/office/drawing/2014/main" val="671379613"/>
                    </a:ext>
                  </a:extLst>
                </a:gridCol>
                <a:gridCol w="1104900">
                  <a:extLst>
                    <a:ext uri="{9D8B030D-6E8A-4147-A177-3AD203B41FA5}">
                      <a16:colId xmlns:a16="http://schemas.microsoft.com/office/drawing/2014/main" val="798263980"/>
                    </a:ext>
                  </a:extLst>
                </a:gridCol>
                <a:gridCol w="1162050">
                  <a:extLst>
                    <a:ext uri="{9D8B030D-6E8A-4147-A177-3AD203B41FA5}">
                      <a16:colId xmlns:a16="http://schemas.microsoft.com/office/drawing/2014/main" val="2303230496"/>
                    </a:ext>
                  </a:extLst>
                </a:gridCol>
                <a:gridCol w="958215">
                  <a:extLst>
                    <a:ext uri="{9D8B030D-6E8A-4147-A177-3AD203B41FA5}">
                      <a16:colId xmlns:a16="http://schemas.microsoft.com/office/drawing/2014/main" val="1273062143"/>
                    </a:ext>
                  </a:extLst>
                </a:gridCol>
                <a:gridCol w="1082675">
                  <a:extLst>
                    <a:ext uri="{9D8B030D-6E8A-4147-A177-3AD203B41FA5}">
                      <a16:colId xmlns:a16="http://schemas.microsoft.com/office/drawing/2014/main" val="3487832102"/>
                    </a:ext>
                  </a:extLst>
                </a:gridCol>
              </a:tblGrid>
              <a:tr h="574675">
                <a:tc>
                  <a:txBody>
                    <a:bodyPr/>
                    <a:lstStyle/>
                    <a:p>
                      <a:pPr algn="ctr"/>
                      <a:r>
                        <a:rPr lang="en" sz="800" dirty="0">
                          <a:effectLst/>
                        </a:rPr>
                        <a:t>Average particle size of the material</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nchor="ctr"/>
                </a:tc>
                <a:tc>
                  <a:txBody>
                    <a:bodyPr/>
                    <a:lstStyle/>
                    <a:p>
                      <a:pPr algn="ctr">
                        <a:lnSpc>
                          <a:spcPct val="150000"/>
                        </a:lnSpc>
                      </a:pPr>
                      <a:r>
                        <a:rPr lang="en" sz="750" dirty="0">
                          <a:effectLst/>
                        </a:rPr>
                        <a:t>Spray value (Ratio 1:30)</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nchor="ctr"/>
                </a:tc>
                <a:tc>
                  <a:txBody>
                    <a:bodyPr/>
                    <a:lstStyle/>
                    <a:p>
                      <a:pPr algn="ctr">
                        <a:lnSpc>
                          <a:spcPct val="150000"/>
                        </a:lnSpc>
                      </a:pPr>
                      <a:r>
                        <a:rPr lang="en" sz="750" dirty="0">
                          <a:effectLst/>
                        </a:rPr>
                        <a:t>Spray value</a:t>
                      </a:r>
                    </a:p>
                    <a:p>
                      <a:pPr algn="ctr">
                        <a:lnSpc>
                          <a:spcPct val="150000"/>
                        </a:lnSpc>
                      </a:pPr>
                      <a:r>
                        <a:rPr lang="en" sz="750" dirty="0">
                          <a:effectLst/>
                        </a:rPr>
                        <a:t>(Proportion 1:50)</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nchor="ctr"/>
                </a:tc>
                <a:tc>
                  <a:txBody>
                    <a:bodyPr/>
                    <a:lstStyle/>
                    <a:p>
                      <a:pPr algn="ctr">
                        <a:lnSpc>
                          <a:spcPct val="150000"/>
                        </a:lnSpc>
                      </a:pPr>
                      <a:r>
                        <a:rPr lang="en" sz="750" dirty="0">
                          <a:effectLst/>
                        </a:rPr>
                        <a:t>Layer thickness after 24h curing</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nchor="ctr"/>
                </a:tc>
                <a:tc>
                  <a:txBody>
                    <a:bodyPr/>
                    <a:lstStyle/>
                    <a:p>
                      <a:pPr algn="ctr">
                        <a:lnSpc>
                          <a:spcPct val="150000"/>
                        </a:lnSpc>
                      </a:pPr>
                      <a:r>
                        <a:rPr lang="en" sz="750" dirty="0">
                          <a:effectLst/>
                        </a:rPr>
                        <a:t>Soil crust film strength</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409725217"/>
                  </a:ext>
                </a:extLst>
              </a:tr>
              <a:tr h="271145">
                <a:tc>
                  <a:txBody>
                    <a:bodyPr/>
                    <a:lstStyle/>
                    <a:p>
                      <a:pPr algn="ctr">
                        <a:lnSpc>
                          <a:spcPct val="150000"/>
                        </a:lnSpc>
                      </a:pPr>
                      <a:r>
                        <a:rPr lang="en" sz="1100" dirty="0">
                          <a:effectLst/>
                        </a:rPr>
                        <a:t>＜0.05mm</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1.6 kg/ </a:t>
                      </a:r>
                      <a:r>
                        <a:rPr lang="en" sz="750" baseline="30000" dirty="0">
                          <a:effectLst/>
                        </a:rPr>
                        <a:t>m2</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2KG/ </a:t>
                      </a:r>
                      <a:r>
                        <a:rPr lang="en" sz="750" baseline="30000" dirty="0">
                          <a:effectLst/>
                        </a:rPr>
                        <a:t>m2</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2-7mm</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&lt; 0.05 MPa</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52220801"/>
                  </a:ext>
                </a:extLst>
              </a:tr>
              <a:tr h="266065">
                <a:tc>
                  <a:txBody>
                    <a:bodyPr/>
                    <a:lstStyle/>
                    <a:p>
                      <a:pPr algn="ctr">
                        <a:lnSpc>
                          <a:spcPct val="150000"/>
                        </a:lnSpc>
                      </a:pPr>
                      <a:r>
                        <a:rPr lang="en" sz="1100" dirty="0">
                          <a:effectLst/>
                        </a:rPr>
                        <a:t>＜1mm</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3.2 kg/ </a:t>
                      </a:r>
                      <a:r>
                        <a:rPr lang="en" sz="750" baseline="30000" dirty="0">
                          <a:effectLst/>
                        </a:rPr>
                        <a:t>m2</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4KG/ </a:t>
                      </a:r>
                      <a:r>
                        <a:rPr lang="en" sz="750" baseline="30000" dirty="0">
                          <a:effectLst/>
                        </a:rPr>
                        <a:t>m2</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3-15mm</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0.05-0.3 MPa</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990625268"/>
                  </a:ext>
                </a:extLst>
              </a:tr>
              <a:tr h="244475">
                <a:tc>
                  <a:txBody>
                    <a:bodyPr/>
                    <a:lstStyle/>
                    <a:p>
                      <a:pPr algn="ctr">
                        <a:lnSpc>
                          <a:spcPct val="150000"/>
                        </a:lnSpc>
                      </a:pPr>
                      <a:r>
                        <a:rPr lang="en" sz="1100" dirty="0">
                          <a:effectLst/>
                        </a:rPr>
                        <a:t>＜10mm</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8KG/ </a:t>
                      </a:r>
                      <a:r>
                        <a:rPr lang="en" sz="750" baseline="30000" dirty="0">
                          <a:effectLst/>
                        </a:rPr>
                        <a:t>m2</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10KG/ </a:t>
                      </a:r>
                      <a:r>
                        <a:rPr lang="en" sz="750" baseline="30000" dirty="0">
                          <a:effectLst/>
                        </a:rPr>
                        <a:t>m2</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13-20mm</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0.3-1MPa</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833661572"/>
                  </a:ext>
                </a:extLst>
              </a:tr>
              <a:tr h="274320">
                <a:tc>
                  <a:txBody>
                    <a:bodyPr/>
                    <a:lstStyle/>
                    <a:p>
                      <a:pPr algn="ctr">
                        <a:lnSpc>
                          <a:spcPct val="150000"/>
                        </a:lnSpc>
                      </a:pPr>
                      <a:r>
                        <a:rPr lang="en" sz="1100" dirty="0">
                          <a:effectLst/>
                        </a:rPr>
                        <a:t>＜30mm</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16KG/ </a:t>
                      </a:r>
                      <a:r>
                        <a:rPr lang="en" sz="750" baseline="30000" dirty="0">
                          <a:effectLst/>
                        </a:rPr>
                        <a:t>m2</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20KG/ </a:t>
                      </a:r>
                      <a:r>
                        <a:rPr lang="en" sz="750" baseline="30000" dirty="0">
                          <a:effectLst/>
                        </a:rPr>
                        <a:t>m2</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15-30mm</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1-3MPa</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831323388"/>
                  </a:ext>
                </a:extLst>
              </a:tr>
            </a:tbl>
          </a:graphicData>
        </a:graphic>
      </p:graphicFrame>
    </p:spTree>
    <p:extLst>
      <p:ext uri="{BB962C8B-B14F-4D97-AF65-F5344CB8AC3E}">
        <p14:creationId xmlns:p14="http://schemas.microsoft.com/office/powerpoint/2010/main" val="2732460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29D193-3223-2842-9D42-A6AFFA01CBC2}"/>
              </a:ext>
            </a:extLst>
          </p:cNvPr>
          <p:cNvSpPr>
            <a:spLocks noGrp="1"/>
          </p:cNvSpPr>
          <p:nvPr>
            <p:ph type="title"/>
          </p:nvPr>
        </p:nvSpPr>
        <p:spPr/>
        <p:txBody>
          <a:bodyPr/>
          <a:lstStyle/>
          <a:p>
            <a:r>
              <a:rPr lang="en" dirty="0"/>
              <a:t>Questions and Answers</a:t>
            </a:r>
          </a:p>
        </p:txBody>
      </p:sp>
      <p:sp>
        <p:nvSpPr>
          <p:cNvPr id="4" name="CaixaDeTexto 3">
            <a:extLst>
              <a:ext uri="{FF2B5EF4-FFF2-40B4-BE49-F238E27FC236}">
                <a16:creationId xmlns:a16="http://schemas.microsoft.com/office/drawing/2014/main" id="{37E7C322-C44A-4649-96B4-5FB8182B1D3D}"/>
              </a:ext>
            </a:extLst>
          </p:cNvPr>
          <p:cNvSpPr txBox="1"/>
          <p:nvPr/>
        </p:nvSpPr>
        <p:spPr>
          <a:xfrm>
            <a:off x="838200" y="1574773"/>
            <a:ext cx="10058299" cy="5078313"/>
          </a:xfrm>
          <a:prstGeom prst="rect">
            <a:avLst/>
          </a:prstGeom>
          <a:noFill/>
        </p:spPr>
        <p:txBody>
          <a:bodyPr wrap="square" rtlCol="0">
            <a:spAutoFit/>
          </a:bodyPr>
          <a:lstStyle/>
          <a:p>
            <a:r>
              <a:rPr lang="en" b="1" dirty="0"/>
              <a:t>Q: If this material breaks off and is carried by the rain to lakes and rivers, is there any danger to the local fauna and flora?</a:t>
            </a:r>
          </a:p>
          <a:p>
            <a:endParaRPr lang="pt-BR" dirty="0"/>
          </a:p>
          <a:p>
            <a:r>
              <a:rPr lang="en" dirty="0"/>
              <a:t>The dust suppression agent is composed of a new type of multifunctional biodegradable polymer.</a:t>
            </a:r>
          </a:p>
          <a:p>
            <a:r>
              <a:rPr lang="en" dirty="0"/>
              <a:t>The dust suppressant will work for up to three months, then it will degrade on its own, causing no harm to animals or plants.</a:t>
            </a:r>
          </a:p>
          <a:p>
            <a:r>
              <a:rPr lang="en" dirty="0"/>
              <a:t>We have done testing on this, we can share our test reports.</a:t>
            </a:r>
          </a:p>
          <a:p>
            <a:endParaRPr lang="pt-BR" dirty="0"/>
          </a:p>
          <a:p>
            <a:endParaRPr lang="pt-BR" dirty="0"/>
          </a:p>
          <a:p>
            <a:r>
              <a:rPr lang="en" b="1" dirty="0"/>
              <a:t>G: Is it necessary to use specific PPE for those applying the product or for those close to the area?</a:t>
            </a:r>
          </a:p>
          <a:p>
            <a:endParaRPr lang="pt-BR" dirty="0"/>
          </a:p>
          <a:p>
            <a:r>
              <a:rPr lang="en" dirty="0"/>
              <a:t>TEXPI dust suppression agent is an environmentally friendly product, non-toxic, non-polluting, non-irritating to human skin and respiratory tract. It is easy to apply, there is no need to use any specific PPE for the person applying it or for those close to the area.</a:t>
            </a:r>
          </a:p>
          <a:p>
            <a:endParaRPr lang="pt-BR" dirty="0"/>
          </a:p>
          <a:p>
            <a:endParaRPr lang="pt-BR" dirty="0"/>
          </a:p>
          <a:p>
            <a:endParaRPr lang="pt-BR" dirty="0"/>
          </a:p>
        </p:txBody>
      </p:sp>
    </p:spTree>
    <p:extLst>
      <p:ext uri="{BB962C8B-B14F-4D97-AF65-F5344CB8AC3E}">
        <p14:creationId xmlns:p14="http://schemas.microsoft.com/office/powerpoint/2010/main" val="198580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29D193-3223-2842-9D42-A6AFFA01CBC2}"/>
              </a:ext>
            </a:extLst>
          </p:cNvPr>
          <p:cNvSpPr>
            <a:spLocks noGrp="1"/>
          </p:cNvSpPr>
          <p:nvPr>
            <p:ph type="title"/>
          </p:nvPr>
        </p:nvSpPr>
        <p:spPr/>
        <p:txBody>
          <a:bodyPr/>
          <a:lstStyle/>
          <a:p>
            <a:r>
              <a:rPr lang="en" dirty="0"/>
              <a:t>Questions and Answers</a:t>
            </a:r>
          </a:p>
        </p:txBody>
      </p:sp>
      <p:sp>
        <p:nvSpPr>
          <p:cNvPr id="3" name="CaixaDeTexto 2">
            <a:extLst>
              <a:ext uri="{FF2B5EF4-FFF2-40B4-BE49-F238E27FC236}">
                <a16:creationId xmlns:a16="http://schemas.microsoft.com/office/drawing/2014/main" id="{382E3991-D5CB-E54E-A631-8790C6DC0916}"/>
              </a:ext>
            </a:extLst>
          </p:cNvPr>
          <p:cNvSpPr txBox="1"/>
          <p:nvPr/>
        </p:nvSpPr>
        <p:spPr>
          <a:xfrm>
            <a:off x="838200" y="1574773"/>
            <a:ext cx="10058299" cy="4801314"/>
          </a:xfrm>
          <a:prstGeom prst="rect">
            <a:avLst/>
          </a:prstGeom>
          <a:noFill/>
        </p:spPr>
        <p:txBody>
          <a:bodyPr wrap="square" rtlCol="0">
            <a:spAutoFit/>
          </a:bodyPr>
          <a:lstStyle/>
          <a:p>
            <a:r>
              <a:rPr lang="en" b="1" dirty="0"/>
              <a:t>H: When the suppressant is applied to piles of processed and fine-granular products such as coal, talc, lime, minerals in general, is there any physical or chemical change in these materials?</a:t>
            </a:r>
          </a:p>
          <a:p>
            <a:endParaRPr lang="pt-BR" dirty="0"/>
          </a:p>
          <a:p>
            <a:r>
              <a:rPr lang="en" dirty="0"/>
              <a:t>Our dust suppression agent is composed of a new type of biodegradable multifunctional polymer.</a:t>
            </a:r>
          </a:p>
          <a:p>
            <a:r>
              <a:rPr lang="en" dirty="0"/>
              <a:t>The cross-linked molecules in the polymer form a network structure with several groups of ions between the molecules.</a:t>
            </a:r>
          </a:p>
          <a:p>
            <a:r>
              <a:rPr lang="en" dirty="0"/>
              <a:t>Due to their high charge density, they have a strong affinity for ions.</a:t>
            </a:r>
          </a:p>
          <a:p>
            <a:r>
              <a:rPr lang="en" dirty="0"/>
              <a:t>Through coagulation and bonding, they quickly capture and firmly absorb fine dust.</a:t>
            </a:r>
          </a:p>
          <a:p>
            <a:r>
              <a:rPr lang="en" dirty="0"/>
              <a:t>After drying, it solidifies and forms a film on the surface of the powder.</a:t>
            </a:r>
          </a:p>
          <a:p>
            <a:r>
              <a:rPr lang="en" dirty="0"/>
              <a:t>A hardened covering layer then forms on the surface of the dust-producing material (such as sand, coal, iron ore, limestone, phosphorus or sawdust, for example).</a:t>
            </a:r>
          </a:p>
          <a:p>
            <a:r>
              <a:rPr lang="en" dirty="0"/>
              <a:t>In short, the ionic dust suppressant only forms a film on the surface of the material and does not change the physical and chemical properties of the material itself.</a:t>
            </a:r>
          </a:p>
          <a:p>
            <a:endParaRPr lang="pt-BR" dirty="0"/>
          </a:p>
          <a:p>
            <a:endParaRPr lang="pt-BR" dirty="0"/>
          </a:p>
          <a:p>
            <a:endParaRPr lang="pt-BR" dirty="0"/>
          </a:p>
        </p:txBody>
      </p:sp>
    </p:spTree>
    <p:extLst>
      <p:ext uri="{BB962C8B-B14F-4D97-AF65-F5344CB8AC3E}">
        <p14:creationId xmlns:p14="http://schemas.microsoft.com/office/powerpoint/2010/main" val="7486490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29D193-3223-2842-9D42-A6AFFA01CBC2}"/>
              </a:ext>
            </a:extLst>
          </p:cNvPr>
          <p:cNvSpPr>
            <a:spLocks noGrp="1"/>
          </p:cNvSpPr>
          <p:nvPr>
            <p:ph type="title"/>
          </p:nvPr>
        </p:nvSpPr>
        <p:spPr/>
        <p:txBody>
          <a:bodyPr/>
          <a:lstStyle/>
          <a:p>
            <a:r>
              <a:rPr lang="en" dirty="0"/>
              <a:t>Questions and Answers</a:t>
            </a:r>
          </a:p>
        </p:txBody>
      </p:sp>
      <p:sp>
        <p:nvSpPr>
          <p:cNvPr id="3" name="CaixaDeTexto 2">
            <a:extLst>
              <a:ext uri="{FF2B5EF4-FFF2-40B4-BE49-F238E27FC236}">
                <a16:creationId xmlns:a16="http://schemas.microsoft.com/office/drawing/2014/main" id="{73ABC1B4-9DC8-284E-986C-098684499C27}"/>
              </a:ext>
            </a:extLst>
          </p:cNvPr>
          <p:cNvSpPr txBox="1"/>
          <p:nvPr/>
        </p:nvSpPr>
        <p:spPr>
          <a:xfrm>
            <a:off x="838200" y="1574773"/>
            <a:ext cx="10058299" cy="2862322"/>
          </a:xfrm>
          <a:prstGeom prst="rect">
            <a:avLst/>
          </a:prstGeom>
          <a:noFill/>
        </p:spPr>
        <p:txBody>
          <a:bodyPr wrap="square" rtlCol="0">
            <a:spAutoFit/>
          </a:bodyPr>
          <a:lstStyle/>
          <a:p>
            <a:r>
              <a:rPr lang="en" b="1" dirty="0"/>
              <a:t>I: Are two (or more) coats necessary for application on mining roads or will just one coat be sufficient? What is the minimum percentage of suppressant x liters of water?</a:t>
            </a:r>
          </a:p>
          <a:p>
            <a:endParaRPr lang="pt-BR" dirty="0"/>
          </a:p>
          <a:p>
            <a:r>
              <a:rPr lang="en" dirty="0"/>
              <a:t>When first applying the dust suppressant to mining roads, we suggest two coats, but just one coat still produces important results.</a:t>
            </a:r>
          </a:p>
          <a:p>
            <a:r>
              <a:rPr lang="en" dirty="0"/>
              <a:t>For mining roads, the minimum percentage of suppressant x liters of water is 1kg:50kg of water.</a:t>
            </a:r>
          </a:p>
          <a:p>
            <a:r>
              <a:rPr lang="en" dirty="0"/>
              <a:t>Refer to the table below for the effect of dilution for 1:30 and 1:50 times ratio:</a:t>
            </a:r>
          </a:p>
          <a:p>
            <a:endParaRPr lang="pt-BR" dirty="0"/>
          </a:p>
          <a:p>
            <a:endParaRPr lang="pt-BR" dirty="0"/>
          </a:p>
          <a:p>
            <a:endParaRPr lang="pt-BR" dirty="0"/>
          </a:p>
        </p:txBody>
      </p:sp>
      <p:graphicFrame>
        <p:nvGraphicFramePr>
          <p:cNvPr id="5" name="Tabela 4">
            <a:extLst>
              <a:ext uri="{FF2B5EF4-FFF2-40B4-BE49-F238E27FC236}">
                <a16:creationId xmlns:a16="http://schemas.microsoft.com/office/drawing/2014/main" id="{585E3ECB-743E-6240-ACB0-2B4CFB0FB664}"/>
              </a:ext>
            </a:extLst>
          </p:cNvPr>
          <p:cNvGraphicFramePr>
            <a:graphicFrameLocks noGrp="1"/>
          </p:cNvGraphicFramePr>
          <p:nvPr>
            <p:extLst>
              <p:ext uri="{D42A27DB-BD31-4B8C-83A1-F6EECF244321}">
                <p14:modId xmlns:p14="http://schemas.microsoft.com/office/powerpoint/2010/main" val="381214557"/>
              </p:ext>
            </p:extLst>
          </p:nvPr>
        </p:nvGraphicFramePr>
        <p:xfrm>
          <a:off x="3540741" y="3812790"/>
          <a:ext cx="5410835" cy="1630680"/>
        </p:xfrm>
        <a:graphic>
          <a:graphicData uri="http://schemas.openxmlformats.org/drawingml/2006/table">
            <a:tbl>
              <a:tblPr firstRow="1" firstCol="1" bandRow="1">
                <a:tableStyleId>{5C22544A-7EE6-4342-B048-85BDC9FD1C3A}</a:tableStyleId>
              </a:tblPr>
              <a:tblGrid>
                <a:gridCol w="1102995">
                  <a:extLst>
                    <a:ext uri="{9D8B030D-6E8A-4147-A177-3AD203B41FA5}">
                      <a16:colId xmlns:a16="http://schemas.microsoft.com/office/drawing/2014/main" val="671379613"/>
                    </a:ext>
                  </a:extLst>
                </a:gridCol>
                <a:gridCol w="1104900">
                  <a:extLst>
                    <a:ext uri="{9D8B030D-6E8A-4147-A177-3AD203B41FA5}">
                      <a16:colId xmlns:a16="http://schemas.microsoft.com/office/drawing/2014/main" val="798263980"/>
                    </a:ext>
                  </a:extLst>
                </a:gridCol>
                <a:gridCol w="1162050">
                  <a:extLst>
                    <a:ext uri="{9D8B030D-6E8A-4147-A177-3AD203B41FA5}">
                      <a16:colId xmlns:a16="http://schemas.microsoft.com/office/drawing/2014/main" val="2303230496"/>
                    </a:ext>
                  </a:extLst>
                </a:gridCol>
                <a:gridCol w="958215">
                  <a:extLst>
                    <a:ext uri="{9D8B030D-6E8A-4147-A177-3AD203B41FA5}">
                      <a16:colId xmlns:a16="http://schemas.microsoft.com/office/drawing/2014/main" val="1273062143"/>
                    </a:ext>
                  </a:extLst>
                </a:gridCol>
                <a:gridCol w="1082675">
                  <a:extLst>
                    <a:ext uri="{9D8B030D-6E8A-4147-A177-3AD203B41FA5}">
                      <a16:colId xmlns:a16="http://schemas.microsoft.com/office/drawing/2014/main" val="3487832102"/>
                    </a:ext>
                  </a:extLst>
                </a:gridCol>
              </a:tblGrid>
              <a:tr h="574675">
                <a:tc>
                  <a:txBody>
                    <a:bodyPr/>
                    <a:lstStyle/>
                    <a:p>
                      <a:pPr algn="ctr"/>
                      <a:r>
                        <a:rPr lang="en" sz="800" dirty="0">
                          <a:effectLst/>
                        </a:rPr>
                        <a:t>Average particle size of the material</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nchor="ctr"/>
                </a:tc>
                <a:tc>
                  <a:txBody>
                    <a:bodyPr/>
                    <a:lstStyle/>
                    <a:p>
                      <a:pPr algn="ctr">
                        <a:lnSpc>
                          <a:spcPct val="150000"/>
                        </a:lnSpc>
                      </a:pPr>
                      <a:r>
                        <a:rPr lang="en" sz="750" dirty="0">
                          <a:effectLst/>
                        </a:rPr>
                        <a:t>Spray value (Ratio 1:30)</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nchor="ctr"/>
                </a:tc>
                <a:tc>
                  <a:txBody>
                    <a:bodyPr/>
                    <a:lstStyle/>
                    <a:p>
                      <a:pPr algn="ctr">
                        <a:lnSpc>
                          <a:spcPct val="150000"/>
                        </a:lnSpc>
                      </a:pPr>
                      <a:r>
                        <a:rPr lang="en" sz="750" dirty="0">
                          <a:effectLst/>
                        </a:rPr>
                        <a:t>Spray value</a:t>
                      </a:r>
                    </a:p>
                    <a:p>
                      <a:pPr algn="ctr">
                        <a:lnSpc>
                          <a:spcPct val="150000"/>
                        </a:lnSpc>
                      </a:pPr>
                      <a:r>
                        <a:rPr lang="en" sz="750" dirty="0">
                          <a:effectLst/>
                        </a:rPr>
                        <a:t>(Proportion 1:50)</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nchor="ctr"/>
                </a:tc>
                <a:tc>
                  <a:txBody>
                    <a:bodyPr/>
                    <a:lstStyle/>
                    <a:p>
                      <a:pPr algn="ctr">
                        <a:lnSpc>
                          <a:spcPct val="150000"/>
                        </a:lnSpc>
                      </a:pPr>
                      <a:r>
                        <a:rPr lang="en" sz="750" dirty="0">
                          <a:effectLst/>
                        </a:rPr>
                        <a:t>Layer thickness after 24h curing</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nchor="ctr"/>
                </a:tc>
                <a:tc>
                  <a:txBody>
                    <a:bodyPr/>
                    <a:lstStyle/>
                    <a:p>
                      <a:pPr algn="ctr">
                        <a:lnSpc>
                          <a:spcPct val="150000"/>
                        </a:lnSpc>
                      </a:pPr>
                      <a:r>
                        <a:rPr lang="en" sz="750" dirty="0">
                          <a:effectLst/>
                        </a:rPr>
                        <a:t>Soil crust film strength</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409725217"/>
                  </a:ext>
                </a:extLst>
              </a:tr>
              <a:tr h="271145">
                <a:tc>
                  <a:txBody>
                    <a:bodyPr/>
                    <a:lstStyle/>
                    <a:p>
                      <a:pPr algn="ctr">
                        <a:lnSpc>
                          <a:spcPct val="150000"/>
                        </a:lnSpc>
                      </a:pPr>
                      <a:r>
                        <a:rPr lang="en" sz="1100" dirty="0">
                          <a:effectLst/>
                        </a:rPr>
                        <a:t>＜0.05mm</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1.6 kg/ </a:t>
                      </a:r>
                      <a:r>
                        <a:rPr lang="en" sz="750" baseline="30000" dirty="0">
                          <a:effectLst/>
                        </a:rPr>
                        <a:t>m2</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2KG/ </a:t>
                      </a:r>
                      <a:r>
                        <a:rPr lang="en" sz="750" baseline="30000" dirty="0">
                          <a:effectLst/>
                        </a:rPr>
                        <a:t>m2</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2-7mm</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&lt; 0.05 MPa</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52220801"/>
                  </a:ext>
                </a:extLst>
              </a:tr>
              <a:tr h="266065">
                <a:tc>
                  <a:txBody>
                    <a:bodyPr/>
                    <a:lstStyle/>
                    <a:p>
                      <a:pPr algn="ctr">
                        <a:lnSpc>
                          <a:spcPct val="150000"/>
                        </a:lnSpc>
                      </a:pPr>
                      <a:r>
                        <a:rPr lang="en" sz="1100" dirty="0">
                          <a:effectLst/>
                        </a:rPr>
                        <a:t>＜1mm</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3.2 kg/ </a:t>
                      </a:r>
                      <a:r>
                        <a:rPr lang="en" sz="750" baseline="30000" dirty="0">
                          <a:effectLst/>
                        </a:rPr>
                        <a:t>m2</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4KG/ </a:t>
                      </a:r>
                      <a:r>
                        <a:rPr lang="en" sz="750" baseline="30000" dirty="0">
                          <a:effectLst/>
                        </a:rPr>
                        <a:t>m2</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3-15mm</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0.05-0.3 MPa</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990625268"/>
                  </a:ext>
                </a:extLst>
              </a:tr>
              <a:tr h="244475">
                <a:tc>
                  <a:txBody>
                    <a:bodyPr/>
                    <a:lstStyle/>
                    <a:p>
                      <a:pPr algn="ctr">
                        <a:lnSpc>
                          <a:spcPct val="150000"/>
                        </a:lnSpc>
                      </a:pPr>
                      <a:r>
                        <a:rPr lang="en" sz="1100" dirty="0">
                          <a:effectLst/>
                        </a:rPr>
                        <a:t>＜10mm</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8KG/ </a:t>
                      </a:r>
                      <a:r>
                        <a:rPr lang="en" sz="750" baseline="30000" dirty="0">
                          <a:effectLst/>
                        </a:rPr>
                        <a:t>m2</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10KG/ </a:t>
                      </a:r>
                      <a:r>
                        <a:rPr lang="en" sz="750" baseline="30000" dirty="0">
                          <a:effectLst/>
                        </a:rPr>
                        <a:t>m2</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13-20mm</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0.3-1MPa</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833661572"/>
                  </a:ext>
                </a:extLst>
              </a:tr>
              <a:tr h="274320">
                <a:tc>
                  <a:txBody>
                    <a:bodyPr/>
                    <a:lstStyle/>
                    <a:p>
                      <a:pPr algn="ctr">
                        <a:lnSpc>
                          <a:spcPct val="150000"/>
                        </a:lnSpc>
                      </a:pPr>
                      <a:r>
                        <a:rPr lang="en" sz="1100" dirty="0">
                          <a:effectLst/>
                        </a:rPr>
                        <a:t>＜30mm</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16KG/ </a:t>
                      </a:r>
                      <a:r>
                        <a:rPr lang="en" sz="750" baseline="30000" dirty="0">
                          <a:effectLst/>
                        </a:rPr>
                        <a:t>m2</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20KG/ </a:t>
                      </a:r>
                      <a:r>
                        <a:rPr lang="en" sz="750" baseline="30000" dirty="0">
                          <a:effectLst/>
                        </a:rPr>
                        <a:t>m2</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15-30mm</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algn="ctr">
                        <a:lnSpc>
                          <a:spcPct val="150000"/>
                        </a:lnSpc>
                      </a:pPr>
                      <a:r>
                        <a:rPr lang="en" sz="1100" dirty="0">
                          <a:effectLst/>
                        </a:rPr>
                        <a:t>1-3MPa</a:t>
                      </a:r>
                      <a:endParaRPr lang="pt-BR" sz="1200" dirty="0">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831323388"/>
                  </a:ext>
                </a:extLst>
              </a:tr>
            </a:tbl>
          </a:graphicData>
        </a:graphic>
      </p:graphicFrame>
    </p:spTree>
    <p:extLst>
      <p:ext uri="{BB962C8B-B14F-4D97-AF65-F5344CB8AC3E}">
        <p14:creationId xmlns:p14="http://schemas.microsoft.com/office/powerpoint/2010/main" val="32851824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29D193-3223-2842-9D42-A6AFFA01CBC2}"/>
              </a:ext>
            </a:extLst>
          </p:cNvPr>
          <p:cNvSpPr>
            <a:spLocks noGrp="1"/>
          </p:cNvSpPr>
          <p:nvPr>
            <p:ph type="title"/>
          </p:nvPr>
        </p:nvSpPr>
        <p:spPr/>
        <p:txBody>
          <a:bodyPr/>
          <a:lstStyle/>
          <a:p>
            <a:r>
              <a:rPr lang="en" dirty="0"/>
              <a:t>Questions and Answers</a:t>
            </a:r>
          </a:p>
        </p:txBody>
      </p:sp>
      <p:sp>
        <p:nvSpPr>
          <p:cNvPr id="3" name="CaixaDeTexto 2">
            <a:extLst>
              <a:ext uri="{FF2B5EF4-FFF2-40B4-BE49-F238E27FC236}">
                <a16:creationId xmlns:a16="http://schemas.microsoft.com/office/drawing/2014/main" id="{EA49A874-402A-0745-B38C-1C0CA834EB1A}"/>
              </a:ext>
            </a:extLst>
          </p:cNvPr>
          <p:cNvSpPr txBox="1"/>
          <p:nvPr/>
        </p:nvSpPr>
        <p:spPr>
          <a:xfrm>
            <a:off x="838200" y="1574773"/>
            <a:ext cx="10058299" cy="3693319"/>
          </a:xfrm>
          <a:prstGeom prst="rect">
            <a:avLst/>
          </a:prstGeom>
          <a:noFill/>
        </p:spPr>
        <p:txBody>
          <a:bodyPr wrap="square" rtlCol="0">
            <a:spAutoFit/>
          </a:bodyPr>
          <a:lstStyle/>
          <a:p>
            <a:r>
              <a:rPr lang="en" b="1" dirty="0"/>
              <a:t>J: Is there a need to train the person who will apply the material?</a:t>
            </a:r>
          </a:p>
          <a:p>
            <a:endParaRPr lang="pt-BR" dirty="0"/>
          </a:p>
          <a:p>
            <a:r>
              <a:rPr lang="en" dirty="0"/>
              <a:t>Our dust suppression agent is easy to apply and can be used as needed.</a:t>
            </a:r>
          </a:p>
          <a:p>
            <a:r>
              <a:rPr lang="en" dirty="0"/>
              <a:t>Workers only need to be trained in the dilution steps and dilution ratio the first time. Therefore, no special training is required.</a:t>
            </a:r>
          </a:p>
          <a:p>
            <a:endParaRPr lang="pt-BR" dirty="0"/>
          </a:p>
          <a:p>
            <a:r>
              <a:rPr lang="en" dirty="0"/>
              <a:t>Dilution steps:</a:t>
            </a:r>
          </a:p>
          <a:p>
            <a:r>
              <a:rPr lang="en" dirty="0"/>
              <a:t>1-) Add the dust suppressant to the container</a:t>
            </a:r>
          </a:p>
          <a:p>
            <a:r>
              <a:rPr lang="en" dirty="0"/>
              <a:t>2-) Add water (the agitation produced by placing water in the container is usually sufficient). If necessary, other agitation methods can be used.</a:t>
            </a:r>
          </a:p>
          <a:p>
            <a:endParaRPr lang="pt-BR" dirty="0"/>
          </a:p>
          <a:p>
            <a:endParaRPr lang="pt-BR" dirty="0"/>
          </a:p>
          <a:p>
            <a:endParaRPr lang="pt-BR" dirty="0"/>
          </a:p>
        </p:txBody>
      </p:sp>
    </p:spTree>
    <p:extLst>
      <p:ext uri="{BB962C8B-B14F-4D97-AF65-F5344CB8AC3E}">
        <p14:creationId xmlns:p14="http://schemas.microsoft.com/office/powerpoint/2010/main" val="3396781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29D193-3223-2842-9D42-A6AFFA01CBC2}"/>
              </a:ext>
            </a:extLst>
          </p:cNvPr>
          <p:cNvSpPr>
            <a:spLocks noGrp="1"/>
          </p:cNvSpPr>
          <p:nvPr>
            <p:ph type="title"/>
          </p:nvPr>
        </p:nvSpPr>
        <p:spPr/>
        <p:txBody>
          <a:bodyPr/>
          <a:lstStyle/>
          <a:p>
            <a:r>
              <a:rPr lang="en" dirty="0"/>
              <a:t>Questions and Answers</a:t>
            </a:r>
          </a:p>
        </p:txBody>
      </p:sp>
      <p:sp>
        <p:nvSpPr>
          <p:cNvPr id="3" name="CaixaDeTexto 2">
            <a:extLst>
              <a:ext uri="{FF2B5EF4-FFF2-40B4-BE49-F238E27FC236}">
                <a16:creationId xmlns:a16="http://schemas.microsoft.com/office/drawing/2014/main" id="{41FB0D4B-4DAA-F049-8206-E4E99381A809}"/>
              </a:ext>
            </a:extLst>
          </p:cNvPr>
          <p:cNvSpPr txBox="1"/>
          <p:nvPr/>
        </p:nvSpPr>
        <p:spPr>
          <a:xfrm>
            <a:off x="838200" y="1574773"/>
            <a:ext cx="10058299" cy="2862322"/>
          </a:xfrm>
          <a:prstGeom prst="rect">
            <a:avLst/>
          </a:prstGeom>
          <a:noFill/>
        </p:spPr>
        <p:txBody>
          <a:bodyPr wrap="square" rtlCol="0">
            <a:spAutoFit/>
          </a:bodyPr>
          <a:lstStyle/>
          <a:p>
            <a:r>
              <a:rPr lang="en" b="1" dirty="0"/>
              <a:t>K: Is the mixture of suppressant in water (kg of suppressant x liters of water) just added or must it be mixed with tools? And what tools would that be, for example, in a water truck?</a:t>
            </a:r>
          </a:p>
          <a:p>
            <a:endParaRPr lang="pt-BR" dirty="0"/>
          </a:p>
          <a:p>
            <a:r>
              <a:rPr lang="en" dirty="0"/>
              <a:t>If you want to use a water truck to spray the mining road, you can mix the dust suppressant in a container and put it in the water truck.</a:t>
            </a:r>
          </a:p>
          <a:p>
            <a:r>
              <a:rPr lang="en" dirty="0"/>
              <a:t>Or you can add the dust suppressant agent to the tanker first and then add the water, where the mixture is achieved by the movement of the water as it is placed in the tanker tank.</a:t>
            </a:r>
          </a:p>
          <a:p>
            <a:endParaRPr lang="pt-BR" dirty="0"/>
          </a:p>
          <a:p>
            <a:endParaRPr lang="pt-BR" dirty="0"/>
          </a:p>
          <a:p>
            <a:endParaRPr lang="pt-BR" dirty="0"/>
          </a:p>
        </p:txBody>
      </p:sp>
    </p:spTree>
    <p:extLst>
      <p:ext uri="{BB962C8B-B14F-4D97-AF65-F5344CB8AC3E}">
        <p14:creationId xmlns:p14="http://schemas.microsoft.com/office/powerpoint/2010/main" val="32391464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A890DE55-A22D-894F-9975-093F7CCD0D9E}"/>
              </a:ext>
            </a:extLst>
          </p:cNvPr>
          <p:cNvSpPr txBox="1"/>
          <p:nvPr/>
        </p:nvSpPr>
        <p:spPr>
          <a:xfrm>
            <a:off x="1244258" y="1091542"/>
            <a:ext cx="2659702" cy="720518"/>
          </a:xfrm>
          <a:prstGeom prst="rect">
            <a:avLst/>
          </a:prstGeom>
          <a:noFill/>
        </p:spPr>
        <p:txBody>
          <a:bodyPr wrap="none" rtlCol="0">
            <a:spAutoFit/>
          </a:bodyPr>
          <a:lstStyle/>
          <a:p>
            <a:r>
              <a:rPr lang="en" sz="4082" b="1" dirty="0">
                <a:solidFill>
                  <a:schemeClr val="bg1"/>
                </a:solidFill>
                <a:latin typeface="Source Sans Pro" panose="020B0503030403020204" pitchFamily="34" charset="0"/>
                <a:ea typeface="Source Sans Pro" panose="020B0503030403020204" pitchFamily="34" charset="0"/>
              </a:rPr>
              <a:t>THANKS</a:t>
            </a:r>
          </a:p>
        </p:txBody>
      </p:sp>
      <p:pic>
        <p:nvPicPr>
          <p:cNvPr id="5" name="Imagem 4" descr="Uma imagem contendo desenho, placar&#10;&#10;Descrição gerada automaticamente">
            <a:extLst>
              <a:ext uri="{FF2B5EF4-FFF2-40B4-BE49-F238E27FC236}">
                <a16:creationId xmlns:a16="http://schemas.microsoft.com/office/drawing/2014/main" id="{6F96932B-90B3-954D-9B0D-CB169586D590}"/>
              </a:ext>
            </a:extLst>
          </p:cNvPr>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775268" y="1467294"/>
            <a:ext cx="6641464" cy="3551274"/>
          </a:xfrm>
          <a:prstGeom prst="rect">
            <a:avLst/>
          </a:prstGeom>
        </p:spPr>
      </p:pic>
    </p:spTree>
    <p:extLst>
      <p:ext uri="{BB962C8B-B14F-4D97-AF65-F5344CB8AC3E}">
        <p14:creationId xmlns:p14="http://schemas.microsoft.com/office/powerpoint/2010/main" val="40336988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resentação1" id="{2A670680-8114-7F49-808B-80C4E830093A}" vid="{BC0612A9-985F-6543-A7CD-4E6791B8FFFD}"/>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1127</TotalTime>
  <Words>1764</Words>
  <Application>Microsoft Macintosh PowerPoint</Application>
  <PresentationFormat>Widescreen</PresentationFormat>
  <Paragraphs>212</Paragraphs>
  <Slides>19</Slides>
  <Notes>2</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19</vt:i4>
      </vt:variant>
    </vt:vector>
  </HeadingPairs>
  <TitlesOfParts>
    <vt:vector size="23" baseType="lpstr">
      <vt:lpstr>Arial</vt:lpstr>
      <vt:lpstr>Calibri</vt:lpstr>
      <vt:lpstr>Source Sans Pro</vt:lpstr>
      <vt:lpstr>Tema do Office</vt:lpstr>
      <vt:lpstr>Apresentação do PowerPoint</vt:lpstr>
      <vt:lpstr>New! Dust Suppressor</vt:lpstr>
      <vt:lpstr>New! Dust Suppressor</vt:lpstr>
      <vt:lpstr>New! Dust Suppressor</vt:lpstr>
      <vt:lpstr>New! Dust Suppressor</vt:lpstr>
      <vt:lpstr>New! Dust Suppressor</vt:lpstr>
      <vt:lpstr>New! Dust Suppressor</vt:lpstr>
      <vt:lpstr>New! Dust Suppressor</vt:lpstr>
      <vt:lpstr>Questions and Answers</vt:lpstr>
      <vt:lpstr>Questions and Answers</vt:lpstr>
      <vt:lpstr>Questions and Answers</vt:lpstr>
      <vt:lpstr>Questions and Answers</vt:lpstr>
      <vt:lpstr>Questions and Answers</vt:lpstr>
      <vt:lpstr>Questions and Answers</vt:lpstr>
      <vt:lpstr>Questions and Answers</vt:lpstr>
      <vt:lpstr>Questions and Answers</vt:lpstr>
      <vt:lpstr>Questions and Answers</vt:lpstr>
      <vt:lpstr>Questions and Answers</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Cláudio da Costa Teixeira</dc:creator>
  <cp:lastModifiedBy>Claudio</cp:lastModifiedBy>
  <cp:revision>93</cp:revision>
  <cp:lastPrinted>2020-12-08T13:43:11Z</cp:lastPrinted>
  <dcterms:created xsi:type="dcterms:W3CDTF">2020-11-18T12:41:22Z</dcterms:created>
  <dcterms:modified xsi:type="dcterms:W3CDTF">2024-11-08T11:51:26Z</dcterms:modified>
</cp:coreProperties>
</file>