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1"/>
  </p:notesMasterIdLst>
  <p:sldIdLst>
    <p:sldId id="371" r:id="rId2"/>
    <p:sldId id="2229" r:id="rId3"/>
    <p:sldId id="2231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342" r:id="rId14"/>
    <p:sldId id="275" r:id="rId15"/>
    <p:sldId id="343" r:id="rId16"/>
    <p:sldId id="277" r:id="rId17"/>
    <p:sldId id="278" r:id="rId18"/>
    <p:sldId id="279" r:id="rId19"/>
    <p:sldId id="2232" r:id="rId20"/>
    <p:sldId id="280" r:id="rId21"/>
    <p:sldId id="281" r:id="rId22"/>
    <p:sldId id="282" r:id="rId23"/>
    <p:sldId id="283" r:id="rId24"/>
    <p:sldId id="344" r:id="rId25"/>
    <p:sldId id="285" r:id="rId26"/>
    <p:sldId id="287" r:id="rId27"/>
    <p:sldId id="288" r:id="rId28"/>
    <p:sldId id="289" r:id="rId29"/>
    <p:sldId id="290" r:id="rId30"/>
    <p:sldId id="291" r:id="rId31"/>
    <p:sldId id="293" r:id="rId32"/>
    <p:sldId id="348" r:id="rId33"/>
    <p:sldId id="295" r:id="rId34"/>
    <p:sldId id="296" r:id="rId35"/>
    <p:sldId id="370" r:id="rId36"/>
    <p:sldId id="298" r:id="rId37"/>
    <p:sldId id="301" r:id="rId38"/>
    <p:sldId id="302" r:id="rId39"/>
    <p:sldId id="303" r:id="rId40"/>
    <p:sldId id="306" r:id="rId41"/>
    <p:sldId id="307" r:id="rId42"/>
    <p:sldId id="308" r:id="rId43"/>
    <p:sldId id="309" r:id="rId44"/>
    <p:sldId id="310" r:id="rId45"/>
    <p:sldId id="311" r:id="rId46"/>
    <p:sldId id="312" r:id="rId47"/>
    <p:sldId id="313" r:id="rId48"/>
    <p:sldId id="314" r:id="rId49"/>
    <p:sldId id="315" r:id="rId50"/>
    <p:sldId id="316" r:id="rId51"/>
    <p:sldId id="317" r:id="rId52"/>
    <p:sldId id="318" r:id="rId53"/>
    <p:sldId id="319" r:id="rId54"/>
    <p:sldId id="320" r:id="rId55"/>
    <p:sldId id="321" r:id="rId56"/>
    <p:sldId id="322" r:id="rId57"/>
    <p:sldId id="323" r:id="rId58"/>
    <p:sldId id="349" r:id="rId59"/>
    <p:sldId id="358" r:id="rId60"/>
    <p:sldId id="357" r:id="rId61"/>
    <p:sldId id="359" r:id="rId62"/>
    <p:sldId id="369" r:id="rId63"/>
    <p:sldId id="368" r:id="rId64"/>
    <p:sldId id="353" r:id="rId65"/>
    <p:sldId id="354" r:id="rId66"/>
    <p:sldId id="355" r:id="rId67"/>
    <p:sldId id="356" r:id="rId68"/>
    <p:sldId id="362" r:id="rId69"/>
    <p:sldId id="363" r:id="rId70"/>
    <p:sldId id="364" r:id="rId71"/>
    <p:sldId id="365" r:id="rId72"/>
    <p:sldId id="331" r:id="rId73"/>
    <p:sldId id="332" r:id="rId74"/>
    <p:sldId id="334" r:id="rId75"/>
    <p:sldId id="335" r:id="rId76"/>
    <p:sldId id="336" r:id="rId77"/>
    <p:sldId id="337" r:id="rId78"/>
    <p:sldId id="338" r:id="rId79"/>
    <p:sldId id="263" r:id="rId8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D24EC6B-4D39-4FF9-8BAE-44927336F1D4}">
          <p14:sldIdLst>
            <p14:sldId id="371"/>
            <p14:sldId id="2229"/>
            <p14:sldId id="2231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342"/>
            <p14:sldId id="275"/>
            <p14:sldId id="343"/>
            <p14:sldId id="277"/>
            <p14:sldId id="278"/>
            <p14:sldId id="279"/>
            <p14:sldId id="2232"/>
            <p14:sldId id="280"/>
            <p14:sldId id="281"/>
            <p14:sldId id="282"/>
            <p14:sldId id="283"/>
            <p14:sldId id="344"/>
            <p14:sldId id="285"/>
            <p14:sldId id="287"/>
            <p14:sldId id="288"/>
            <p14:sldId id="289"/>
            <p14:sldId id="290"/>
            <p14:sldId id="291"/>
            <p14:sldId id="293"/>
            <p14:sldId id="348"/>
            <p14:sldId id="295"/>
            <p14:sldId id="296"/>
            <p14:sldId id="370"/>
            <p14:sldId id="298"/>
            <p14:sldId id="301"/>
            <p14:sldId id="302"/>
            <p14:sldId id="303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49"/>
            <p14:sldId id="358"/>
            <p14:sldId id="357"/>
            <p14:sldId id="359"/>
            <p14:sldId id="369"/>
            <p14:sldId id="368"/>
            <p14:sldId id="353"/>
            <p14:sldId id="354"/>
            <p14:sldId id="355"/>
            <p14:sldId id="356"/>
            <p14:sldId id="362"/>
            <p14:sldId id="363"/>
            <p14:sldId id="364"/>
            <p14:sldId id="365"/>
            <p14:sldId id="331"/>
            <p14:sldId id="332"/>
            <p14:sldId id="334"/>
            <p14:sldId id="335"/>
            <p14:sldId id="336"/>
            <p14:sldId id="337"/>
            <p14:sldId id="338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2" pos="393" userDrawn="1">
          <p15:clr>
            <a:srgbClr val="A4A3A4"/>
          </p15:clr>
        </p15:guide>
        <p15:guide id="3" orient="horz" pos="3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8F60"/>
    <a:srgbClr val="F9B233"/>
    <a:srgbClr val="A5A5A5"/>
    <a:srgbClr val="C00000"/>
    <a:srgbClr val="F77507"/>
    <a:srgbClr val="F7C600"/>
    <a:srgbClr val="008100"/>
    <a:srgbClr val="D9D9D9"/>
    <a:srgbClr val="9CF2D1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56" autoAdjust="0"/>
    <p:restoredTop sz="93469" autoAdjust="0"/>
  </p:normalViewPr>
  <p:slideViewPr>
    <p:cSldViewPr snapToGrid="0" showGuides="1">
      <p:cViewPr varScale="1">
        <p:scale>
          <a:sx n="119" d="100"/>
          <a:sy n="119" d="100"/>
        </p:scale>
        <p:origin x="968" y="192"/>
      </p:cViewPr>
      <p:guideLst>
        <p:guide pos="393"/>
        <p:guide orient="horz" pos="3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lexander\Desktop\FAULT%20CURRENT%20CALCUL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381674914174352E-2"/>
          <c:y val="2.8004573222666303E-2"/>
          <c:w val="0.88494385962310618"/>
          <c:h val="0.82341480271119183"/>
        </c:manualLayout>
      </c:layout>
      <c:scatterChart>
        <c:scatterStyle val="smoothMarker"/>
        <c:varyColors val="0"/>
        <c:ser>
          <c:idx val="0"/>
          <c:order val="1"/>
          <c:spPr>
            <a:ln w="28575" cap="rnd">
              <a:solidFill>
                <a:srgbClr val="128F60"/>
              </a:solidFill>
              <a:round/>
            </a:ln>
            <a:effectLst/>
          </c:spPr>
          <c:marker>
            <c:symbol val="none"/>
          </c:marker>
          <c:xVal>
            <c:numRef>
              <c:f>Лист2!$B$24:$B$124</c:f>
              <c:numCache>
                <c:formatCode>General</c:formatCode>
                <c:ptCount val="101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0.60000000000000009</c:v>
                </c:pt>
                <c:pt idx="4">
                  <c:v>0.8</c:v>
                </c:pt>
                <c:pt idx="5">
                  <c:v>1</c:v>
                </c:pt>
                <c:pt idx="6">
                  <c:v>1.2</c:v>
                </c:pt>
                <c:pt idx="7">
                  <c:v>1.4</c:v>
                </c:pt>
                <c:pt idx="8">
                  <c:v>1.5999999999999999</c:v>
                </c:pt>
                <c:pt idx="9">
                  <c:v>1.7999999999999998</c:v>
                </c:pt>
                <c:pt idx="10">
                  <c:v>1.9999999999999998</c:v>
                </c:pt>
                <c:pt idx="11">
                  <c:v>2.1999999999999997</c:v>
                </c:pt>
                <c:pt idx="12">
                  <c:v>2.4</c:v>
                </c:pt>
                <c:pt idx="13">
                  <c:v>2.6</c:v>
                </c:pt>
                <c:pt idx="14">
                  <c:v>2.8000000000000003</c:v>
                </c:pt>
                <c:pt idx="15">
                  <c:v>3.0000000000000004</c:v>
                </c:pt>
                <c:pt idx="16">
                  <c:v>3.2000000000000006</c:v>
                </c:pt>
                <c:pt idx="17">
                  <c:v>3.4000000000000008</c:v>
                </c:pt>
                <c:pt idx="18">
                  <c:v>3.600000000000001</c:v>
                </c:pt>
                <c:pt idx="19">
                  <c:v>3.8000000000000012</c:v>
                </c:pt>
                <c:pt idx="20">
                  <c:v>4.0000000000000009</c:v>
                </c:pt>
                <c:pt idx="21">
                  <c:v>4.2000000000000011</c:v>
                </c:pt>
                <c:pt idx="22">
                  <c:v>4.4000000000000012</c:v>
                </c:pt>
                <c:pt idx="23">
                  <c:v>4.6000000000000014</c:v>
                </c:pt>
                <c:pt idx="24">
                  <c:v>4.8000000000000016</c:v>
                </c:pt>
                <c:pt idx="25">
                  <c:v>5.0000000000000018</c:v>
                </c:pt>
                <c:pt idx="26">
                  <c:v>5.200000000000002</c:v>
                </c:pt>
                <c:pt idx="27">
                  <c:v>5.4000000000000021</c:v>
                </c:pt>
                <c:pt idx="28">
                  <c:v>5.6000000000000023</c:v>
                </c:pt>
                <c:pt idx="29">
                  <c:v>5.8000000000000025</c:v>
                </c:pt>
                <c:pt idx="30">
                  <c:v>6.0000000000000027</c:v>
                </c:pt>
                <c:pt idx="31">
                  <c:v>6.2000000000000028</c:v>
                </c:pt>
                <c:pt idx="32">
                  <c:v>6.400000000000003</c:v>
                </c:pt>
                <c:pt idx="33">
                  <c:v>6.6000000000000032</c:v>
                </c:pt>
                <c:pt idx="34">
                  <c:v>6.8000000000000034</c:v>
                </c:pt>
                <c:pt idx="35">
                  <c:v>7.0000000000000036</c:v>
                </c:pt>
                <c:pt idx="36">
                  <c:v>7.2000000000000037</c:v>
                </c:pt>
                <c:pt idx="37">
                  <c:v>7.4000000000000039</c:v>
                </c:pt>
                <c:pt idx="38">
                  <c:v>7.6000000000000041</c:v>
                </c:pt>
                <c:pt idx="39">
                  <c:v>7.8000000000000043</c:v>
                </c:pt>
                <c:pt idx="40">
                  <c:v>8.0000000000000036</c:v>
                </c:pt>
                <c:pt idx="41">
                  <c:v>8.2000000000000028</c:v>
                </c:pt>
                <c:pt idx="42">
                  <c:v>8.4000000000000021</c:v>
                </c:pt>
                <c:pt idx="43">
                  <c:v>8.6000000000000014</c:v>
                </c:pt>
                <c:pt idx="44">
                  <c:v>8.8000000000000007</c:v>
                </c:pt>
                <c:pt idx="45">
                  <c:v>9</c:v>
                </c:pt>
                <c:pt idx="46">
                  <c:v>9.1999999999999993</c:v>
                </c:pt>
                <c:pt idx="47">
                  <c:v>9.3999999999999986</c:v>
                </c:pt>
                <c:pt idx="48">
                  <c:v>9.5999999999999979</c:v>
                </c:pt>
                <c:pt idx="49">
                  <c:v>9.7999999999999972</c:v>
                </c:pt>
                <c:pt idx="50">
                  <c:v>9.9999999999999964</c:v>
                </c:pt>
                <c:pt idx="51">
                  <c:v>10.199999999999996</c:v>
                </c:pt>
                <c:pt idx="52">
                  <c:v>10.399999999999995</c:v>
                </c:pt>
                <c:pt idx="53">
                  <c:v>10.599999999999994</c:v>
                </c:pt>
                <c:pt idx="54">
                  <c:v>10.799999999999994</c:v>
                </c:pt>
                <c:pt idx="55">
                  <c:v>10.999999999999993</c:v>
                </c:pt>
                <c:pt idx="56">
                  <c:v>11.199999999999992</c:v>
                </c:pt>
                <c:pt idx="57">
                  <c:v>11.399999999999991</c:v>
                </c:pt>
                <c:pt idx="58">
                  <c:v>11.599999999999991</c:v>
                </c:pt>
                <c:pt idx="59">
                  <c:v>11.79999999999999</c:v>
                </c:pt>
                <c:pt idx="60">
                  <c:v>11.999999999999989</c:v>
                </c:pt>
                <c:pt idx="61">
                  <c:v>12.199999999999989</c:v>
                </c:pt>
                <c:pt idx="62">
                  <c:v>12.399999999999988</c:v>
                </c:pt>
                <c:pt idx="63">
                  <c:v>12.599999999999987</c:v>
                </c:pt>
                <c:pt idx="64">
                  <c:v>12.799999999999986</c:v>
                </c:pt>
                <c:pt idx="65">
                  <c:v>12.999999999999986</c:v>
                </c:pt>
                <c:pt idx="66">
                  <c:v>13.199999999999985</c:v>
                </c:pt>
                <c:pt idx="67">
                  <c:v>13.399999999999984</c:v>
                </c:pt>
                <c:pt idx="68">
                  <c:v>13.599999999999984</c:v>
                </c:pt>
                <c:pt idx="69">
                  <c:v>13.799999999999983</c:v>
                </c:pt>
                <c:pt idx="70">
                  <c:v>13.999999999999982</c:v>
                </c:pt>
                <c:pt idx="71">
                  <c:v>14.199999999999982</c:v>
                </c:pt>
                <c:pt idx="72">
                  <c:v>14.399999999999981</c:v>
                </c:pt>
                <c:pt idx="73">
                  <c:v>14.59999999999998</c:v>
                </c:pt>
                <c:pt idx="74">
                  <c:v>14.799999999999979</c:v>
                </c:pt>
                <c:pt idx="75">
                  <c:v>14.999999999999979</c:v>
                </c:pt>
                <c:pt idx="76">
                  <c:v>15.199999999999978</c:v>
                </c:pt>
                <c:pt idx="77">
                  <c:v>15.399999999999977</c:v>
                </c:pt>
                <c:pt idx="78">
                  <c:v>15.599999999999977</c:v>
                </c:pt>
                <c:pt idx="79">
                  <c:v>15.799999999999976</c:v>
                </c:pt>
                <c:pt idx="80">
                  <c:v>15.999999999999975</c:v>
                </c:pt>
                <c:pt idx="81">
                  <c:v>16.199999999999974</c:v>
                </c:pt>
                <c:pt idx="82">
                  <c:v>16.399999999999974</c:v>
                </c:pt>
                <c:pt idx="83">
                  <c:v>16.599999999999973</c:v>
                </c:pt>
                <c:pt idx="84">
                  <c:v>16.799999999999972</c:v>
                </c:pt>
                <c:pt idx="85">
                  <c:v>16.999999999999972</c:v>
                </c:pt>
                <c:pt idx="86">
                  <c:v>17.199999999999971</c:v>
                </c:pt>
                <c:pt idx="87">
                  <c:v>17.39999999999997</c:v>
                </c:pt>
                <c:pt idx="88">
                  <c:v>17.599999999999969</c:v>
                </c:pt>
                <c:pt idx="89">
                  <c:v>17.799999999999969</c:v>
                </c:pt>
                <c:pt idx="90">
                  <c:v>17.999999999999968</c:v>
                </c:pt>
                <c:pt idx="91">
                  <c:v>18.199999999999967</c:v>
                </c:pt>
                <c:pt idx="92">
                  <c:v>18.399999999999967</c:v>
                </c:pt>
                <c:pt idx="93">
                  <c:v>18.599999999999966</c:v>
                </c:pt>
                <c:pt idx="94">
                  <c:v>18.799999999999965</c:v>
                </c:pt>
                <c:pt idx="95">
                  <c:v>18.999999999999964</c:v>
                </c:pt>
                <c:pt idx="96">
                  <c:v>19.199999999999964</c:v>
                </c:pt>
                <c:pt idx="97">
                  <c:v>19.399999999999963</c:v>
                </c:pt>
                <c:pt idx="98">
                  <c:v>19.599999999999962</c:v>
                </c:pt>
                <c:pt idx="99">
                  <c:v>19.799999999999962</c:v>
                </c:pt>
                <c:pt idx="100">
                  <c:v>19.999999999999961</c:v>
                </c:pt>
              </c:numCache>
            </c:numRef>
          </c:xVal>
          <c:yVal>
            <c:numRef>
              <c:f>Лист2!$C$24:$C$124</c:f>
              <c:numCache>
                <c:formatCode>0.0</c:formatCode>
                <c:ptCount val="101"/>
                <c:pt idx="0">
                  <c:v>10</c:v>
                </c:pt>
                <c:pt idx="1">
                  <c:v>9.2112171204246689</c:v>
                </c:pt>
                <c:pt idx="2">
                  <c:v>8.5377722614687031</c:v>
                </c:pt>
                <c:pt idx="3">
                  <c:v>7.9560913857425675</c:v>
                </c:pt>
                <c:pt idx="4">
                  <c:v>7.4486151001591265</c:v>
                </c:pt>
                <c:pt idx="5">
                  <c:v>7.0019954628428378</c:v>
                </c:pt>
                <c:pt idx="6">
                  <c:v>6.6059048109384042</c:v>
                </c:pt>
                <c:pt idx="7">
                  <c:v>6.2522272377931767</c:v>
                </c:pt>
                <c:pt idx="8">
                  <c:v>5.9344965990594076</c:v>
                </c:pt>
                <c:pt idx="9">
                  <c:v>5.6474975907827671</c:v>
                </c:pt>
                <c:pt idx="10">
                  <c:v>5.3869772416422528</c:v>
                </c:pt>
                <c:pt idx="11">
                  <c:v>5.1494327375335081</c:v>
                </c:pt>
                <c:pt idx="12">
                  <c:v>4.9319530119012258</c:v>
                </c:pt>
                <c:pt idx="13">
                  <c:v>4.7320988508316981</c:v>
                </c:pt>
                <c:pt idx="14">
                  <c:v>4.5478110134179683</c:v>
                </c:pt>
                <c:pt idx="15">
                  <c:v>4.3773390164465011</c:v>
                </c:pt>
                <c:pt idx="16">
                  <c:v>4.2191853571785805</c:v>
                </c:pt>
                <c:pt idx="17">
                  <c:v>4.0720614059173608</c:v>
                </c:pt>
                <c:pt idx="18">
                  <c:v>3.9348522158448982</c:v>
                </c:pt>
                <c:pt idx="19">
                  <c:v>3.8065882154013835</c:v>
                </c:pt>
                <c:pt idx="20">
                  <c:v>3.6864222623353093</c:v>
                </c:pt>
                <c:pt idx="21">
                  <c:v>3.5736109108851095</c:v>
                </c:pt>
                <c:pt idx="22">
                  <c:v>3.4674990163831971</c:v>
                </c:pt>
                <c:pt idx="23">
                  <c:v>3.3675070035953643</c:v>
                </c:pt>
                <c:pt idx="24">
                  <c:v>3.2731202761689278</c:v>
                </c:pt>
                <c:pt idx="25">
                  <c:v>3.1838803585561144</c:v>
                </c:pt>
                <c:pt idx="26">
                  <c:v>3.0993774485430641</c:v>
                </c:pt>
                <c:pt idx="27">
                  <c:v>3.019244125089426</c:v>
                </c:pt>
                <c:pt idx="28">
                  <c:v>2.9431500076572177</c:v>
                </c:pt>
                <c:pt idx="29">
                  <c:v>2.8707972032926694</c:v>
                </c:pt>
                <c:pt idx="30">
                  <c:v>2.8019164091537752</c:v>
                </c:pt>
                <c:pt idx="31">
                  <c:v>2.736263562977447</c:v>
                </c:pt>
                <c:pt idx="32">
                  <c:v>2.673616953670928</c:v>
                </c:pt>
                <c:pt idx="33">
                  <c:v>2.6137747199363495</c:v>
                </c:pt>
                <c:pt idx="34">
                  <c:v>2.5565526774633374</c:v>
                </c:pt>
                <c:pt idx="35">
                  <c:v>2.5017824254161805</c:v>
                </c:pt>
                <c:pt idx="36">
                  <c:v>2.4493096912098151</c:v>
                </c:pt>
                <c:pt idx="37">
                  <c:v>2.398992879308016</c:v>
                </c:pt>
                <c:pt idx="38">
                  <c:v>2.3507017952954112</c:v>
                </c:pt>
                <c:pt idx="39">
                  <c:v>2.3043165210131549</c:v>
                </c:pt>
                <c:pt idx="40">
                  <c:v>2.2597264202959715</c:v>
                </c:pt>
                <c:pt idx="41">
                  <c:v>2.2168292579557964</c:v>
                </c:pt>
                <c:pt idx="42">
                  <c:v>2.1755304172437984</c:v>
                </c:pt>
                <c:pt idx="43">
                  <c:v>2.1357422031832836</c:v>
                </c:pt>
                <c:pt idx="44">
                  <c:v>2.097383220977505</c:v>
                </c:pt>
                <c:pt idx="45">
                  <c:v>2.0603778202202361</c:v>
                </c:pt>
                <c:pt idx="46">
                  <c:v>2.0246555969230249</c:v>
                </c:pt>
                <c:pt idx="47">
                  <c:v>1.990150946461845</c:v>
                </c:pt>
                <c:pt idx="48">
                  <c:v>1.9568026614704825</c:v>
                </c:pt>
                <c:pt idx="49">
                  <c:v>1.9245535694954343</c:v>
                </c:pt>
                <c:pt idx="50">
                  <c:v>1.8933502058996641</c:v>
                </c:pt>
                <c:pt idx="51">
                  <c:v>1.8631425180785419</c:v>
                </c:pt>
                <c:pt idx="52">
                  <c:v>1.8338835975458676</c:v>
                </c:pt>
                <c:pt idx="53">
                  <c:v>1.8055294368736226</c:v>
                </c:pt>
                <c:pt idx="54">
                  <c:v>1.7780387088365279</c:v>
                </c:pt>
                <c:pt idx="55">
                  <c:v>1.751372565430281</c:v>
                </c:pt>
                <c:pt idx="56">
                  <c:v>1.7254944547079143</c:v>
                </c:pt>
                <c:pt idx="57">
                  <c:v>1.7003699536181616</c:v>
                </c:pt>
                <c:pt idx="58">
                  <c:v>1.6759666152382247</c:v>
                </c:pt>
                <c:pt idx="59">
                  <c:v>1.6522538289753097</c:v>
                </c:pt>
                <c:pt idx="60">
                  <c:v>1.6292026924704064</c:v>
                </c:pt>
                <c:pt idx="61">
                  <c:v>1.6067858940772095</c:v>
                </c:pt>
                <c:pt idx="62">
                  <c:v>1.5849776049114481</c:v>
                </c:pt>
                <c:pt idx="63">
                  <c:v>1.5637533795735341</c:v>
                </c:pt>
                <c:pt idx="64">
                  <c:v>1.5430900647422712</c:v>
                </c:pt>
                <c:pt idx="65">
                  <c:v>1.522965714921064</c:v>
                </c:pt>
                <c:pt idx="66">
                  <c:v>1.5033595146920726</c:v>
                </c:pt>
                <c:pt idx="67">
                  <c:v>1.4842517068993029</c:v>
                </c:pt>
                <c:pt idx="68">
                  <c:v>1.4656235262397443</c:v>
                </c:pt>
                <c:pt idx="69">
                  <c:v>1.4474571377933332</c:v>
                </c:pt>
                <c:pt idx="70">
                  <c:v>1.4297355800684672</c:v>
                </c:pt>
                <c:pt idx="71">
                  <c:v>1.412442712180761</c:v>
                </c:pt>
                <c:pt idx="72">
                  <c:v>1.3955631648192739</c:v>
                </c:pt>
                <c:pt idx="73">
                  <c:v>1.3790822946871191</c:v>
                </c:pt>
                <c:pt idx="74">
                  <c:v>1.3629861421325891</c:v>
                </c:pt>
                <c:pt idx="75">
                  <c:v>1.3472613917131349</c:v>
                </c:pt>
                <c:pt idx="76">
                  <c:v>1.3318953354580483</c:v>
                </c:pt>
                <c:pt idx="77">
                  <c:v>1.3168758386168156</c:v>
                </c:pt>
                <c:pt idx="78">
                  <c:v>1.3021913076991201</c:v>
                </c:pt>
                <c:pt idx="79">
                  <c:v>1.2878306606295873</c:v>
                </c:pt>
                <c:pt idx="80">
                  <c:v>1.273783298855798</c:v>
                </c:pt>
                <c:pt idx="81">
                  <c:v>1.2600390812620439</c:v>
                </c:pt>
                <c:pt idx="82">
                  <c:v>1.2465882997538897</c:v>
                </c:pt>
                <c:pt idx="83">
                  <c:v>1.2334216563900102</c:v>
                </c:pt>
                <c:pt idx="84">
                  <c:v>1.2205302419481026</c:v>
                </c:pt>
                <c:pt idx="85">
                  <c:v>1.2079055158210372</c:v>
                </c:pt>
                <c:pt idx="86">
                  <c:v>1.1955392871479167</c:v>
                </c:pt>
                <c:pt idx="87">
                  <c:v>1.1834236970924417</c:v>
                </c:pt>
                <c:pt idx="88">
                  <c:v>1.1715512021880123</c:v>
                </c:pt>
                <c:pt idx="89">
                  <c:v>1.1599145586753958</c:v>
                </c:pt>
                <c:pt idx="90">
                  <c:v>1.1485068077646292</c:v>
                </c:pt>
                <c:pt idx="91">
                  <c:v>1.1373212617581439</c:v>
                </c:pt>
                <c:pt idx="92">
                  <c:v>1.1263514909769696</c:v>
                </c:pt>
                <c:pt idx="93">
                  <c:v>1.1155913114363112</c:v>
                </c:pt>
                <c:pt idx="94">
                  <c:v>1.1050347732208614</c:v>
                </c:pt>
                <c:pt idx="95">
                  <c:v>1.0946761495139348</c:v>
                </c:pt>
                <c:pt idx="96">
                  <c:v>1.0845099262379185</c:v>
                </c:pt>
                <c:pt idx="97">
                  <c:v>1.0745307922666631</c:v>
                </c:pt>
                <c:pt idx="98">
                  <c:v>1.0647336301733126</c:v>
                </c:pt>
                <c:pt idx="99">
                  <c:v>1.0551135074797071</c:v>
                </c:pt>
                <c:pt idx="100">
                  <c:v>1.0456656683759216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5B95-46D5-B62C-3BA41849D2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3410424"/>
        <c:axId val="493410816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0"/>
                <c:spPr>
                  <a:ln w="1905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Лист2!$B$24:$B$124</c15:sqref>
                        </c15:formulaRef>
                      </c:ext>
                    </c:extLst>
                    <c:numCache>
                      <c:formatCode>General</c:formatCode>
                      <c:ptCount val="101"/>
                      <c:pt idx="0">
                        <c:v>0</c:v>
                      </c:pt>
                      <c:pt idx="1">
                        <c:v>0.2</c:v>
                      </c:pt>
                      <c:pt idx="2">
                        <c:v>0.4</c:v>
                      </c:pt>
                      <c:pt idx="3">
                        <c:v>0.60000000000000009</c:v>
                      </c:pt>
                      <c:pt idx="4">
                        <c:v>0.8</c:v>
                      </c:pt>
                      <c:pt idx="5">
                        <c:v>1</c:v>
                      </c:pt>
                      <c:pt idx="6">
                        <c:v>1.2</c:v>
                      </c:pt>
                      <c:pt idx="7">
                        <c:v>1.4</c:v>
                      </c:pt>
                      <c:pt idx="8">
                        <c:v>1.5999999999999999</c:v>
                      </c:pt>
                      <c:pt idx="9">
                        <c:v>1.7999999999999998</c:v>
                      </c:pt>
                      <c:pt idx="10">
                        <c:v>1.9999999999999998</c:v>
                      </c:pt>
                      <c:pt idx="11">
                        <c:v>2.1999999999999997</c:v>
                      </c:pt>
                      <c:pt idx="12">
                        <c:v>2.4</c:v>
                      </c:pt>
                      <c:pt idx="13">
                        <c:v>2.6</c:v>
                      </c:pt>
                      <c:pt idx="14">
                        <c:v>2.8000000000000003</c:v>
                      </c:pt>
                      <c:pt idx="15">
                        <c:v>3.0000000000000004</c:v>
                      </c:pt>
                      <c:pt idx="16">
                        <c:v>3.2000000000000006</c:v>
                      </c:pt>
                      <c:pt idx="17">
                        <c:v>3.4000000000000008</c:v>
                      </c:pt>
                      <c:pt idx="18">
                        <c:v>3.600000000000001</c:v>
                      </c:pt>
                      <c:pt idx="19">
                        <c:v>3.8000000000000012</c:v>
                      </c:pt>
                      <c:pt idx="20">
                        <c:v>4.0000000000000009</c:v>
                      </c:pt>
                      <c:pt idx="21">
                        <c:v>4.2000000000000011</c:v>
                      </c:pt>
                      <c:pt idx="22">
                        <c:v>4.4000000000000012</c:v>
                      </c:pt>
                      <c:pt idx="23">
                        <c:v>4.6000000000000014</c:v>
                      </c:pt>
                      <c:pt idx="24">
                        <c:v>4.8000000000000016</c:v>
                      </c:pt>
                      <c:pt idx="25">
                        <c:v>5.0000000000000018</c:v>
                      </c:pt>
                      <c:pt idx="26">
                        <c:v>5.200000000000002</c:v>
                      </c:pt>
                      <c:pt idx="27">
                        <c:v>5.4000000000000021</c:v>
                      </c:pt>
                      <c:pt idx="28">
                        <c:v>5.6000000000000023</c:v>
                      </c:pt>
                      <c:pt idx="29">
                        <c:v>5.8000000000000025</c:v>
                      </c:pt>
                      <c:pt idx="30">
                        <c:v>6.0000000000000027</c:v>
                      </c:pt>
                      <c:pt idx="31">
                        <c:v>6.2000000000000028</c:v>
                      </c:pt>
                      <c:pt idx="32">
                        <c:v>6.400000000000003</c:v>
                      </c:pt>
                      <c:pt idx="33">
                        <c:v>6.6000000000000032</c:v>
                      </c:pt>
                      <c:pt idx="34">
                        <c:v>6.8000000000000034</c:v>
                      </c:pt>
                      <c:pt idx="35">
                        <c:v>7.0000000000000036</c:v>
                      </c:pt>
                      <c:pt idx="36">
                        <c:v>7.2000000000000037</c:v>
                      </c:pt>
                      <c:pt idx="37">
                        <c:v>7.4000000000000039</c:v>
                      </c:pt>
                      <c:pt idx="38">
                        <c:v>7.6000000000000041</c:v>
                      </c:pt>
                      <c:pt idx="39">
                        <c:v>7.8000000000000043</c:v>
                      </c:pt>
                      <c:pt idx="40">
                        <c:v>8.0000000000000036</c:v>
                      </c:pt>
                      <c:pt idx="41">
                        <c:v>8.2000000000000028</c:v>
                      </c:pt>
                      <c:pt idx="42">
                        <c:v>8.4000000000000021</c:v>
                      </c:pt>
                      <c:pt idx="43">
                        <c:v>8.6000000000000014</c:v>
                      </c:pt>
                      <c:pt idx="44">
                        <c:v>8.8000000000000007</c:v>
                      </c:pt>
                      <c:pt idx="45">
                        <c:v>9</c:v>
                      </c:pt>
                      <c:pt idx="46">
                        <c:v>9.1999999999999993</c:v>
                      </c:pt>
                      <c:pt idx="47">
                        <c:v>9.3999999999999986</c:v>
                      </c:pt>
                      <c:pt idx="48">
                        <c:v>9.5999999999999979</c:v>
                      </c:pt>
                      <c:pt idx="49">
                        <c:v>9.7999999999999972</c:v>
                      </c:pt>
                      <c:pt idx="50">
                        <c:v>9.9999999999999964</c:v>
                      </c:pt>
                      <c:pt idx="51">
                        <c:v>10.199999999999996</c:v>
                      </c:pt>
                      <c:pt idx="52">
                        <c:v>10.399999999999995</c:v>
                      </c:pt>
                      <c:pt idx="53">
                        <c:v>10.599999999999994</c:v>
                      </c:pt>
                      <c:pt idx="54">
                        <c:v>10.799999999999994</c:v>
                      </c:pt>
                      <c:pt idx="55">
                        <c:v>10.999999999999993</c:v>
                      </c:pt>
                      <c:pt idx="56">
                        <c:v>11.199999999999992</c:v>
                      </c:pt>
                      <c:pt idx="57">
                        <c:v>11.399999999999991</c:v>
                      </c:pt>
                      <c:pt idx="58">
                        <c:v>11.599999999999991</c:v>
                      </c:pt>
                      <c:pt idx="59">
                        <c:v>11.79999999999999</c:v>
                      </c:pt>
                      <c:pt idx="60">
                        <c:v>11.999999999999989</c:v>
                      </c:pt>
                      <c:pt idx="61">
                        <c:v>12.199999999999989</c:v>
                      </c:pt>
                      <c:pt idx="62">
                        <c:v>12.399999999999988</c:v>
                      </c:pt>
                      <c:pt idx="63">
                        <c:v>12.599999999999987</c:v>
                      </c:pt>
                      <c:pt idx="64">
                        <c:v>12.799999999999986</c:v>
                      </c:pt>
                      <c:pt idx="65">
                        <c:v>12.999999999999986</c:v>
                      </c:pt>
                      <c:pt idx="66">
                        <c:v>13.199999999999985</c:v>
                      </c:pt>
                      <c:pt idx="67">
                        <c:v>13.399999999999984</c:v>
                      </c:pt>
                      <c:pt idx="68">
                        <c:v>13.599999999999984</c:v>
                      </c:pt>
                      <c:pt idx="69">
                        <c:v>13.799999999999983</c:v>
                      </c:pt>
                      <c:pt idx="70">
                        <c:v>13.999999999999982</c:v>
                      </c:pt>
                      <c:pt idx="71">
                        <c:v>14.199999999999982</c:v>
                      </c:pt>
                      <c:pt idx="72">
                        <c:v>14.399999999999981</c:v>
                      </c:pt>
                      <c:pt idx="73">
                        <c:v>14.59999999999998</c:v>
                      </c:pt>
                      <c:pt idx="74">
                        <c:v>14.799999999999979</c:v>
                      </c:pt>
                      <c:pt idx="75">
                        <c:v>14.999999999999979</c:v>
                      </c:pt>
                      <c:pt idx="76">
                        <c:v>15.199999999999978</c:v>
                      </c:pt>
                      <c:pt idx="77">
                        <c:v>15.399999999999977</c:v>
                      </c:pt>
                      <c:pt idx="78">
                        <c:v>15.599999999999977</c:v>
                      </c:pt>
                      <c:pt idx="79">
                        <c:v>15.799999999999976</c:v>
                      </c:pt>
                      <c:pt idx="80">
                        <c:v>15.999999999999975</c:v>
                      </c:pt>
                      <c:pt idx="81">
                        <c:v>16.199999999999974</c:v>
                      </c:pt>
                      <c:pt idx="82">
                        <c:v>16.399999999999974</c:v>
                      </c:pt>
                      <c:pt idx="83">
                        <c:v>16.599999999999973</c:v>
                      </c:pt>
                      <c:pt idx="84">
                        <c:v>16.799999999999972</c:v>
                      </c:pt>
                      <c:pt idx="85">
                        <c:v>16.999999999999972</c:v>
                      </c:pt>
                      <c:pt idx="86">
                        <c:v>17.199999999999971</c:v>
                      </c:pt>
                      <c:pt idx="87">
                        <c:v>17.39999999999997</c:v>
                      </c:pt>
                      <c:pt idx="88">
                        <c:v>17.599999999999969</c:v>
                      </c:pt>
                      <c:pt idx="89">
                        <c:v>17.799999999999969</c:v>
                      </c:pt>
                      <c:pt idx="90">
                        <c:v>17.999999999999968</c:v>
                      </c:pt>
                      <c:pt idx="91">
                        <c:v>18.199999999999967</c:v>
                      </c:pt>
                      <c:pt idx="92">
                        <c:v>18.399999999999967</c:v>
                      </c:pt>
                      <c:pt idx="93">
                        <c:v>18.599999999999966</c:v>
                      </c:pt>
                      <c:pt idx="94">
                        <c:v>18.799999999999965</c:v>
                      </c:pt>
                      <c:pt idx="95">
                        <c:v>18.999999999999964</c:v>
                      </c:pt>
                      <c:pt idx="96">
                        <c:v>19.199999999999964</c:v>
                      </c:pt>
                      <c:pt idx="97">
                        <c:v>19.399999999999963</c:v>
                      </c:pt>
                      <c:pt idx="98">
                        <c:v>19.599999999999962</c:v>
                      </c:pt>
                      <c:pt idx="99">
                        <c:v>19.799999999999962</c:v>
                      </c:pt>
                      <c:pt idx="100">
                        <c:v>19.999999999999961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Лист2!$D$24:$D$124</c15:sqref>
                        </c15:formulaRef>
                      </c:ext>
                    </c:extLst>
                    <c:numCache>
                      <c:formatCode>0.0</c:formatCode>
                      <c:ptCount val="101"/>
                      <c:pt idx="0">
                        <c:v>7.1132486540518718</c:v>
                      </c:pt>
                      <c:pt idx="1">
                        <c:v>6.5521677784040326</c:v>
                      </c:pt>
                      <c:pt idx="2">
                        <c:v>6.0731297047493653</c:v>
                      </c:pt>
                      <c:pt idx="3">
                        <c:v>5.6593656341147005</c:v>
                      </c:pt>
                      <c:pt idx="4">
                        <c:v>5.298385133575735</c:v>
                      </c:pt>
                      <c:pt idx="5">
                        <c:v>4.9806934801744127</c:v>
                      </c:pt>
                      <c:pt idx="6">
                        <c:v>4.6989443505202386</c:v>
                      </c:pt>
                      <c:pt idx="7">
                        <c:v>4.4473646984058766</c:v>
                      </c:pt>
                      <c:pt idx="8">
                        <c:v>4.2213549945734741</c:v>
                      </c:pt>
                      <c:pt idx="9">
                        <c:v>4.0172054636396703</c:v>
                      </c:pt>
                      <c:pt idx="10">
                        <c:v>3.8318908613519822</c:v>
                      </c:pt>
                      <c:pt idx="11">
                        <c:v>3.6629195489390871</c:v>
                      </c:pt>
                      <c:pt idx="12">
                        <c:v>3.5082208123753467</c:v>
                      </c:pt>
                      <c:pt idx="13">
                        <c:v>3.3660595781518983</c:v>
                      </c:pt>
                      <c:pt idx="14">
                        <c:v>3.2349710570077641</c:v>
                      </c:pt>
                      <c:pt idx="15">
                        <c:v>3.113710086706682</c:v>
                      </c:pt>
                      <c:pt idx="16">
                        <c:v>3.0012114563145897</c:v>
                      </c:pt>
                      <c:pt idx="17">
                        <c:v>2.8965585314858235</c:v>
                      </c:pt>
                      <c:pt idx="18">
                        <c:v>2.7989582228251746</c:v>
                      </c:pt>
                      <c:pt idx="19">
                        <c:v>2.7077208499733607</c:v>
                      </c:pt>
                      <c:pt idx="20">
                        <c:v>2.6222438195823492</c:v>
                      </c:pt>
                      <c:pt idx="21">
                        <c:v>2.5419983001958588</c:v>
                      </c:pt>
                      <c:pt idx="22">
                        <c:v>2.4665182711213967</c:v>
                      </c:pt>
                      <c:pt idx="23">
                        <c:v>2.3953914660834976</c:v>
                      </c:pt>
                      <c:pt idx="24">
                        <c:v>2.3282518399008518</c:v>
                      </c:pt>
                      <c:pt idx="25">
                        <c:v>2.2647732675161469</c:v>
                      </c:pt>
                      <c:pt idx="26">
                        <c:v>2.2046642464247674</c:v>
                      </c:pt>
                      <c:pt idx="27">
                        <c:v>2.1476634209046379</c:v>
                      </c:pt>
                      <c:pt idx="28">
                        <c:v>2.0935357830640458</c:v>
                      </c:pt>
                      <c:pt idx="29">
                        <c:v>2.0420694342377459</c:v>
                      </c:pt>
                      <c:pt idx="30">
                        <c:v>1.9930728126178943</c:v>
                      </c:pt>
                      <c:pt idx="31">
                        <c:v>1.9463723106480504</c:v>
                      </c:pt>
                      <c:pt idx="32">
                        <c:v>1.9018102197149995</c:v>
                      </c:pt>
                      <c:pt idx="33">
                        <c:v>1.8592429508582047</c:v>
                      </c:pt>
                      <c:pt idx="34">
                        <c:v>1.8185394891978792</c:v>
                      </c:pt>
                      <c:pt idx="35">
                        <c:v>1.7795800470322272</c:v>
                      </c:pt>
                      <c:pt idx="36">
                        <c:v>1.7422548864354421</c:v>
                      </c:pt>
                      <c:pt idx="37">
                        <c:v>1.7064632869817769</c:v>
                      </c:pt>
                      <c:pt idx="38">
                        <c:v>1.6721126381462401</c:v>
                      </c:pt>
                      <c:pt idx="39">
                        <c:v>1.6391176391606315</c:v>
                      </c:pt>
                      <c:pt idx="40">
                        <c:v>1.6073995917695774</c:v>
                      </c:pt>
                      <c:pt idx="41">
                        <c:v>1.5768857735416877</c:v>
                      </c:pt>
                      <c:pt idx="42">
                        <c:v>1.5475088812308355</c:v>
                      </c:pt>
                      <c:pt idx="43">
                        <c:v>1.519206535219527</c:v>
                      </c:pt>
                      <c:pt idx="44">
                        <c:v>1.4919208373649215</c:v>
                      </c:pt>
                      <c:pt idx="45">
                        <c:v>1.4655979756519923</c:v>
                      </c:pt>
                      <c:pt idx="46">
                        <c:v>1.4401878699731294</c:v>
                      </c:pt>
                      <c:pt idx="47">
                        <c:v>1.4156438541279777</c:v>
                      </c:pt>
                      <c:pt idx="48">
                        <c:v>1.391922389795003</c:v>
                      </c:pt>
                      <c:pt idx="49">
                        <c:v>1.3689828087864124</c:v>
                      </c:pt>
                      <c:pt idx="50">
                        <c:v>1.3467870803764619</c:v>
                      </c:pt>
                      <c:pt idx="51">
                        <c:v>1.3252996009029003</c:v>
                      </c:pt>
                      <c:pt idx="52">
                        <c:v>1.3044870031930946</c:v>
                      </c:pt>
                      <c:pt idx="53">
                        <c:v>1.2843179836692329</c:v>
                      </c:pt>
                      <c:pt idx="54">
                        <c:v>1.2647631452483559</c:v>
                      </c:pt>
                      <c:pt idx="55">
                        <c:v>1.2457948543790318</c:v>
                      </c:pt>
                      <c:pt idx="56">
                        <c:v>1.2273871107525038</c:v>
                      </c:pt>
                      <c:pt idx="57">
                        <c:v>1.2095154283964631</c:v>
                      </c:pt>
                      <c:pt idx="58">
                        <c:v>1.1921567270079172</c:v>
                      </c:pt>
                      <c:pt idx="59">
                        <c:v>1.1752892325110671</c:v>
                      </c:pt>
                      <c:pt idx="60">
                        <c:v>1.1588923859392803</c:v>
                      </c:pt>
                      <c:pt idx="61">
                        <c:v>1.1429467598394243</c:v>
                      </c:pt>
                      <c:pt idx="62">
                        <c:v>1.1274339814838716</c:v>
                      </c:pt>
                      <c:pt idx="63">
                        <c:v>1.1123366622520507</c:v>
                      </c:pt>
                      <c:pt idx="64">
                        <c:v>1.0976383326108776</c:v>
                      </c:pt>
                      <c:pt idx="65">
                        <c:v>1.0833233821829404</c:v>
                      </c:pt>
                      <c:pt idx="66">
                        <c:v>1.0693770044439461</c:v>
                      </c:pt>
                      <c:pt idx="67">
                        <c:v>1.055785145637566</c:v>
                      </c:pt>
                      <c:pt idx="68">
                        <c:v>1.0425344575371618</c:v>
                      </c:pt>
                      <c:pt idx="69">
                        <c:v>1.02961225372062</c:v>
                      </c:pt>
                      <c:pt idx="70">
                        <c:v>1.0170064690572096</c:v>
                      </c:pt>
                      <c:pt idx="71">
                        <c:v>1.0047056221345172</c:v>
                      </c:pt>
                      <c:pt idx="72">
                        <c:v>0.99269878037950698</c:v>
                      </c:pt>
                      <c:pt idx="73">
                        <c:v>0.98097552765099161</c:v>
                      </c:pt>
                      <c:pt idx="74">
                        <c:v>0.96952593410159915</c:v>
                      </c:pt>
                      <c:pt idx="75">
                        <c:v>0.95834052812595072</c:v>
                      </c:pt>
                      <c:pt idx="76">
                        <c:v>0.94741027022849278</c:v>
                      </c:pt>
                      <c:pt idx="77">
                        <c:v>0.93672652865944916</c:v>
                      </c:pt>
                      <c:pt idx="78">
                        <c:v>0.92628105668088123</c:v>
                      </c:pt>
                      <c:pt idx="79">
                        <c:v>0.9160659713370144</c:v>
                      </c:pt>
                      <c:pt idx="80">
                        <c:v>0.9060737336139757</c:v>
                      </c:pt>
                      <c:pt idx="81">
                        <c:v>0.89629712988399901</c:v>
                      </c:pt>
                      <c:pt idx="82">
                        <c:v>0.88672925453811668</c:v>
                      </c:pt>
                      <c:pt idx="83">
                        <c:v>0.87736349371946698</c:v>
                      </c:pt>
                      <c:pt idx="84">
                        <c:v>0.86819351007669454</c:v>
                      </c:pt>
                      <c:pt idx="85">
                        <c:v>0.8592132284635825</c:v>
                      </c:pt>
                      <c:pt idx="86">
                        <c:v>0.85041682251710526</c:v>
                      </c:pt>
                      <c:pt idx="87">
                        <c:v>0.84179870205159002</c:v>
                      </c:pt>
                      <c:pt idx="88">
                        <c:v>0.83335350121167306</c:v>
                      </c:pt>
                      <c:pt idx="89">
                        <c:v>0.82507606733129302</c:v>
                      </c:pt>
                      <c:pt idx="90">
                        <c:v>0.81696145045011603</c:v>
                      </c:pt>
                      <c:pt idx="91">
                        <c:v>0.80900489344256932</c:v>
                      </c:pt>
                      <c:pt idx="92">
                        <c:v>0.80120182271812479</c:v>
                      </c:pt>
                      <c:pt idx="93">
                        <c:v>0.79354783945463025</c:v>
                      </c:pt>
                      <c:pt idx="94">
                        <c:v>0.78603871132938063</c:v>
                      </c:pt>
                      <c:pt idx="95">
                        <c:v>0.77867036471526818</c:v>
                      </c:pt>
                      <c:pt idx="96">
                        <c:v>0.77143887731177685</c:v>
                      </c:pt>
                      <c:pt idx="97">
                        <c:v>0.76434047118281334</c:v>
                      </c:pt>
                      <c:pt idx="98">
                        <c:v>0.75737150617540794</c:v>
                      </c:pt>
                      <c:pt idx="99">
                        <c:v>0.7505284736951976</c:v>
                      </c:pt>
                      <c:pt idx="100">
                        <c:v>0.74380799081632742</c:v>
                      </c:pt>
                    </c:numCache>
                  </c:numRef>
                </c:yVal>
                <c:smooth val="1"/>
                <c:extLst>
                  <c:ext xmlns:c16="http://schemas.microsoft.com/office/drawing/2014/chart" uri="{C3380CC4-5D6E-409C-BE32-E72D297353CC}">
                    <c16:uniqueId val="{00000001-5B95-46D5-B62C-3BA41849D2F0}"/>
                  </c:ext>
                </c:extLst>
              </c15:ser>
            </c15:filteredScatterSeries>
          </c:ext>
        </c:extLst>
      </c:scatterChart>
      <c:valAx>
        <c:axId val="4934104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Museo Sans Cyrl 700" panose="02000000000000000000" pitchFamily="50" charset="-52"/>
                    <a:ea typeface="+mn-ea"/>
                    <a:cs typeface="+mn-cs"/>
                  </a:defRPr>
                </a:pPr>
                <a:r>
                  <a:rPr lang="en-US" sz="1200" dirty="0">
                    <a:solidFill>
                      <a:schemeClr val="bg2">
                        <a:lumMod val="25000"/>
                      </a:schemeClr>
                    </a:solidFill>
                    <a:latin typeface="Museo Sans Cyrl 700" panose="02000000000000000000" pitchFamily="50" charset="-52"/>
                  </a:rPr>
                  <a:t>Distância da subestação</a:t>
                </a:r>
                <a:r>
                  <a:rPr lang="en-US" sz="1200" baseline="0" dirty="0">
                    <a:solidFill>
                      <a:schemeClr val="bg2">
                        <a:lumMod val="25000"/>
                      </a:schemeClr>
                    </a:solidFill>
                    <a:latin typeface="Museo Sans Cyrl 700" panose="02000000000000000000" pitchFamily="50" charset="-52"/>
                  </a:rPr>
                  <a:t>, km</a:t>
                </a:r>
              </a:p>
            </c:rich>
          </c:tx>
          <c:layout>
            <c:manualLayout>
              <c:xMode val="edge"/>
              <c:yMode val="edge"/>
              <c:x val="0.76173756739153531"/>
              <c:y val="0.7950821485474399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bg2">
                      <a:lumMod val="25000"/>
                    </a:schemeClr>
                  </a:solidFill>
                  <a:latin typeface="Museo Sans Cyrl 700" panose="02000000000000000000" pitchFamily="50" charset="-52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93410816"/>
        <c:crossesAt val="0"/>
        <c:crossBetween val="midCat"/>
      </c:valAx>
      <c:valAx>
        <c:axId val="49341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 sz="1400" dirty="0">
                    <a:solidFill>
                      <a:srgbClr val="128F60"/>
                    </a:solidFill>
                    <a:latin typeface="Museo Sans Cyrl 700" panose="02000000000000000000" pitchFamily="50" charset="-52"/>
                  </a:rPr>
                  <a:t>Corrente de defeito prospetiva</a:t>
                </a:r>
                <a:r>
                  <a:rPr lang="en-US" sz="1400" baseline="0" dirty="0">
                    <a:solidFill>
                      <a:srgbClr val="128F60"/>
                    </a:solidFill>
                    <a:latin typeface="Museo Sans Cyrl 700" panose="02000000000000000000" pitchFamily="50" charset="-52"/>
                  </a:rPr>
                  <a:t>, kA</a:t>
                </a:r>
                <a:endParaRPr lang="ru-RU" sz="1400" dirty="0">
                  <a:solidFill>
                    <a:srgbClr val="128F60"/>
                  </a:solidFill>
                  <a:latin typeface="Museo Sans Cyrl 700" panose="02000000000000000000" pitchFamily="50" charset="-52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n-ea"/>
                  <a:cs typeface="+mn-cs"/>
                </a:defRPr>
              </a:pPr>
              <a:endParaRPr lang="pt-BR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93410424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D0917B-55B1-4634-9AAF-169CEFE952AF}" type="datetimeFigureOut">
              <a:rPr lang="ru-RU" smtClean="0"/>
              <a:t>28.10.2024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CB8A1F-382C-412A-AEDE-BC2980786916}" type="slidenum">
              <a:rPr lang="ru-RU" smtClean="0"/>
              <a:t>‹nº›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7860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618C4-5EDD-FA41-8560-3B4358BB66B7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4271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92163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B8A1F-382C-412A-AEDE-BC2980786916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5936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CB8A1F-382C-412A-AEDE-BC2980786916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0056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CB8A1F-382C-412A-AEDE-BC2980786916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9967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CB8A1F-382C-412A-AEDE-BC2980786916}" type="slidenum">
              <a:rPr lang="ru-RU" smtClean="0"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4482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B8A1F-382C-412A-AEDE-BC2980786916}" type="slidenum">
              <a:rPr lang="ru-RU" smtClean="0"/>
              <a:t>56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8736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>
                <a:latin typeface="TimesNewRoman"/>
              </a:rPr>
              <a:t>Groza software is based on analytical formulas method to assess the lightning performance</a:t>
            </a:r>
          </a:p>
          <a:p>
            <a:pPr algn="ctr"/>
            <a:r>
              <a:rPr lang="en-US" dirty="0">
                <a:latin typeface="TimesNewRoman"/>
              </a:rPr>
              <a:t>of overhead lines. The method is based on the classical representation of overhead lines and poles as an equivalent circuit to calculate a critical lightning current for flashover of the line insulation or LLPD and uses IEEE Std. 1410. </a:t>
            </a:r>
          </a:p>
          <a:p>
            <a:pPr algn="ctr"/>
            <a:r>
              <a:rPr lang="en-US" dirty="0">
                <a:latin typeface="TimesNewRoman"/>
              </a:rPr>
              <a:t>This software allows performing calculations using LLPD in various configurations and quantities and choosing the optimal arrangement option.</a:t>
            </a:r>
            <a:endParaRPr lang="en-US" dirty="0"/>
          </a:p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B8A1F-382C-412A-AEDE-BC2980786916}" type="slidenum">
              <a:rPr lang="ru-RU" smtClean="0"/>
              <a:t>60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9275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eaLnBrk="1" fontAlgn="t" latinLnBrk="0" hangingPunct="1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Ability to operate with a high level of footing</a:t>
            </a:r>
          </a:p>
          <a:p>
            <a:pPr rtl="0" eaLnBrk="1" fontAlgn="t" latinLnBrk="0" hangingPunct="1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resistance</a:t>
            </a:r>
          </a:p>
          <a:p>
            <a:pPr rtl="0" eaLnBrk="1" fontAlgn="t" latinLnBrk="0" hangingPunct="1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maintenance required: “Fix&amp;Forget” concept</a:t>
            </a:r>
          </a:p>
          <a:p>
            <a:pPr rtl="0" eaLnBrk="1" fontAlgn="t" latinLnBrk="0" hangingPunct="1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Withstands direct lightning strikes  (high discharge capabilities)</a:t>
            </a:r>
          </a:p>
          <a:p>
            <a:pPr rtl="0" eaLnBrk="1" fontAlgn="t" latinLnBrk="0" hangingPunct="1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 not facilitate line outage when damaged</a:t>
            </a:r>
          </a:p>
          <a:p>
            <a:pPr rtl="0" eaLnBrk="1" fontAlgn="t" latinLnBrk="0" hangingPunct="1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Quenching of follow current</a:t>
            </a:r>
          </a:p>
          <a:p>
            <a:pPr rtl="0" eaLnBrk="1" fontAlgn="t" latinLnBrk="0" hangingPunct="1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Protection against switching overvoltage</a:t>
            </a:r>
          </a:p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B8A1F-382C-412A-AEDE-BC2980786916}" type="slidenum">
              <a:rPr lang="ru-RU" smtClean="0"/>
              <a:t>63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1656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6841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3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378" y="505582"/>
            <a:ext cx="2374321" cy="51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5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378" y="505582"/>
            <a:ext cx="2374321" cy="51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659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378" y="505582"/>
            <a:ext cx="2374321" cy="51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942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1250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6793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ao ar livre, grande, luz, escuro&#10;&#10;Descrição gerada automaticamente">
            <a:extLst>
              <a:ext uri="{FF2B5EF4-FFF2-40B4-BE49-F238E27FC236}">
                <a16:creationId xmlns:a16="http://schemas.microsoft.com/office/drawing/2014/main" id="{00B48B84-4F31-3A03-6881-8366621293C5}"/>
              </a:ext>
            </a:extLst>
          </p:cNvPr>
          <p:cNvPicPr/>
          <p:nvPr userDrawn="1"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lasticWrap/>
                    </a14:imgEffect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464" y="0"/>
            <a:ext cx="3243072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21C71B5-518A-B78D-26DD-E15708577F92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74950" y="6125845"/>
            <a:ext cx="6642100" cy="73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198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61" r:id="rId5"/>
    <p:sldLayoutId id="2147483652" r:id="rId6"/>
    <p:sldLayoutId id="2147483662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rgbClr val="128F60"/>
          </a:solidFill>
          <a:latin typeface="Museo Sans Cyrl 900" panose="02000000000000000000" pitchFamily="50" charset="-52"/>
          <a:ea typeface="Open Sans Extrabold" panose="020B0906030804020204" pitchFamily="34" charset="0"/>
          <a:cs typeface="Open Sans Extrabold" panose="020B0906030804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800" kern="1200">
          <a:solidFill>
            <a:schemeClr val="bg2">
              <a:lumMod val="25000"/>
            </a:schemeClr>
          </a:solidFill>
          <a:latin typeface="Museo Sans Cyrl 300" panose="02000000000000000000" pitchFamily="50" charset="-52"/>
          <a:ea typeface="+mn-ea"/>
          <a:cs typeface="Segoe UI" panose="020B0502040204020203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bg2">
              <a:lumMod val="25000"/>
            </a:schemeClr>
          </a:solidFill>
          <a:latin typeface="Museo Sans Cyrl 300" panose="02000000000000000000" pitchFamily="50" charset="-52"/>
          <a:ea typeface="+mn-ea"/>
          <a:cs typeface="Segoe UI" panose="020B0502040204020203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bg2">
              <a:lumMod val="25000"/>
            </a:schemeClr>
          </a:solidFill>
          <a:latin typeface="Museo Sans Cyrl 300" panose="02000000000000000000" pitchFamily="50" charset="-52"/>
          <a:ea typeface="+mn-ea"/>
          <a:cs typeface="Segoe UI" panose="020B0502040204020203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bg2">
              <a:lumMod val="25000"/>
            </a:schemeClr>
          </a:solidFill>
          <a:latin typeface="Museo Sans Cyrl 300" panose="02000000000000000000" pitchFamily="50" charset="-52"/>
          <a:ea typeface="+mn-ea"/>
          <a:cs typeface="Segoe UI" panose="020B0502040204020203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bg2">
              <a:lumMod val="25000"/>
            </a:schemeClr>
          </a:solidFill>
          <a:latin typeface="Museo Sans Cyrl 300" panose="02000000000000000000" pitchFamily="50" charset="-52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PzzlsA9AWbI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jpe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jpeg"/><Relationship Id="rId5" Type="http://schemas.openxmlformats.org/officeDocument/2006/relationships/image" Target="../media/image45.png"/><Relationship Id="rId10" Type="http://schemas.openxmlformats.org/officeDocument/2006/relationships/image" Target="../media/image50.jpeg"/><Relationship Id="rId4" Type="http://schemas.openxmlformats.org/officeDocument/2006/relationships/image" Target="../media/image44.png"/><Relationship Id="rId9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tiff"/><Relationship Id="rId2" Type="http://schemas.openxmlformats.org/officeDocument/2006/relationships/image" Target="../media/image67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jpe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jpeg"/><Relationship Id="rId5" Type="http://schemas.openxmlformats.org/officeDocument/2006/relationships/image" Target="../media/image45.png"/><Relationship Id="rId10" Type="http://schemas.openxmlformats.org/officeDocument/2006/relationships/image" Target="../media/image50.jpeg"/><Relationship Id="rId4" Type="http://schemas.openxmlformats.org/officeDocument/2006/relationships/image" Target="../media/image44.png"/><Relationship Id="rId9" Type="http://schemas.openxmlformats.org/officeDocument/2006/relationships/image" Target="../media/image49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tif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tiff"/><Relationship Id="rId3" Type="http://schemas.openxmlformats.org/officeDocument/2006/relationships/image" Target="../media/image71.tiff"/><Relationship Id="rId7" Type="http://schemas.openxmlformats.org/officeDocument/2006/relationships/image" Target="../media/image7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tiff"/><Relationship Id="rId11" Type="http://schemas.openxmlformats.org/officeDocument/2006/relationships/image" Target="../media/image79.png"/><Relationship Id="rId5" Type="http://schemas.openxmlformats.org/officeDocument/2006/relationships/image" Target="../media/image73.tiff"/><Relationship Id="rId10" Type="http://schemas.openxmlformats.org/officeDocument/2006/relationships/image" Target="../media/image78.png"/><Relationship Id="rId4" Type="http://schemas.openxmlformats.org/officeDocument/2006/relationships/image" Target="../media/image72.tiff"/><Relationship Id="rId9" Type="http://schemas.openxmlformats.org/officeDocument/2006/relationships/image" Target="../media/image77.tif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24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tiff"/><Relationship Id="rId5" Type="http://schemas.openxmlformats.org/officeDocument/2006/relationships/image" Target="../media/image87.png"/><Relationship Id="rId4" Type="http://schemas.openxmlformats.org/officeDocument/2006/relationships/image" Target="../media/image86.tif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92.png"/><Relationship Id="rId4" Type="http://schemas.openxmlformats.org/officeDocument/2006/relationships/image" Target="../media/image91.tif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96.tiff"/><Relationship Id="rId4" Type="http://schemas.openxmlformats.org/officeDocument/2006/relationships/image" Target="../media/image9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G"/><Relationship Id="rId3" Type="http://schemas.openxmlformats.org/officeDocument/2006/relationships/image" Target="../media/image98.tiff"/><Relationship Id="rId7" Type="http://schemas.openxmlformats.org/officeDocument/2006/relationships/image" Target="../media/image102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jpeg"/><Relationship Id="rId10" Type="http://schemas.openxmlformats.org/officeDocument/2006/relationships/image" Target="../media/image105.png"/><Relationship Id="rId4" Type="http://schemas.openxmlformats.org/officeDocument/2006/relationships/image" Target="../media/image99.jpeg"/><Relationship Id="rId9" Type="http://schemas.openxmlformats.org/officeDocument/2006/relationships/image" Target="../media/image10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5" Type="http://schemas.openxmlformats.org/officeDocument/2006/relationships/image" Target="../media/image22.png"/><Relationship Id="rId4" Type="http://schemas.openxmlformats.org/officeDocument/2006/relationships/image" Target="../media/image12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8.tiff"/><Relationship Id="rId7" Type="http://schemas.openxmlformats.org/officeDocument/2006/relationships/image" Target="../media/image1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.tiff"/><Relationship Id="rId4" Type="http://schemas.openxmlformats.org/officeDocument/2006/relationships/image" Target="../media/image76.tif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tif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tif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tiff"/><Relationship Id="rId2" Type="http://schemas.openxmlformats.org/officeDocument/2006/relationships/image" Target="../media/image133.tif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document/8951715?signout=succes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7.gif"/><Relationship Id="rId4" Type="http://schemas.openxmlformats.org/officeDocument/2006/relationships/image" Target="../media/image13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G"/><Relationship Id="rId3" Type="http://schemas.openxmlformats.org/officeDocument/2006/relationships/image" Target="../media/image98.tiff"/><Relationship Id="rId7" Type="http://schemas.openxmlformats.org/officeDocument/2006/relationships/image" Target="../media/image102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jpeg"/><Relationship Id="rId10" Type="http://schemas.openxmlformats.org/officeDocument/2006/relationships/image" Target="../media/image105.png"/><Relationship Id="rId4" Type="http://schemas.openxmlformats.org/officeDocument/2006/relationships/image" Target="../media/image99.jpeg"/><Relationship Id="rId9" Type="http://schemas.openxmlformats.org/officeDocument/2006/relationships/image" Target="../media/image104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7" Type="http://schemas.openxmlformats.org/officeDocument/2006/relationships/image" Target="../media/image151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gif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F84C9251-8385-E044-974F-21997BD81F0C}"/>
              </a:ext>
            </a:extLst>
          </p:cNvPr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268" y="1467294"/>
            <a:ext cx="6641464" cy="355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202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win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B7B24528-A58A-AD48-A779-ACFFC2C2A0F9}"/>
              </a:ext>
            </a:extLst>
          </p:cNvPr>
          <p:cNvCxnSpPr>
            <a:cxnSpLocks/>
          </p:cNvCxnSpPr>
          <p:nvPr/>
        </p:nvCxnSpPr>
        <p:spPr>
          <a:xfrm>
            <a:off x="640959" y="1045779"/>
            <a:ext cx="1015012" cy="0"/>
          </a:xfrm>
          <a:prstGeom prst="line">
            <a:avLst/>
          </a:prstGeom>
          <a:ln w="50800">
            <a:solidFill>
              <a:srgbClr val="0045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49EBDBA-0146-DB4F-B6A4-D475BCF5ABE2}"/>
              </a:ext>
            </a:extLst>
          </p:cNvPr>
          <p:cNvSpPr txBox="1"/>
          <p:nvPr/>
        </p:nvSpPr>
        <p:spPr>
          <a:xfrm>
            <a:off x="542923" y="554534"/>
            <a:ext cx="463150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dirty="0">
                <a:solidFill>
                  <a:srgbClr val="004552"/>
                </a:solidFill>
                <a:ea typeface="Source Sans Pro Light" panose="020B0503030403020204" pitchFamily="34" charset="0"/>
                <a:cs typeface="Source Sans Pro" panose="020F0502020204030204" pitchFamily="34" charset="0"/>
              </a:rPr>
              <a:t>TEXPI - STREAMER - </a:t>
            </a:r>
            <a:r>
              <a:rPr lang="pt-BR" sz="2540" b="1" dirty="0">
                <a:solidFill>
                  <a:srgbClr val="004552"/>
                </a:solidFill>
                <a:ea typeface="Source Sans Pro" panose="020B0703030403020204" pitchFamily="34" charset="0"/>
                <a:cs typeface="Source Sans Pro" panose="020F0502020204030204" pitchFamily="34" charset="0"/>
              </a:rPr>
              <a:t>TRANSEC</a:t>
            </a:r>
          </a:p>
        </p:txBody>
      </p:sp>
      <p:pic>
        <p:nvPicPr>
          <p:cNvPr id="2" name="Imagem 1">
            <a:hlinkClick r:id="rId3"/>
            <a:extLst>
              <a:ext uri="{FF2B5EF4-FFF2-40B4-BE49-F238E27FC236}">
                <a16:creationId xmlns:a16="http://schemas.microsoft.com/office/drawing/2014/main" id="{3D694994-96C3-1936-FA37-9AE317D968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6514" y="1167491"/>
            <a:ext cx="8678972" cy="486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116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" t="12773" r="23909" b="29526"/>
          <a:stretch/>
        </p:blipFill>
        <p:spPr>
          <a:xfrm>
            <a:off x="-17093" y="-76912"/>
            <a:ext cx="12229034" cy="695627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-17093" y="-76912"/>
            <a:ext cx="12209093" cy="6956276"/>
          </a:xfrm>
          <a:prstGeom prst="rect">
            <a:avLst/>
          </a:prstGeom>
          <a:solidFill>
            <a:srgbClr val="08402B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95325" y="2221076"/>
            <a:ext cx="7513013" cy="3236098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b="0" dirty="0">
                <a:solidFill>
                  <a:srgbClr val="FFFF00"/>
                </a:solidFill>
                <a:latin typeface="Museo Sans Cyrl 900" panose="02000000000000000000" pitchFamily="50" charset="-52"/>
              </a:rPr>
              <a:t>Line </a:t>
            </a:r>
            <a:br>
              <a:rPr lang="en-US" sz="5400" b="0" dirty="0">
                <a:solidFill>
                  <a:srgbClr val="FFFF00"/>
                </a:solidFill>
                <a:latin typeface="Museo Sans Cyrl 900" panose="02000000000000000000" pitchFamily="50" charset="-52"/>
              </a:rPr>
            </a:br>
            <a:r>
              <a:rPr lang="en-US" sz="5400" b="0" dirty="0">
                <a:solidFill>
                  <a:srgbClr val="FFFF00"/>
                </a:solidFill>
                <a:latin typeface="Museo Sans Cyrl 900" panose="02000000000000000000" pitchFamily="50" charset="-52"/>
              </a:rPr>
              <a:t>Lightning Protection </a:t>
            </a:r>
            <a:br>
              <a:rPr lang="en-US" sz="5400" b="0" dirty="0">
                <a:solidFill>
                  <a:srgbClr val="FFFF00"/>
                </a:solidFill>
                <a:latin typeface="Museo Sans Cyrl 900" panose="02000000000000000000" pitchFamily="50" charset="-52"/>
              </a:rPr>
            </a:br>
            <a:r>
              <a:rPr lang="en-US" sz="5400" b="0" dirty="0">
                <a:solidFill>
                  <a:srgbClr val="FFFF00"/>
                </a:solidFill>
                <a:latin typeface="Museo Sans Cyrl 900" panose="02000000000000000000" pitchFamily="50" charset="-52"/>
              </a:rPr>
              <a:t>Device </a:t>
            </a:r>
            <a:r>
              <a:rPr lang="en-US" sz="5400" b="0" dirty="0">
                <a:solidFill>
                  <a:srgbClr val="FFFF00"/>
                </a:solidFill>
                <a:latin typeface="Museo Sans Cyrl 500" panose="02000000000000000000" pitchFamily="50" charset="-52"/>
              </a:rPr>
              <a:t>(LLPD)</a:t>
            </a:r>
            <a:endParaRPr lang="ru-RU" sz="5400" b="0" dirty="0">
              <a:solidFill>
                <a:srgbClr val="FFFF00"/>
              </a:solidFill>
              <a:latin typeface="Museo Sans Cyrl 500" panose="02000000000000000000" pitchFamily="50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893" y="319989"/>
            <a:ext cx="2799707" cy="601448"/>
          </a:xfrm>
          <a:prstGeom prst="rect">
            <a:avLst/>
          </a:prstGeom>
        </p:spPr>
      </p:pic>
      <p:pic>
        <p:nvPicPr>
          <p:cNvPr id="10" name="Imagem 9" descr="Logotipo&#10;&#10;Descrição gerada automaticamente com confiança média">
            <a:extLst>
              <a:ext uri="{FF2B5EF4-FFF2-40B4-BE49-F238E27FC236}">
                <a16:creationId xmlns:a16="http://schemas.microsoft.com/office/drawing/2014/main" id="{37528B10-6800-0DA2-315A-741FDC10C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22" y="675405"/>
            <a:ext cx="4586661" cy="263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161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0" y="2006065"/>
            <a:ext cx="12192000" cy="806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O que é o LLPD?</a:t>
            </a:r>
            <a:r>
              <a:rPr lang="en-US" dirty="0">
                <a:latin typeface="Museo Sans Cyrl 900" panose="02000000000000000000" pitchFamily="50" charset="-52"/>
              </a:rPr>
              <a:t>?</a:t>
            </a:r>
            <a:endParaRPr lang="ru-RU" dirty="0">
              <a:latin typeface="Museo Sans Cyrl 900" panose="02000000000000000000" pitchFamily="50" charset="-52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01134" y="1310347"/>
            <a:ext cx="10515600" cy="8116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128F60"/>
                </a:solidFill>
                <a:latin typeface="Museo Sans Cyrl 700" panose="02000000000000000000" pitchFamily="50" charset="-52"/>
                <a:ea typeface="Open Sans Semibold" panose="020B0706030804020204" pitchFamily="34" charset="0"/>
                <a:cs typeface="Open Sans Semibold" panose="020B0706030804020204" pitchFamily="34" charset="0"/>
              </a:rPr>
              <a:t>LLPD = Line Lightning Protection Device (</a:t>
            </a:r>
            <a:r>
              <a:rPr lang="pt-BR" sz="1800" dirty="0">
                <a:solidFill>
                  <a:srgbClr val="128F60"/>
                </a:solidFill>
                <a:latin typeface="Museo Sans Cyrl 700" panose="02000000000000000000" pitchFamily="50" charset="-52"/>
                <a:ea typeface="Open Sans Semibold" panose="020B0706030804020204" pitchFamily="34" charset="0"/>
                <a:cs typeface="Open Sans Semibold" panose="020B0706030804020204" pitchFamily="34" charset="0"/>
              </a:rPr>
              <a:t>Dispositivo de proteção contra raios de linha)</a:t>
            </a:r>
            <a:endParaRPr lang="en-US" sz="1800" dirty="0">
              <a:solidFill>
                <a:srgbClr val="128F60"/>
              </a:solidFill>
              <a:latin typeface="Museo Sans Cyrl 700" panose="02000000000000000000" pitchFamily="50" charset="-52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ea typeface="Open Sans" panose="020B0606030504020204" pitchFamily="34" charset="0"/>
              </a:rPr>
              <a:t>Uma tecnologia totalmente nova para a proteção de linhas eléctricas aéreas contra o impacto de raios</a:t>
            </a:r>
            <a:endParaRPr lang="en-US" sz="18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  <a:ea typeface="Open Sans" panose="020B0606030504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0" t="23397" r="1677" b="24098"/>
          <a:stretch/>
        </p:blipFill>
        <p:spPr>
          <a:xfrm>
            <a:off x="328819" y="2275555"/>
            <a:ext cx="3283205" cy="295059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7" t="6389" r="12931" b="6785"/>
          <a:stretch/>
        </p:blipFill>
        <p:spPr>
          <a:xfrm>
            <a:off x="8624478" y="2275554"/>
            <a:ext cx="3301140" cy="295059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1" t="7073" r="33485" b="17390"/>
          <a:stretch/>
        </p:blipFill>
        <p:spPr>
          <a:xfrm>
            <a:off x="4294661" y="2275555"/>
            <a:ext cx="3314090" cy="2950593"/>
          </a:xfrm>
          <a:prstGeom prst="rect">
            <a:avLst/>
          </a:prstGeom>
        </p:spPr>
      </p:pic>
      <p:sp>
        <p:nvSpPr>
          <p:cNvPr id="17" name="Равнобедренный треугольник 16"/>
          <p:cNvSpPr/>
          <p:nvPr/>
        </p:nvSpPr>
        <p:spPr>
          <a:xfrm rot="16200000" flipV="1">
            <a:off x="3362215" y="3713766"/>
            <a:ext cx="1182254" cy="365644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Равнобедренный треугольник 17"/>
          <p:cNvSpPr/>
          <p:nvPr/>
        </p:nvSpPr>
        <p:spPr>
          <a:xfrm rot="16200000" flipV="1">
            <a:off x="7673168" y="3713765"/>
            <a:ext cx="1182254" cy="365644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69365" y="5182255"/>
            <a:ext cx="2666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Cabo Guarda</a:t>
            </a:r>
          </a:p>
          <a:p>
            <a:pPr algn="ctr"/>
            <a:r>
              <a:rPr lang="en-US" sz="16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(OHGW)</a:t>
            </a:r>
            <a:endParaRPr lang="ru-RU" sz="1600" dirty="0">
              <a:solidFill>
                <a:srgbClr val="128F60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93539" y="5279401"/>
            <a:ext cx="26662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Para-raios </a:t>
            </a:r>
            <a:endParaRPr lang="ru-RU" sz="1600" dirty="0">
              <a:solidFill>
                <a:srgbClr val="128F60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017713" y="5326359"/>
            <a:ext cx="26662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LLPD</a:t>
            </a:r>
            <a:endParaRPr lang="ru-RU" sz="1600" dirty="0">
              <a:solidFill>
                <a:srgbClr val="128F60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511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7"/>
            <a:ext cx="5291666" cy="149973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Desenvolvido e patenteado pela Streamer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01134" y="2126109"/>
            <a:ext cx="5291666" cy="436676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t-BR" sz="1600" dirty="0">
                <a:solidFill>
                  <a:srgbClr val="44545E"/>
                </a:solidFill>
                <a:cs typeface="Calibri" panose="020F0502020204030204" pitchFamily="34" charset="0"/>
              </a:rPr>
              <a:t>O Streamer possui o seu próprio laboratório de alta tensão, que combina </a:t>
            </a:r>
            <a:r>
              <a:rPr lang="pt-BR" sz="1600" cap="all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ALTA TENSÃO</a:t>
            </a:r>
            <a:r>
              <a:rPr lang="pt-BR" sz="1600" dirty="0">
                <a:solidFill>
                  <a:srgbClr val="44545E"/>
                </a:solidFill>
                <a:cs typeface="Calibri" panose="020F0502020204030204" pitchFamily="34" charset="0"/>
              </a:rPr>
              <a:t> e </a:t>
            </a:r>
            <a:r>
              <a:rPr lang="pt-BR" sz="1600" cap="all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ALTA CORRENTE</a:t>
            </a:r>
            <a:r>
              <a:rPr lang="pt-BR" sz="1600" dirty="0">
                <a:solidFill>
                  <a:srgbClr val="44545E"/>
                </a:solidFill>
                <a:cs typeface="Calibri" panose="020F0502020204030204" pitchFamily="34" charset="0"/>
              </a:rPr>
              <a:t>(@50 Hz)</a:t>
            </a:r>
            <a:endParaRPr lang="en-US" sz="1600" dirty="0">
              <a:solidFill>
                <a:srgbClr val="44545E"/>
              </a:solidFill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700" dirty="0">
              <a:solidFill>
                <a:srgbClr val="44545E"/>
              </a:solidFill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t-BR" sz="1600" dirty="0">
                <a:solidFill>
                  <a:srgbClr val="44545E"/>
                </a:solidFill>
                <a:cs typeface="Calibri" panose="020F0502020204030204" pitchFamily="34" charset="0"/>
              </a:rPr>
              <a:t>Potência de saída do laboratório: </a:t>
            </a:r>
            <a:r>
              <a:rPr lang="pt-BR" sz="16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9 GW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t-BR" sz="1600" dirty="0">
                <a:solidFill>
                  <a:srgbClr val="44545E"/>
                </a:solidFill>
                <a:cs typeface="Calibri" panose="020F0502020204030204" pitchFamily="34" charset="0"/>
              </a:rPr>
              <a:t>Parâmetros alta corrente: até </a:t>
            </a:r>
            <a:r>
              <a:rPr lang="pt-BR" sz="16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30 kA @ 300 kV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t-BR" sz="1600" dirty="0">
                <a:solidFill>
                  <a:srgbClr val="44545E"/>
                </a:solidFill>
                <a:cs typeface="Calibri" panose="020F0502020204030204" pitchFamily="34" charset="0"/>
              </a:rPr>
              <a:t>Capacidade de curto-circuito: até </a:t>
            </a:r>
            <a:r>
              <a:rPr lang="pt-BR" sz="16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5 kA</a:t>
            </a:r>
            <a:endParaRPr lang="en-US" sz="1600" dirty="0">
              <a:solidFill>
                <a:srgbClr val="128F60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600" dirty="0">
              <a:solidFill>
                <a:srgbClr val="44545E"/>
              </a:solidFill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t-BR" sz="1600" dirty="0">
                <a:solidFill>
                  <a:srgbClr val="44545E"/>
                </a:solidFill>
                <a:cs typeface="Calibri" panose="020F0502020204030204" pitchFamily="34" charset="0"/>
              </a:rPr>
              <a:t>Em outra bancada de ensaios da Streamer, é possível obter tensões de impulso até </a:t>
            </a:r>
            <a:r>
              <a:rPr lang="pt-BR" sz="16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7 MV</a:t>
            </a:r>
            <a:endParaRPr lang="en-US" sz="1600" dirty="0">
              <a:solidFill>
                <a:srgbClr val="128F60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0" t="473" r="12680" b="4591"/>
          <a:stretch/>
        </p:blipFill>
        <p:spPr>
          <a:xfrm>
            <a:off x="8895317" y="113265"/>
            <a:ext cx="2973125" cy="58888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85" t="28579" r="8520" b="1782"/>
          <a:stretch/>
        </p:blipFill>
        <p:spPr>
          <a:xfrm>
            <a:off x="6813441" y="113265"/>
            <a:ext cx="2081876" cy="286981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956561" y="6566430"/>
            <a:ext cx="3512321" cy="227542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0" t="31169" r="22172" b="53"/>
          <a:stretch/>
        </p:blipFill>
        <p:spPr>
          <a:xfrm>
            <a:off x="6813441" y="2983075"/>
            <a:ext cx="2081876" cy="260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695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" t="2" b="18922"/>
          <a:stretch/>
        </p:blipFill>
        <p:spPr>
          <a:xfrm>
            <a:off x="0" y="0"/>
            <a:ext cx="7060476" cy="3956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220308" y="2602523"/>
            <a:ext cx="2866292" cy="23651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"/>
          <a:stretch/>
        </p:blipFill>
        <p:spPr>
          <a:xfrm>
            <a:off x="7095392" y="-5052"/>
            <a:ext cx="5115401" cy="34221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8" r="6796"/>
          <a:stretch/>
        </p:blipFill>
        <p:spPr>
          <a:xfrm>
            <a:off x="0" y="4000500"/>
            <a:ext cx="4220308" cy="28575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" t="3058"/>
          <a:stretch/>
        </p:blipFill>
        <p:spPr>
          <a:xfrm>
            <a:off x="7095392" y="3455376"/>
            <a:ext cx="5115401" cy="340262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3" t="5070"/>
          <a:stretch/>
        </p:blipFill>
        <p:spPr>
          <a:xfrm>
            <a:off x="4259674" y="2646484"/>
            <a:ext cx="2800802" cy="4211515"/>
          </a:xfrm>
          <a:prstGeom prst="rect">
            <a:avLst/>
          </a:prstGeom>
          <a:ln w="38100"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0" y="217291"/>
            <a:ext cx="7060476" cy="660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02275" y="228640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Produzido 100% pela Streamer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294967295"/>
          </p:nvPr>
        </p:nvSpPr>
        <p:spPr>
          <a:xfrm>
            <a:off x="11116734" y="6492875"/>
            <a:ext cx="567266" cy="365125"/>
          </a:xfrm>
          <a:prstGeom prst="rect">
            <a:avLst/>
          </a:prstGeom>
        </p:spPr>
        <p:txBody>
          <a:bodyPr/>
          <a:lstStyle/>
          <a:p>
            <a:fld id="{66881051-E4FC-46A0-801B-F546D7B0A6C4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9415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710" y="1624996"/>
            <a:ext cx="6970426" cy="3968143"/>
          </a:xfrm>
          <a:prstGeom prst="ellipse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1839"/>
            <a:ext cx="10515600" cy="109326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Instalado em todo o mundo</a:t>
            </a:r>
            <a:endParaRPr lang="ru-RU" sz="3600" dirty="0">
              <a:latin typeface="Museo Sans Cyrl 900" panose="02000000000000000000" pitchFamily="50" charset="-52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4294967295"/>
          </p:nvPr>
        </p:nvSpPr>
        <p:spPr>
          <a:xfrm>
            <a:off x="230130" y="1134597"/>
            <a:ext cx="6403388" cy="7081269"/>
          </a:xfrm>
          <a:prstGeom prst="rect">
            <a:avLst/>
          </a:prstGeom>
          <a:scene3d>
            <a:camera prst="obliqueTopLeft">
              <a:rot lat="0" lon="0" rev="0"/>
            </a:camera>
            <a:lightRig rig="threePt" dir="t"/>
          </a:scene3d>
          <a:sp3d/>
        </p:spPr>
        <p:txBody>
          <a:bodyPr>
            <a:noAutofit/>
          </a:bodyPr>
          <a:lstStyle/>
          <a:p>
            <a:pPr indent="1520825">
              <a:lnSpc>
                <a:spcPct val="100000"/>
              </a:lnSpc>
              <a:spcBef>
                <a:spcPts val="200"/>
              </a:spcBef>
            </a:pPr>
            <a:r>
              <a:rPr lang="en-US" sz="1300" dirty="0">
                <a:cs typeface="Calibri" panose="020F0502020204030204" pitchFamily="34" charset="0"/>
              </a:rPr>
              <a:t>Perusahaan Listrik Negara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(Indonesia)</a:t>
            </a:r>
          </a:p>
          <a:p>
            <a:pPr indent="1790700">
              <a:lnSpc>
                <a:spcPct val="100000"/>
              </a:lnSpc>
              <a:spcBef>
                <a:spcPts val="200"/>
              </a:spcBef>
            </a:pPr>
            <a:r>
              <a:rPr lang="en-US" sz="1300" dirty="0">
                <a:cs typeface="Calibri" panose="020F0502020204030204" pitchFamily="34" charset="0"/>
              </a:rPr>
              <a:t>VietNam Electricity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(Vietnam)</a:t>
            </a:r>
            <a:r>
              <a:rPr lang="ru-RU" sz="1300" dirty="0">
                <a:solidFill>
                  <a:srgbClr val="128F60"/>
                </a:solidFill>
                <a:cs typeface="Calibri" panose="020F0502020204030204" pitchFamily="34" charset="0"/>
              </a:rPr>
              <a:t>                                </a:t>
            </a:r>
            <a:endParaRPr lang="en-US" sz="1300" dirty="0">
              <a:solidFill>
                <a:srgbClr val="128F60"/>
              </a:solidFill>
              <a:cs typeface="Calibri" panose="020F0502020204030204" pitchFamily="34" charset="0"/>
            </a:endParaRPr>
          </a:p>
          <a:p>
            <a:pPr indent="895350">
              <a:lnSpc>
                <a:spcPct val="100000"/>
              </a:lnSpc>
              <a:spcBef>
                <a:spcPts val="200"/>
              </a:spcBef>
            </a:pPr>
            <a:r>
              <a:rPr lang="en-US" sz="1300" dirty="0">
                <a:cs typeface="Calibri" panose="020F0502020204030204" pitchFamily="34" charset="0"/>
              </a:rPr>
              <a:t>Tenaga Nasional Berhad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(Malaysia)</a:t>
            </a:r>
          </a:p>
          <a:p>
            <a:pPr indent="981075">
              <a:lnSpc>
                <a:spcPct val="100000"/>
              </a:lnSpc>
              <a:spcBef>
                <a:spcPts val="200"/>
              </a:spcBef>
            </a:pPr>
            <a:r>
              <a:rPr lang="en-US" sz="1300" dirty="0">
                <a:cs typeface="Calibri" panose="020F0502020204030204" pitchFamily="34" charset="0"/>
              </a:rPr>
              <a:t>Dagupan Electric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(Philippines)</a:t>
            </a:r>
            <a:endParaRPr lang="ru-RU" sz="1300" dirty="0">
              <a:solidFill>
                <a:srgbClr val="128F60"/>
              </a:solidFill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300" dirty="0">
                <a:cs typeface="Calibri" panose="020F0502020204030204" pitchFamily="34" charset="0"/>
              </a:rPr>
              <a:t>State Grid Corporation of China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(China)</a:t>
            </a:r>
          </a:p>
          <a:p>
            <a:pPr indent="87313">
              <a:lnSpc>
                <a:spcPct val="100000"/>
              </a:lnSpc>
              <a:spcBef>
                <a:spcPts val="200"/>
              </a:spcBef>
            </a:pPr>
            <a:r>
              <a:rPr lang="en-US" sz="1300" dirty="0">
                <a:cs typeface="Calibri" panose="020F0502020204030204" pitchFamily="34" charset="0"/>
              </a:rPr>
              <a:t>China Railway First Group co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(China)</a:t>
            </a:r>
            <a:endParaRPr lang="ru-RU" sz="1300" dirty="0">
              <a:solidFill>
                <a:srgbClr val="128F60"/>
              </a:solidFill>
              <a:cs typeface="Calibri" panose="020F0502020204030204" pitchFamily="34" charset="0"/>
            </a:endParaRPr>
          </a:p>
          <a:p>
            <a:pPr indent="87313">
              <a:lnSpc>
                <a:spcPct val="100000"/>
              </a:lnSpc>
              <a:spcBef>
                <a:spcPts val="200"/>
              </a:spcBef>
            </a:pPr>
            <a:r>
              <a:rPr lang="en-US" sz="1300" dirty="0">
                <a:cs typeface="Calibri" panose="020F0502020204030204" pitchFamily="34" charset="0"/>
              </a:rPr>
              <a:t>China Southern Power Grid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(China)</a:t>
            </a:r>
          </a:p>
          <a:p>
            <a:pPr indent="1165225">
              <a:lnSpc>
                <a:spcPct val="100000"/>
              </a:lnSpc>
              <a:spcBef>
                <a:spcPts val="200"/>
              </a:spcBef>
            </a:pPr>
            <a:r>
              <a:rPr lang="en-US" sz="1300" dirty="0">
                <a:cs typeface="Calibri" panose="020F0502020204030204" pitchFamily="34" charset="0"/>
              </a:rPr>
              <a:t>GAZPROM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(Russia)</a:t>
            </a:r>
          </a:p>
          <a:p>
            <a:pPr indent="1347788">
              <a:lnSpc>
                <a:spcPct val="100000"/>
              </a:lnSpc>
              <a:spcBef>
                <a:spcPts val="200"/>
              </a:spcBef>
            </a:pPr>
            <a:r>
              <a:rPr lang="en-US" sz="1300" dirty="0">
                <a:cs typeface="Calibri" panose="020F0502020204030204" pitchFamily="34" charset="0"/>
              </a:rPr>
              <a:t>LUKOIL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(Russia)</a:t>
            </a:r>
          </a:p>
          <a:p>
            <a:pPr indent="808038">
              <a:lnSpc>
                <a:spcPct val="100000"/>
              </a:lnSpc>
              <a:spcBef>
                <a:spcPts val="200"/>
              </a:spcBef>
            </a:pPr>
            <a:r>
              <a:rPr lang="en-US" sz="1300" dirty="0">
                <a:cs typeface="Calibri" panose="020F0502020204030204" pitchFamily="34" charset="0"/>
              </a:rPr>
              <a:t>PJSC ROSSETI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(Russia)</a:t>
            </a:r>
          </a:p>
          <a:p>
            <a:pPr indent="1433513">
              <a:lnSpc>
                <a:spcPct val="100000"/>
              </a:lnSpc>
              <a:spcBef>
                <a:spcPts val="200"/>
              </a:spcBef>
            </a:pPr>
            <a:r>
              <a:rPr lang="en-US" sz="1300" dirty="0">
                <a:cs typeface="Calibri" panose="020F0502020204030204" pitchFamily="34" charset="0"/>
              </a:rPr>
              <a:t>Celesc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(Brazil)</a:t>
            </a:r>
          </a:p>
          <a:p>
            <a:pPr indent="981075">
              <a:lnSpc>
                <a:spcPct val="100000"/>
              </a:lnSpc>
              <a:spcBef>
                <a:spcPts val="200"/>
              </a:spcBef>
            </a:pPr>
            <a:r>
              <a:rPr lang="en-US" sz="1300" dirty="0">
                <a:cs typeface="Calibri" panose="020F0502020204030204" pitchFamily="34" charset="0"/>
              </a:rPr>
              <a:t>CPFL Energia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(Brazil)</a:t>
            </a:r>
          </a:p>
          <a:p>
            <a:pPr indent="625475">
              <a:lnSpc>
                <a:spcPct val="100000"/>
              </a:lnSpc>
              <a:spcBef>
                <a:spcPts val="200"/>
              </a:spcBef>
              <a:tabLst>
                <a:tab pos="625475" algn="l"/>
              </a:tabLst>
            </a:pPr>
            <a:r>
              <a:rPr lang="en-US" sz="1300" dirty="0">
                <a:cs typeface="Calibri" panose="020F0502020204030204" pitchFamily="34" charset="0"/>
              </a:rPr>
              <a:t>Rio Grande Energia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(Brazil)</a:t>
            </a:r>
          </a:p>
          <a:p>
            <a:pPr indent="1520825">
              <a:lnSpc>
                <a:spcPct val="100000"/>
              </a:lnSpc>
              <a:spcBef>
                <a:spcPts val="200"/>
              </a:spcBef>
            </a:pPr>
            <a:r>
              <a:rPr lang="en-US" sz="1300" dirty="0">
                <a:cs typeface="Calibri" panose="020F0502020204030204" pitchFamily="34" charset="0"/>
              </a:rPr>
              <a:t>EPM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(Colombia)</a:t>
            </a:r>
          </a:p>
          <a:p>
            <a:pPr indent="1347788">
              <a:lnSpc>
                <a:spcPct val="100000"/>
              </a:lnSpc>
              <a:spcBef>
                <a:spcPts val="200"/>
              </a:spcBef>
            </a:pPr>
            <a:r>
              <a:rPr lang="en-US" sz="1300" dirty="0">
                <a:cs typeface="Calibri" panose="020F0502020204030204" pitchFamily="34" charset="0"/>
              </a:rPr>
              <a:t>Mineros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(Colombia)</a:t>
            </a:r>
          </a:p>
          <a:p>
            <a:pPr indent="1790700">
              <a:lnSpc>
                <a:spcPct val="100000"/>
              </a:lnSpc>
              <a:spcBef>
                <a:spcPts val="200"/>
              </a:spcBef>
            </a:pPr>
            <a:r>
              <a:rPr lang="en-US" sz="1300" dirty="0">
                <a:cs typeface="Calibri" panose="020F0502020204030204" pitchFamily="34" charset="0"/>
              </a:rPr>
              <a:t>Electrosur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(Peru)</a:t>
            </a:r>
          </a:p>
          <a:p>
            <a:pPr indent="1973263">
              <a:lnSpc>
                <a:spcPct val="100000"/>
              </a:lnSpc>
              <a:spcBef>
                <a:spcPts val="200"/>
              </a:spcBef>
            </a:pPr>
            <a:r>
              <a:rPr lang="en-US" sz="1300" dirty="0">
                <a:cs typeface="Calibri" panose="020F0502020204030204" pitchFamily="34" charset="0"/>
              </a:rPr>
              <a:t>JPSCo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(Jamaica)</a:t>
            </a:r>
            <a:endParaRPr lang="ru-RU" sz="1300" dirty="0">
              <a:solidFill>
                <a:srgbClr val="128F60"/>
              </a:solidFill>
              <a:cs typeface="Calibri" panose="020F0502020204030204" pitchFamily="34" charset="0"/>
            </a:endParaRPr>
          </a:p>
          <a:p>
            <a:pPr indent="539750">
              <a:lnSpc>
                <a:spcPct val="100000"/>
              </a:lnSpc>
              <a:spcBef>
                <a:spcPts val="200"/>
              </a:spcBef>
            </a:pPr>
            <a:r>
              <a:rPr lang="en-US" sz="1300" dirty="0">
                <a:cs typeface="Calibri" panose="020F0502020204030204" pitchFamily="34" charset="0"/>
              </a:rPr>
              <a:t>Botswana Power Corporation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(Botswana)</a:t>
            </a:r>
          </a:p>
          <a:p>
            <a:pPr indent="1703388">
              <a:lnSpc>
                <a:spcPct val="100000"/>
              </a:lnSpc>
              <a:spcBef>
                <a:spcPts val="200"/>
              </a:spcBef>
            </a:pPr>
            <a:r>
              <a:rPr lang="en-US" sz="1300" dirty="0">
                <a:cs typeface="Calibri" panose="020F0502020204030204" pitchFamily="34" charset="0"/>
              </a:rPr>
              <a:t>AngloAmerican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(South Africa)</a:t>
            </a:r>
          </a:p>
          <a:p>
            <a:pPr indent="2243138">
              <a:lnSpc>
                <a:spcPct val="100000"/>
              </a:lnSpc>
              <a:spcBef>
                <a:spcPts val="200"/>
              </a:spcBef>
            </a:pPr>
            <a:r>
              <a:rPr lang="en-US" sz="1300" dirty="0">
                <a:cs typeface="Calibri" panose="020F0502020204030204" pitchFamily="34" charset="0"/>
              </a:rPr>
              <a:t>Saudi Aramco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(Saudi Arabia)</a:t>
            </a:r>
            <a:endParaRPr lang="ru-RU" sz="1300" dirty="0">
              <a:solidFill>
                <a:srgbClr val="128F60"/>
              </a:solidFill>
              <a:cs typeface="Calibri" panose="020F0502020204030204" pitchFamily="34" charset="0"/>
            </a:endParaRPr>
          </a:p>
          <a:p>
            <a:pPr indent="3494088">
              <a:lnSpc>
                <a:spcPct val="100000"/>
              </a:lnSpc>
              <a:spcBef>
                <a:spcPts val="200"/>
              </a:spcBef>
              <a:tabLst>
                <a:tab pos="3676650" algn="l"/>
              </a:tabLst>
            </a:pPr>
            <a:r>
              <a:rPr lang="en-US" sz="1300" dirty="0">
                <a:cs typeface="Calibri" panose="020F0502020204030204" pitchFamily="34" charset="0"/>
              </a:rPr>
              <a:t>BKW </a:t>
            </a:r>
            <a:r>
              <a:rPr lang="en-US" sz="1300" dirty="0">
                <a:solidFill>
                  <a:srgbClr val="128F60"/>
                </a:solidFill>
                <a:cs typeface="Calibri" panose="020F0502020204030204" pitchFamily="34" charset="0"/>
              </a:rPr>
              <a:t>(Switzerland)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half" idx="4294967295"/>
          </p:nvPr>
        </p:nvSpPr>
        <p:spPr>
          <a:xfrm>
            <a:off x="7671335" y="1202672"/>
            <a:ext cx="5785683" cy="6974772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Repower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(Switzerland)</a:t>
            </a:r>
          </a:p>
          <a:p>
            <a:pPr>
              <a:spcBef>
                <a:spcPts val="200"/>
              </a:spcBef>
            </a:pPr>
            <a:r>
              <a:rPr lang="ru-RU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      </a:t>
            </a: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LAPP Insulators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(Germany)</a:t>
            </a:r>
          </a:p>
          <a:p>
            <a:pPr>
              <a:spcBef>
                <a:spcPts val="200"/>
              </a:spcBef>
            </a:pPr>
            <a:r>
              <a:rPr lang="ru-RU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                </a:t>
            </a: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Westnetz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(Germany)</a:t>
            </a:r>
          </a:p>
          <a:p>
            <a:pPr>
              <a:spcBef>
                <a:spcPts val="200"/>
              </a:spcBef>
            </a:pPr>
            <a:r>
              <a:rPr lang="ru-RU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                        </a:t>
            </a: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Electronet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(New Zealand)</a:t>
            </a:r>
          </a:p>
          <a:p>
            <a:pPr>
              <a:spcBef>
                <a:spcPts val="200"/>
              </a:spcBef>
            </a:pPr>
            <a:r>
              <a:rPr lang="ru-RU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                            </a:t>
            </a: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Covanta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(USA)</a:t>
            </a:r>
          </a:p>
          <a:p>
            <a:pPr>
              <a:spcBef>
                <a:spcPts val="200"/>
              </a:spcBef>
            </a:pPr>
            <a:r>
              <a:rPr lang="ru-RU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                                 </a:t>
            </a: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EOLO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(Nicaragua)</a:t>
            </a:r>
          </a:p>
          <a:p>
            <a:pPr>
              <a:spcBef>
                <a:spcPts val="200"/>
              </a:spcBef>
            </a:pPr>
            <a:r>
              <a:rPr lang="ru-RU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                                    </a:t>
            </a: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EOLO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(Costa Rica)</a:t>
            </a:r>
          </a:p>
          <a:p>
            <a:pPr>
              <a:spcBef>
                <a:spcPts val="200"/>
              </a:spcBef>
            </a:pPr>
            <a:r>
              <a:rPr lang="ru-RU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                                      </a:t>
            </a: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ERCO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(Chile)</a:t>
            </a:r>
          </a:p>
          <a:p>
            <a:pPr>
              <a:spcBef>
                <a:spcPts val="200"/>
              </a:spcBef>
            </a:pPr>
            <a:r>
              <a:rPr lang="ru-RU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                                        </a:t>
            </a: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EERSA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(Ecuador)</a:t>
            </a:r>
          </a:p>
          <a:p>
            <a:pPr>
              <a:spcBef>
                <a:spcPts val="200"/>
              </a:spcBef>
            </a:pPr>
            <a:r>
              <a:rPr lang="ru-RU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                                         </a:t>
            </a: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EEQ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(Ecuador)</a:t>
            </a:r>
          </a:p>
          <a:p>
            <a:pPr>
              <a:spcBef>
                <a:spcPts val="200"/>
              </a:spcBef>
            </a:pPr>
            <a:r>
              <a:rPr lang="ru-RU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                                         </a:t>
            </a: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CNEL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(Ecuador)</a:t>
            </a:r>
          </a:p>
          <a:p>
            <a:pPr>
              <a:spcBef>
                <a:spcPts val="200"/>
              </a:spcBef>
            </a:pPr>
            <a:r>
              <a:rPr lang="ru-RU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                                         </a:t>
            </a: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Salto Grande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(Argentina)</a:t>
            </a:r>
          </a:p>
          <a:p>
            <a:pPr>
              <a:spcBef>
                <a:spcPts val="200"/>
              </a:spcBef>
            </a:pPr>
            <a:r>
              <a:rPr lang="ru-RU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                                        </a:t>
            </a: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Albanesi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(Argentina)</a:t>
            </a:r>
          </a:p>
          <a:p>
            <a:pPr>
              <a:spcBef>
                <a:spcPts val="200"/>
              </a:spcBef>
            </a:pPr>
            <a:r>
              <a:rPr lang="ru-RU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                                       </a:t>
            </a: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Vasile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(Argentina)</a:t>
            </a:r>
          </a:p>
          <a:p>
            <a:pPr>
              <a:spcBef>
                <a:spcPts val="200"/>
              </a:spcBef>
            </a:pPr>
            <a:r>
              <a:rPr lang="ru-RU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                                     </a:t>
            </a: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NGCP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(Philippines)</a:t>
            </a:r>
          </a:p>
          <a:p>
            <a:pPr>
              <a:spcBef>
                <a:spcPts val="200"/>
              </a:spcBef>
            </a:pPr>
            <a:r>
              <a:rPr lang="ru-RU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                                  </a:t>
            </a: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EDL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(Laos)</a:t>
            </a:r>
          </a:p>
          <a:p>
            <a:pPr>
              <a:spcBef>
                <a:spcPts val="200"/>
              </a:spcBef>
            </a:pPr>
            <a:r>
              <a:rPr lang="ru-RU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                               </a:t>
            </a: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VALE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(Indonesia)</a:t>
            </a:r>
          </a:p>
          <a:p>
            <a:pPr>
              <a:spcBef>
                <a:spcPts val="200"/>
              </a:spcBef>
            </a:pPr>
            <a:r>
              <a:rPr lang="ru-RU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                          </a:t>
            </a: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Pertamina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(Indonesia)</a:t>
            </a:r>
          </a:p>
          <a:p>
            <a:pPr>
              <a:spcBef>
                <a:spcPts val="200"/>
              </a:spcBef>
            </a:pPr>
            <a:r>
              <a:rPr lang="ru-RU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                    </a:t>
            </a: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Medco Energy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(Indonesia)</a:t>
            </a:r>
          </a:p>
          <a:p>
            <a:pPr>
              <a:spcBef>
                <a:spcPts val="200"/>
              </a:spcBef>
            </a:pPr>
            <a:r>
              <a:rPr lang="ru-RU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            </a:t>
            </a: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Seriti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(South Africa)</a:t>
            </a:r>
          </a:p>
          <a:p>
            <a:pPr>
              <a:spcBef>
                <a:spcPts val="200"/>
              </a:spcBef>
            </a:pPr>
            <a:r>
              <a:rPr lang="ru-RU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    </a:t>
            </a: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ENEL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(Italy)</a:t>
            </a:r>
            <a:endParaRPr lang="ru-RU" sz="1300" dirty="0">
              <a:solidFill>
                <a:srgbClr val="128F60"/>
              </a:solidFill>
              <a:latin typeface="Museo Sans Cyrl 500" panose="02000000000000000000" pitchFamily="50" charset="-52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>
              <a:spcBef>
                <a:spcPts val="200"/>
              </a:spcBef>
            </a:pPr>
            <a:r>
              <a:rPr lang="en-US" sz="1300" dirty="0">
                <a:latin typeface="Museo Sans Cyrl 500" panose="02000000000000000000" pitchFamily="50" charset="-52"/>
                <a:cs typeface="Calibri" panose="020F0502020204030204" pitchFamily="34" charset="0"/>
              </a:rPr>
              <a:t>HEP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Calibri" panose="020F0502020204030204" pitchFamily="34" charset="0"/>
              </a:rPr>
              <a:t>(Croatia)</a:t>
            </a:r>
            <a:endParaRPr lang="ru-RU" sz="1300" dirty="0">
              <a:solidFill>
                <a:srgbClr val="128F60"/>
              </a:solidFill>
              <a:latin typeface="Museo Sans Cyrl 500" panose="02000000000000000000" pitchFamily="50" charset="-52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00907" y="5670704"/>
            <a:ext cx="5112169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3138488">
              <a:lnSpc>
                <a:spcPct val="100000"/>
              </a:lnSpc>
              <a:spcBef>
                <a:spcPts val="200"/>
              </a:spcBef>
            </a:pPr>
            <a:r>
              <a:rPr lang="en-US" sz="1300" dirty="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cs typeface="Calibri" panose="020F0502020204030204" pitchFamily="34" charset="0"/>
              </a:rPr>
              <a:t>Groupe E </a:t>
            </a:r>
            <a:r>
              <a:rPr lang="en-US" sz="1300" dirty="0">
                <a:solidFill>
                  <a:srgbClr val="128F60"/>
                </a:solidFill>
                <a:latin typeface="Museo Sans Cyrl 500" panose="02000000000000000000" pitchFamily="50" charset="-52"/>
                <a:cs typeface="Calibri" panose="020F0502020204030204" pitchFamily="34" charset="0"/>
              </a:rPr>
              <a:t>(Switzerland)</a:t>
            </a:r>
          </a:p>
        </p:txBody>
      </p:sp>
    </p:spTree>
    <p:extLst>
      <p:ext uri="{BB962C8B-B14F-4D97-AF65-F5344CB8AC3E}">
        <p14:creationId xmlns:p14="http://schemas.microsoft.com/office/powerpoint/2010/main" val="3208993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796925" y="2843366"/>
            <a:ext cx="10598150" cy="134514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pt-BR" sz="4800" dirty="0"/>
              <a:t>Raios e suas interações com linhas aéreas</a:t>
            </a:r>
            <a:endParaRPr lang="ru-RU" sz="4800" b="0" dirty="0"/>
          </a:p>
        </p:txBody>
      </p:sp>
    </p:spTree>
    <p:extLst>
      <p:ext uri="{BB962C8B-B14F-4D97-AF65-F5344CB8AC3E}">
        <p14:creationId xmlns:p14="http://schemas.microsoft.com/office/powerpoint/2010/main" val="3009536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0"/>
          <a:stretch/>
        </p:blipFill>
        <p:spPr>
          <a:xfrm>
            <a:off x="-61546" y="-35169"/>
            <a:ext cx="12253546" cy="6893169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Origem do raio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11116734" y="6492875"/>
            <a:ext cx="567266" cy="365125"/>
          </a:xfrm>
          <a:prstGeom prst="rect">
            <a:avLst/>
          </a:prstGeom>
        </p:spPr>
        <p:txBody>
          <a:bodyPr/>
          <a:lstStyle/>
          <a:p>
            <a:fld id="{66881051-E4FC-46A0-801B-F546D7B0A6C4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01134" y="6358071"/>
            <a:ext cx="5723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Nuvem para nuvem + intra-nuvem </a:t>
            </a:r>
            <a:r>
              <a:rPr lang="en-US" sz="2000" dirty="0">
                <a:solidFill>
                  <a:schemeClr val="bg1"/>
                </a:solidFill>
                <a:latin typeface="Museo Sans Cyrl 9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 </a:t>
            </a:r>
            <a:r>
              <a:rPr lang="ru-RU" sz="2000" dirty="0">
                <a:solidFill>
                  <a:schemeClr val="bg1"/>
                </a:solidFill>
                <a:latin typeface="Museo Sans Cyrl 9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80%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53964" y="6358071"/>
            <a:ext cx="4375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Museo Sans Cyrl 9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Nuvem para terra</a:t>
            </a:r>
            <a:r>
              <a:rPr lang="ru-RU" sz="2000" dirty="0">
                <a:solidFill>
                  <a:schemeClr val="bg1"/>
                </a:solidFill>
                <a:latin typeface="Museo Sans Cyrl 9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 </a:t>
            </a:r>
            <a:r>
              <a:rPr lang="en-US" sz="2000" dirty="0">
                <a:solidFill>
                  <a:schemeClr val="bg1"/>
                </a:solidFill>
                <a:latin typeface="Museo Sans Cyrl 9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Museo Sans Cyrl 9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20%</a:t>
            </a:r>
            <a:endParaRPr lang="ru-RU" sz="2000" dirty="0">
              <a:solidFill>
                <a:schemeClr val="bg1"/>
              </a:solidFill>
              <a:latin typeface="Museo Sans Cyrl 9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33345" y="2926313"/>
            <a:ext cx="2344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Museo Sans Cyrl 700" panose="02000000000000000000" pitchFamily="50" charset="-52"/>
              </a:rPr>
              <a:t>Região de concentração de carga positiva</a:t>
            </a:r>
            <a:endParaRPr lang="ru-RU" sz="1400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40328" y="4457526"/>
            <a:ext cx="21864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Museo Sans Cyrl 700" panose="02000000000000000000" pitchFamily="50" charset="-52"/>
              </a:rPr>
              <a:t>Região de concentração de carga negativa</a:t>
            </a:r>
            <a:endParaRPr lang="ru-RU" sz="1400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88422" y="1700855"/>
            <a:ext cx="27080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Museo Sans Cyrl 700" panose="02000000000000000000" pitchFamily="50" charset="-52"/>
              </a:rPr>
              <a:t>Descarga entre a região positiva de uma nuvem e a região negativa de outra</a:t>
            </a:r>
            <a:endParaRPr lang="ru-RU" sz="1400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86395" y="2176133"/>
            <a:ext cx="17408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Museo Sans Cyrl 700" panose="02000000000000000000" pitchFamily="50" charset="-52"/>
              </a:rPr>
              <a:t>Descarga na nuvem da base negativa para o topo positivo</a:t>
            </a:r>
            <a:endParaRPr lang="ru-RU" sz="1400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77770" y="3923324"/>
            <a:ext cx="2479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Museo Sans Cyrl 700" panose="02000000000000000000" pitchFamily="50" charset="-52"/>
              </a:rPr>
              <a:t>Descarga negativa típica da nuvem para a terra</a:t>
            </a:r>
            <a:endParaRPr lang="ru-RU" sz="1400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42747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Mapa Isoceráunico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294967295"/>
          </p:nvPr>
        </p:nvSpPr>
        <p:spPr>
          <a:xfrm>
            <a:off x="11116734" y="6492875"/>
            <a:ext cx="567266" cy="365125"/>
          </a:xfrm>
          <a:prstGeom prst="rect">
            <a:avLst/>
          </a:prstGeom>
        </p:spPr>
        <p:txBody>
          <a:bodyPr/>
          <a:lstStyle/>
          <a:p>
            <a:fld id="{66881051-E4FC-46A0-801B-F546D7B0A6C4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4" name="Picture 2" descr="https://eoimages.gsfc.nasa.gov/images/imagerecords/2000/2002/lightningmap_large.gif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912" b="4272"/>
          <a:stretch/>
        </p:blipFill>
        <p:spPr bwMode="auto">
          <a:xfrm>
            <a:off x="1271558" y="1588586"/>
            <a:ext cx="8052552" cy="402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eoimages.gsfc.nasa.gov/images/imagerecords/2000/2002/lightningmap_large.gif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4283" t="20928" b="21996"/>
          <a:stretch/>
        </p:blipFill>
        <p:spPr bwMode="auto">
          <a:xfrm>
            <a:off x="9575249" y="2101399"/>
            <a:ext cx="728723" cy="3538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единительная линия 14"/>
          <p:cNvCxnSpPr>
            <a:stCxn id="45" idx="0"/>
            <a:endCxn id="28" idx="2"/>
          </p:cNvCxnSpPr>
          <p:nvPr/>
        </p:nvCxnSpPr>
        <p:spPr>
          <a:xfrm flipV="1">
            <a:off x="7979360" y="1366186"/>
            <a:ext cx="451811" cy="1091006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8632250" y="1259344"/>
            <a:ext cx="20430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latin typeface="Museo Sans Cyrl 700" panose="02000000000000000000" pitchFamily="50" charset="-52"/>
                <a:cs typeface="Calibri" panose="020F0502020204030204" pitchFamily="34" charset="0"/>
              </a:rPr>
              <a:t>2-4 Flashes/km2/ano</a:t>
            </a:r>
            <a:endParaRPr lang="ru-RU" sz="1400" dirty="0"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28" name="Молния 27"/>
          <p:cNvSpPr/>
          <p:nvPr/>
        </p:nvSpPr>
        <p:spPr>
          <a:xfrm>
            <a:off x="8317490" y="1128664"/>
            <a:ext cx="488950" cy="528642"/>
          </a:xfrm>
          <a:prstGeom prst="lightningBolt">
            <a:avLst/>
          </a:prstGeom>
          <a:solidFill>
            <a:srgbClr val="008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9" name="Прямая соединительная линия 28"/>
          <p:cNvCxnSpPr>
            <a:stCxn id="31" idx="5"/>
            <a:endCxn id="42" idx="1"/>
          </p:cNvCxnSpPr>
          <p:nvPr/>
        </p:nvCxnSpPr>
        <p:spPr>
          <a:xfrm>
            <a:off x="5291864" y="1451529"/>
            <a:ext cx="2349366" cy="16292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5206273" y="1218242"/>
            <a:ext cx="22496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latin typeface="Museo Sans Cyrl 700" panose="02000000000000000000" pitchFamily="50" charset="-52"/>
                <a:cs typeface="Calibri" panose="020F0502020204030204" pitchFamily="34" charset="0"/>
              </a:rPr>
              <a:t>10-20 Flashes/km2/ano</a:t>
            </a:r>
            <a:endParaRPr lang="ru-RU" sz="1400" dirty="0"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31" name="Молния 30"/>
          <p:cNvSpPr/>
          <p:nvPr/>
        </p:nvSpPr>
        <p:spPr>
          <a:xfrm>
            <a:off x="4916618" y="1157668"/>
            <a:ext cx="488950" cy="528642"/>
          </a:xfrm>
          <a:prstGeom prst="lightningBolt">
            <a:avLst/>
          </a:prstGeom>
          <a:solidFill>
            <a:srgbClr val="F7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37" name="Прямая соединительная линия 36"/>
          <p:cNvCxnSpPr>
            <a:stCxn id="43" idx="1"/>
            <a:endCxn id="39" idx="5"/>
          </p:cNvCxnSpPr>
          <p:nvPr/>
        </p:nvCxnSpPr>
        <p:spPr>
          <a:xfrm flipH="1" flipV="1">
            <a:off x="1566805" y="1467690"/>
            <a:ext cx="4323140" cy="287849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1579226" y="1234403"/>
            <a:ext cx="22006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latin typeface="Museo Sans Cyrl 700" panose="02000000000000000000" pitchFamily="50" charset="-52"/>
                <a:cs typeface="Calibri" panose="020F0502020204030204" pitchFamily="34" charset="0"/>
              </a:rPr>
              <a:t>20-30 Flashes/km2/ano</a:t>
            </a:r>
            <a:endParaRPr lang="ru-RU" sz="1400" dirty="0"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39" name="Молния 38"/>
          <p:cNvSpPr/>
          <p:nvPr/>
        </p:nvSpPr>
        <p:spPr>
          <a:xfrm>
            <a:off x="1191559" y="1173829"/>
            <a:ext cx="488950" cy="528642"/>
          </a:xfrm>
          <a:prstGeom prst="lightningBolt">
            <a:avLst/>
          </a:prstGeom>
          <a:solidFill>
            <a:srgbClr val="F775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Овал 41"/>
          <p:cNvSpPr/>
          <p:nvPr/>
        </p:nvSpPr>
        <p:spPr>
          <a:xfrm>
            <a:off x="7610219" y="3052709"/>
            <a:ext cx="211756" cy="191825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Овал 42"/>
          <p:cNvSpPr/>
          <p:nvPr/>
        </p:nvSpPr>
        <p:spPr>
          <a:xfrm>
            <a:off x="5858934" y="4318090"/>
            <a:ext cx="211756" cy="191825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Овал 44"/>
          <p:cNvSpPr/>
          <p:nvPr/>
        </p:nvSpPr>
        <p:spPr>
          <a:xfrm>
            <a:off x="7873482" y="2457192"/>
            <a:ext cx="211756" cy="191825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9442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74309" y="320808"/>
            <a:ext cx="10625667" cy="154913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Descarga atmosférica direta (DLS) e sobretensão induzida (IOV)</a:t>
            </a:r>
            <a:endParaRPr lang="ru-RU" b="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4294967295"/>
          </p:nvPr>
        </p:nvSpPr>
        <p:spPr>
          <a:xfrm>
            <a:off x="1497804" y="4239270"/>
            <a:ext cx="5291667" cy="1344016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en-US" sz="20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Descarga atmosférica direta (DLS)</a:t>
            </a:r>
            <a:endParaRPr lang="ru-RU" sz="2000" dirty="0">
              <a:solidFill>
                <a:srgbClr val="128F60"/>
              </a:solidFill>
              <a:latin typeface="Museo Sans Cyrl 900" panose="02000000000000000000" pitchFamily="50" charset="-52"/>
              <a:cs typeface="Calibri" panose="020F0502020204030204" pitchFamily="34" charset="0"/>
            </a:endParaRPr>
          </a:p>
          <a:p>
            <a:pPr marL="285750" indent="-285750">
              <a:buSzPct val="90000"/>
              <a:buBlip>
                <a:blip r:embed="rId2"/>
              </a:buBlip>
            </a:pPr>
            <a:r>
              <a:rPr lang="en-US" sz="1600" dirty="0">
                <a:cs typeface="Calibri" panose="020F0502020204030204" pitchFamily="34" charset="0"/>
              </a:rPr>
              <a:t>Postes/torres</a:t>
            </a:r>
          </a:p>
          <a:p>
            <a:pPr marL="285750" indent="-285750">
              <a:buSzPct val="90000"/>
              <a:buBlip>
                <a:blip r:embed="rId2"/>
              </a:buBlip>
            </a:pPr>
            <a:r>
              <a:rPr lang="en-US" sz="1600" dirty="0">
                <a:cs typeface="Calibri" panose="020F0502020204030204" pitchFamily="34" charset="0"/>
              </a:rPr>
              <a:t>Condutores de fase</a:t>
            </a:r>
          </a:p>
          <a:p>
            <a:pPr marL="285750" indent="-285750">
              <a:buSzPct val="90000"/>
              <a:buBlip>
                <a:blip r:embed="rId2"/>
              </a:buBlip>
            </a:pPr>
            <a:r>
              <a:rPr lang="pt-BR" sz="1600" dirty="0">
                <a:cs typeface="Calibri" panose="020F0502020204030204" pitchFamily="34" charset="0"/>
              </a:rPr>
              <a:t>Cabo guarda</a:t>
            </a:r>
            <a:endParaRPr lang="ru-RU" sz="1600" dirty="0">
              <a:cs typeface="Calibri" panose="020F0502020204030204" pitchFamily="34" charset="0"/>
            </a:endParaRPr>
          </a:p>
          <a:p>
            <a:pPr marL="342900" indent="-342900">
              <a:buBlip>
                <a:blip r:embed="rId2"/>
              </a:buBlip>
            </a:pP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4294967295"/>
          </p:nvPr>
        </p:nvSpPr>
        <p:spPr>
          <a:xfrm>
            <a:off x="6789471" y="4225715"/>
            <a:ext cx="5181600" cy="1344016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pt-BR" sz="20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Queda indireta de um raio </a:t>
            </a:r>
            <a:r>
              <a:rPr lang="en-US" sz="20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(IOV)</a:t>
            </a:r>
            <a:endParaRPr lang="ru-RU" sz="2000" dirty="0">
              <a:solidFill>
                <a:srgbClr val="128F60"/>
              </a:solidFill>
              <a:latin typeface="Museo Sans Cyrl 900" panose="02000000000000000000" pitchFamily="50" charset="-52"/>
              <a:cs typeface="Calibri" panose="020F0502020204030204" pitchFamily="34" charset="0"/>
            </a:endParaRPr>
          </a:p>
          <a:p>
            <a:pPr marL="342900" indent="-342900">
              <a:buSzPct val="90000"/>
              <a:buBlip>
                <a:blip r:embed="rId2"/>
              </a:buBlip>
            </a:pPr>
            <a:r>
              <a:rPr lang="en-US" sz="1600" dirty="0">
                <a:cs typeface="Calibri" panose="020F0502020204030204" pitchFamily="34" charset="0"/>
              </a:rPr>
              <a:t>Árvores</a:t>
            </a:r>
          </a:p>
          <a:p>
            <a:pPr marL="342900" indent="-342900">
              <a:buSzPct val="90000"/>
              <a:buBlip>
                <a:blip r:embed="rId2"/>
              </a:buBlip>
            </a:pPr>
            <a:r>
              <a:rPr lang="en-US" sz="1600" dirty="0">
                <a:cs typeface="Calibri" panose="020F0502020204030204" pitchFamily="34" charset="0"/>
              </a:rPr>
              <a:t>Edifícios</a:t>
            </a:r>
          </a:p>
          <a:p>
            <a:pPr marL="342900" indent="-342900">
              <a:buSzPct val="90000"/>
              <a:buBlip>
                <a:blip r:embed="rId2"/>
              </a:buBlip>
            </a:pPr>
            <a:r>
              <a:rPr lang="en-US" sz="1600" dirty="0">
                <a:cs typeface="Calibri" panose="020F0502020204030204" pitchFamily="34" charset="0"/>
              </a:rPr>
              <a:t>Torres de telecomunicações</a:t>
            </a:r>
            <a:endParaRPr lang="ru-RU" sz="1600" dirty="0">
              <a:cs typeface="Calibri" panose="020F050202020403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4" t="16646" r="53880"/>
          <a:stretch/>
        </p:blipFill>
        <p:spPr>
          <a:xfrm>
            <a:off x="761837" y="1320581"/>
            <a:ext cx="4247260" cy="291868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68" t="20307" r="3706"/>
          <a:stretch/>
        </p:blipFill>
        <p:spPr>
          <a:xfrm>
            <a:off x="6160922" y="1448768"/>
            <a:ext cx="4247260" cy="27905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37" y="4225715"/>
            <a:ext cx="618981" cy="6326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448" y="4159256"/>
            <a:ext cx="649674" cy="63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055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74800" y="338185"/>
            <a:ext cx="10515600" cy="14997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Descarga atmosférica direta (DLS) e sobretensão induzida (IOV)</a:t>
            </a:r>
            <a:endParaRPr lang="ru-RU" dirty="0"/>
          </a:p>
        </p:txBody>
      </p:sp>
      <p:sp>
        <p:nvSpPr>
          <p:cNvPr id="10" name="Объект 5"/>
          <p:cNvSpPr>
            <a:spLocks noGrp="1"/>
          </p:cNvSpPr>
          <p:nvPr>
            <p:ph idx="4294967295"/>
          </p:nvPr>
        </p:nvSpPr>
        <p:spPr>
          <a:xfrm>
            <a:off x="574800" y="1339944"/>
            <a:ext cx="5181600" cy="37184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Descarga atmosférica direta (DLS)</a:t>
            </a:r>
            <a:endParaRPr lang="ru-RU" dirty="0">
              <a:solidFill>
                <a:srgbClr val="128F60"/>
              </a:solidFill>
              <a:latin typeface="Museo Sans Cyrl 9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294967295"/>
          </p:nvPr>
        </p:nvSpPr>
        <p:spPr>
          <a:xfrm>
            <a:off x="11116734" y="6492875"/>
            <a:ext cx="567266" cy="365125"/>
          </a:xfrm>
          <a:prstGeom prst="rect">
            <a:avLst/>
          </a:prstGeom>
        </p:spPr>
        <p:txBody>
          <a:bodyPr/>
          <a:lstStyle/>
          <a:p>
            <a:fld id="{66881051-E4FC-46A0-801B-F546D7B0A6C4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6" name="Picture 4" descr="http://nikvesti.com/images/2013_06/43010_1_900x600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344"/>
          <a:stretch/>
        </p:blipFill>
        <p:spPr bwMode="auto">
          <a:xfrm>
            <a:off x="6096000" y="1901326"/>
            <a:ext cx="2577981" cy="204685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30" r="1784"/>
          <a:stretch/>
        </p:blipFill>
        <p:spPr>
          <a:xfrm>
            <a:off x="6096000" y="3933066"/>
            <a:ext cx="2577981" cy="1612557"/>
          </a:xfrm>
          <a:prstGeom prst="rect">
            <a:avLst/>
          </a:prstGeom>
        </p:spPr>
      </p:pic>
      <p:pic>
        <p:nvPicPr>
          <p:cNvPr id="8" name="Picture 2" descr="http://www.streamer-electric.com/typo3temp/pics/bd0a3e3447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228"/>
          <a:stretch/>
        </p:blipFill>
        <p:spPr bwMode="auto">
          <a:xfrm>
            <a:off x="658813" y="3939513"/>
            <a:ext cx="2590954" cy="159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D:\Eigene Dateien\Hochspannungstechnik\Vorlesung\Überspannungen\Blitzeinschlag in Hochspannungsleitung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8813" y="1893033"/>
            <a:ext cx="2590954" cy="204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Объект 5"/>
          <p:cNvSpPr txBox="1">
            <a:spLocks/>
          </p:cNvSpPr>
          <p:nvPr/>
        </p:nvSpPr>
        <p:spPr>
          <a:xfrm>
            <a:off x="6083181" y="1303616"/>
            <a:ext cx="5181600" cy="371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Queda indireta de um raio </a:t>
            </a:r>
            <a:r>
              <a:rPr lang="en-US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(IOV)</a:t>
            </a:r>
            <a:endParaRPr lang="ru-RU" dirty="0">
              <a:solidFill>
                <a:srgbClr val="128F60"/>
              </a:solidFill>
              <a:latin typeface="Museo Sans Cyrl 900" panose="02000000000000000000" pitchFamily="50" charset="-52"/>
              <a:cs typeface="Calibri" panose="020F0502020204030204" pitchFamily="34" charset="0"/>
            </a:endParaRPr>
          </a:p>
          <a:p>
            <a:endParaRPr lang="ru-RU" dirty="0">
              <a:solidFill>
                <a:srgbClr val="128F60"/>
              </a:solidFill>
              <a:latin typeface="Museo Sans Cyrl 9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80102" y="3897612"/>
            <a:ext cx="16949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A corrente do raio varia no intervalo de 1...200 kA</a:t>
            </a:r>
            <a:endParaRPr lang="ru-RU" sz="1400" dirty="0">
              <a:solidFill>
                <a:srgbClr val="128F60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13" name="Прямоугольник 98">
            <a:extLst>
              <a:ext uri="{FF2B5EF4-FFF2-40B4-BE49-F238E27FC236}">
                <a16:creationId xmlns:a16="http://schemas.microsoft.com/office/drawing/2014/main" id="{BAA63F9F-0937-49B2-81F7-9113AB6DF378}"/>
              </a:ext>
            </a:extLst>
          </p:cNvPr>
          <p:cNvSpPr/>
          <p:nvPr/>
        </p:nvSpPr>
        <p:spPr>
          <a:xfrm>
            <a:off x="3467424" y="2425749"/>
            <a:ext cx="11687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6</a:t>
            </a:r>
            <a:r>
              <a:rPr lang="ru-RU" sz="24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MV</a:t>
            </a:r>
            <a:endParaRPr lang="ru-RU" sz="2400" dirty="0">
              <a:solidFill>
                <a:srgbClr val="128F60"/>
              </a:solidFill>
              <a:latin typeface="Museo Sans Cyrl 900" panose="02000000000000000000" pitchFamily="50" charset="-52"/>
              <a:cs typeface="Calibri" panose="020F0502020204030204" pitchFamily="34" charset="0"/>
            </a:endParaRPr>
          </a:p>
          <a:p>
            <a:r>
              <a:rPr lang="ru-RU" sz="24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30 </a:t>
            </a:r>
            <a:r>
              <a:rPr lang="en-US" sz="24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kA</a:t>
            </a:r>
            <a:endParaRPr lang="ru-RU" sz="2400" dirty="0">
              <a:solidFill>
                <a:srgbClr val="128F60"/>
              </a:solidFill>
              <a:latin typeface="Museo Sans Cyrl 9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875235" y="3158948"/>
            <a:ext cx="162677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A amplitude do IOV pode atingir até</a:t>
            </a:r>
          </a:p>
          <a:p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300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kV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Museo Sans Cyrl 9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480102" y="3286047"/>
            <a:ext cx="16252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Parâmetros médios</a:t>
            </a:r>
            <a:endParaRPr lang="en-US" sz="1400" dirty="0">
              <a:solidFill>
                <a:schemeClr val="bg2">
                  <a:lumMod val="25000"/>
                </a:schemeClr>
              </a:solidFill>
              <a:latin typeface="Museo Sans Cyrl 700" panose="02000000000000000000" pitchFamily="50" charset="-52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809" y="1172958"/>
            <a:ext cx="692305" cy="70756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998" y="1169550"/>
            <a:ext cx="726634" cy="70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29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6ABC434-D897-4AC7-9F4E-5915D48BFE34}"/>
              </a:ext>
            </a:extLst>
          </p:cNvPr>
          <p:cNvSpPr/>
          <p:nvPr/>
        </p:nvSpPr>
        <p:spPr>
          <a:xfrm>
            <a:off x="487170" y="1271832"/>
            <a:ext cx="5850129" cy="341281"/>
          </a:xfrm>
          <a:prstGeom prst="rect">
            <a:avLst/>
          </a:prstGeom>
          <a:solidFill>
            <a:srgbClr val="D9D9D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101307" y="597065"/>
            <a:ext cx="3388361" cy="4332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87171" y="1737394"/>
            <a:ext cx="3388361" cy="4332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Nível básico de isolamento (NBI)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99870" y="1331826"/>
            <a:ext cx="5421292" cy="30276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lvl="1">
              <a:lnSpc>
                <a:spcPct val="100000"/>
              </a:lnSpc>
              <a:spcAft>
                <a:spcPts val="600"/>
              </a:spcAft>
              <a:buClr>
                <a:srgbClr val="3D7D45"/>
              </a:buClr>
            </a:pPr>
            <a:r>
              <a:rPr lang="fr-FR" sz="1400" b="1" dirty="0">
                <a:cs typeface="Calibri" panose="020F0502020204030204" pitchFamily="34" charset="0"/>
              </a:rPr>
              <a:t>BIL: </a:t>
            </a:r>
            <a:r>
              <a:rPr lang="pt-BR" sz="1400" dirty="0">
                <a:cs typeface="Calibri" panose="020F0502020204030204" pitchFamily="34" charset="0"/>
              </a:rPr>
              <a:t>Suportabilidade à impulso atmosférico (probabilidade: 90%)</a:t>
            </a:r>
            <a:endParaRPr lang="fr-FR" sz="1400" dirty="0">
              <a:cs typeface="Calibri" panose="020F050202020403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237534"/>
              </p:ext>
            </p:extLst>
          </p:nvPr>
        </p:nvGraphicFramePr>
        <p:xfrm>
          <a:off x="487172" y="2170640"/>
          <a:ext cx="3388361" cy="35052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81235">
                  <a:extLst>
                    <a:ext uri="{9D8B030D-6E8A-4147-A177-3AD203B41FA5}">
                      <a16:colId xmlns:a16="http://schemas.microsoft.com/office/drawing/2014/main" val="1975106979"/>
                    </a:ext>
                  </a:extLst>
                </a:gridCol>
                <a:gridCol w="903563">
                  <a:extLst>
                    <a:ext uri="{9D8B030D-6E8A-4147-A177-3AD203B41FA5}">
                      <a16:colId xmlns:a16="http://schemas.microsoft.com/office/drawing/2014/main" val="4262532645"/>
                    </a:ext>
                  </a:extLst>
                </a:gridCol>
                <a:gridCol w="903563">
                  <a:extLst>
                    <a:ext uri="{9D8B030D-6E8A-4147-A177-3AD203B41FA5}">
                      <a16:colId xmlns:a16="http://schemas.microsoft.com/office/drawing/2014/main" val="2203188949"/>
                    </a:ext>
                  </a:extLst>
                </a:gridCol>
              </a:tblGrid>
              <a:tr h="390865">
                <a:tc>
                  <a:txBody>
                    <a:bodyPr/>
                    <a:lstStyle/>
                    <a:p>
                      <a:pPr algn="l"/>
                      <a:r>
                        <a:rPr lang="pt-BR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Tensão máxima do sistema(fase a fase) </a:t>
                      </a:r>
                    </a:p>
                    <a:p>
                      <a:pPr algn="l"/>
                      <a:r>
                        <a:rPr lang="en-US" sz="1000" b="0" baseline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V</a:t>
                      </a:r>
                      <a:r>
                        <a:rPr lang="en-US" sz="1000" b="0" baseline="-2500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ru-RU" sz="1000" b="0" baseline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b="0" baseline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  kV, rms</a:t>
                      </a:r>
                      <a:endParaRPr lang="ru-RU" sz="1000" b="0" baseline="-2500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pt-BR" sz="1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Nível básico de isolamento de impulsos de relâmpagos (fase a terra) </a:t>
                      </a:r>
                      <a:r>
                        <a:rPr lang="en-US" sz="1000" b="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kV, cr</a:t>
                      </a:r>
                      <a:endParaRPr lang="ru-RU" sz="1000" b="0" baseline="-25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629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15</a:t>
                      </a:r>
                      <a:endParaRPr lang="ru-RU" sz="10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110</a:t>
                      </a:r>
                      <a:endParaRPr lang="ru-RU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85281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26.2</a:t>
                      </a:r>
                      <a:endParaRPr lang="ru-RU" sz="10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125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150</a:t>
                      </a:r>
                      <a:endParaRPr lang="ru-RU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27162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36.2</a:t>
                      </a:r>
                      <a:endParaRPr lang="ru-RU" sz="10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200</a:t>
                      </a:r>
                      <a:endParaRPr lang="ru-RU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23432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48.3</a:t>
                      </a:r>
                      <a:endParaRPr lang="ru-RU" sz="10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250</a:t>
                      </a:r>
                      <a:endParaRPr lang="ru-RU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-</a:t>
                      </a:r>
                      <a:endParaRPr lang="ru-RU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89181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72.5</a:t>
                      </a:r>
                      <a:endParaRPr lang="ru-RU" sz="10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250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350</a:t>
                      </a:r>
                      <a:endParaRPr lang="ru-RU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9856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121</a:t>
                      </a:r>
                      <a:endParaRPr lang="ru-RU" sz="10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350</a:t>
                      </a:r>
                    </a:p>
                    <a:p>
                      <a:pPr algn="l"/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450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550</a:t>
                      </a:r>
                      <a:endParaRPr lang="ru-RU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34482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145</a:t>
                      </a:r>
                      <a:endParaRPr lang="ru-RU" sz="10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450</a:t>
                      </a:r>
                    </a:p>
                    <a:p>
                      <a:pPr algn="l"/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550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650</a:t>
                      </a:r>
                      <a:endParaRPr lang="ru-RU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6864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169</a:t>
                      </a:r>
                      <a:endParaRPr lang="ru-RU" sz="10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550</a:t>
                      </a:r>
                    </a:p>
                    <a:p>
                      <a:pPr algn="l"/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650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750</a:t>
                      </a:r>
                      <a:endParaRPr lang="ru-RU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75172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242</a:t>
                      </a:r>
                      <a:endParaRPr lang="ru-RU" sz="10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650</a:t>
                      </a:r>
                    </a:p>
                    <a:p>
                      <a:pPr algn="l"/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750</a:t>
                      </a:r>
                    </a:p>
                    <a:p>
                      <a:pPr algn="l"/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825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900</a:t>
                      </a:r>
                    </a:p>
                    <a:p>
                      <a:pPr algn="l"/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975</a:t>
                      </a:r>
                    </a:p>
                    <a:p>
                      <a:pPr algn="l"/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1050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2775704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734998"/>
              </p:ext>
            </p:extLst>
          </p:nvPr>
        </p:nvGraphicFramePr>
        <p:xfrm>
          <a:off x="8110780" y="1030310"/>
          <a:ext cx="3378887" cy="475625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388016">
                  <a:extLst>
                    <a:ext uri="{9D8B030D-6E8A-4147-A177-3AD203B41FA5}">
                      <a16:colId xmlns:a16="http://schemas.microsoft.com/office/drawing/2014/main" val="1975106979"/>
                    </a:ext>
                  </a:extLst>
                </a:gridCol>
                <a:gridCol w="793152">
                  <a:extLst>
                    <a:ext uri="{9D8B030D-6E8A-4147-A177-3AD203B41FA5}">
                      <a16:colId xmlns:a16="http://schemas.microsoft.com/office/drawing/2014/main" val="4262532645"/>
                    </a:ext>
                  </a:extLst>
                </a:gridCol>
                <a:gridCol w="1197719">
                  <a:extLst>
                    <a:ext uri="{9D8B030D-6E8A-4147-A177-3AD203B41FA5}">
                      <a16:colId xmlns:a16="http://schemas.microsoft.com/office/drawing/2014/main" val="2203188949"/>
                    </a:ext>
                  </a:extLst>
                </a:gridCol>
              </a:tblGrid>
              <a:tr h="671932">
                <a:tc>
                  <a:txBody>
                    <a:bodyPr/>
                    <a:lstStyle/>
                    <a:p>
                      <a:pPr algn="l"/>
                      <a:r>
                        <a:rPr lang="pt-BR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Tensão mais elevada para o equipamento </a:t>
                      </a:r>
                    </a:p>
                    <a:p>
                      <a:pPr algn="l"/>
                      <a:r>
                        <a:rPr lang="en-US" sz="1000" b="0" baseline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U</a:t>
                      </a:r>
                      <a:r>
                        <a:rPr lang="en-US" sz="1000" b="0" baseline="-2500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ru-RU" sz="1000" b="0" baseline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b="0" baseline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 kV, rms</a:t>
                      </a:r>
                      <a:endParaRPr lang="ru-RU" sz="1000" b="0" baseline="-2500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pt-BR" sz="1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Nível básico de isolamento de impulsos de relâmpagos (fase a terra) </a:t>
                      </a:r>
                      <a:r>
                        <a:rPr lang="en-US" sz="1000" b="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kV, cr</a:t>
                      </a:r>
                      <a:endParaRPr lang="ru-RU" sz="1000" b="0" baseline="-25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629883"/>
                  </a:ext>
                </a:extLst>
              </a:tr>
              <a:tr h="224001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3.6</a:t>
                      </a:r>
                      <a:endParaRPr lang="ru-RU" sz="10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20</a:t>
                      </a:r>
                      <a:endParaRPr lang="en-US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40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528178"/>
                  </a:ext>
                </a:extLst>
              </a:tr>
              <a:tr h="219108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7.2</a:t>
                      </a:r>
                      <a:endParaRPr lang="ru-RU" sz="10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40</a:t>
                      </a:r>
                      <a:endParaRPr lang="en-US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2716296"/>
                  </a:ext>
                </a:extLst>
              </a:tr>
              <a:tr h="350573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12</a:t>
                      </a:r>
                      <a:endParaRPr lang="ru-RU" sz="10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60</a:t>
                      </a:r>
                    </a:p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75</a:t>
                      </a:r>
                      <a:endParaRPr lang="en-US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95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343276"/>
                  </a:ext>
                </a:extLst>
              </a:tr>
              <a:tr h="219108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17.5</a:t>
                      </a:r>
                      <a:endParaRPr lang="ru-RU" sz="10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8918158"/>
                  </a:ext>
                </a:extLst>
              </a:tr>
              <a:tr h="350573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24</a:t>
                      </a:r>
                      <a:endParaRPr lang="ru-RU" sz="10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95</a:t>
                      </a:r>
                    </a:p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125</a:t>
                      </a:r>
                      <a:endParaRPr lang="en-US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145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856317"/>
                  </a:ext>
                </a:extLst>
              </a:tr>
              <a:tr h="219108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36</a:t>
                      </a:r>
                      <a:endParaRPr lang="ru-RU" sz="10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145</a:t>
                      </a:r>
                      <a:endParaRPr lang="en-US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170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3448227"/>
                  </a:ext>
                </a:extLst>
              </a:tr>
              <a:tr h="219108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52</a:t>
                      </a:r>
                      <a:endParaRPr lang="ru-RU" sz="10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250</a:t>
                      </a:r>
                      <a:endParaRPr lang="en-US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-</a:t>
                      </a:r>
                      <a:endParaRPr lang="ru-RU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86418"/>
                  </a:ext>
                </a:extLst>
              </a:tr>
              <a:tr h="219108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72.5</a:t>
                      </a:r>
                      <a:endParaRPr lang="ru-RU" sz="10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325</a:t>
                      </a:r>
                      <a:endParaRPr lang="en-US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-</a:t>
                      </a:r>
                      <a:endParaRPr lang="ru-RU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7517213"/>
                  </a:ext>
                </a:extLst>
              </a:tr>
              <a:tr h="219108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100</a:t>
                      </a:r>
                      <a:endParaRPr lang="ru-RU" sz="10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380</a:t>
                      </a:r>
                      <a:endParaRPr lang="en-US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450</a:t>
                      </a:r>
                      <a:endParaRPr lang="en-US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775704"/>
                  </a:ext>
                </a:extLst>
              </a:tr>
              <a:tr h="219108"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123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450</a:t>
                      </a:r>
                      <a:endParaRPr lang="en-US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550</a:t>
                      </a:r>
                      <a:endParaRPr lang="en-US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1430038"/>
                  </a:ext>
                </a:extLst>
              </a:tr>
              <a:tr h="350573"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145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450</a:t>
                      </a:r>
                    </a:p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550</a:t>
                      </a:r>
                      <a:endParaRPr lang="en-US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650</a:t>
                      </a:r>
                      <a:endParaRPr lang="en-US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00688"/>
                  </a:ext>
                </a:extLst>
              </a:tr>
              <a:tr h="350573"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170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550</a:t>
                      </a:r>
                    </a:p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650</a:t>
                      </a:r>
                      <a:endParaRPr lang="en-US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750</a:t>
                      </a:r>
                      <a:endParaRPr lang="en-US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306375"/>
                  </a:ext>
                </a:extLst>
              </a:tr>
              <a:tr h="482038"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245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650</a:t>
                      </a:r>
                    </a:p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750</a:t>
                      </a:r>
                    </a:p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850</a:t>
                      </a:r>
                      <a:endParaRPr lang="en-US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5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950</a:t>
                      </a:r>
                    </a:p>
                    <a:p>
                      <a:pPr algn="l"/>
                      <a:r>
                        <a:rPr lang="ru-RU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500" panose="02000000000000000000" pitchFamily="50" charset="-52"/>
                          <a:cs typeface="Calibri" panose="020F0502020204030204" pitchFamily="34" charset="0"/>
                        </a:rPr>
                        <a:t>1050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412215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0234089" y="1752028"/>
            <a:ext cx="486098" cy="2006867"/>
          </a:xfrm>
          <a:prstGeom prst="rect">
            <a:avLst/>
          </a:prstGeom>
          <a:solidFill>
            <a:srgbClr val="128F60">
              <a:alpha val="30196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110779" y="599424"/>
            <a:ext cx="328089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IEC 60071-1. </a:t>
            </a:r>
            <a:r>
              <a:rPr lang="pt-BR" sz="11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Coordenação de isolamento - Parte 1: Definições, princípios e regras</a:t>
            </a:r>
            <a:endParaRPr lang="ru-RU" sz="1100" dirty="0">
              <a:solidFill>
                <a:srgbClr val="128F60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7171" y="1739753"/>
            <a:ext cx="338836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C62.82.1-2010 - IEEE </a:t>
            </a:r>
            <a:r>
              <a:rPr lang="pt-BR" sz="11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Norma para Coordenação de Isolamento - Definições, Princípios e Regras</a:t>
            </a:r>
            <a:endParaRPr lang="ru-RU" sz="1100" dirty="0">
              <a:solidFill>
                <a:srgbClr val="128F60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47257" y="2087219"/>
            <a:ext cx="33788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>
              <a:buClr>
                <a:srgbClr val="3D7D45"/>
              </a:buClr>
              <a:buNone/>
            </a:pPr>
            <a:r>
              <a:rPr lang="en-US" dirty="0">
                <a:solidFill>
                  <a:srgbClr val="128F60"/>
                </a:solidFill>
                <a:latin typeface="Museo Sans Cyrl 900" panose="02000000000000000000" pitchFamily="50" charset="-52"/>
                <a:cs typeface="Calibri Light" panose="020F0302020204030204" pitchFamily="34" charset="0"/>
              </a:rPr>
              <a:t>Em caso de IOV </a:t>
            </a:r>
            <a:r>
              <a:rPr lang="en-US" sz="1600" b="1" i="1" dirty="0">
                <a:solidFill>
                  <a:srgbClr val="128F60"/>
                </a:solidFill>
                <a:latin typeface="Museo Sans Cyrl 700" panose="02000000000000000000" pitchFamily="50" charset="-52"/>
                <a:cs typeface="Calibri Light" panose="020F0302020204030204" pitchFamily="34" charset="0"/>
              </a:rPr>
              <a:t>(U</a:t>
            </a:r>
            <a:r>
              <a:rPr lang="en-US" sz="1600" b="1" i="1" baseline="-25000" dirty="0">
                <a:solidFill>
                  <a:srgbClr val="128F60"/>
                </a:solidFill>
                <a:latin typeface="Museo Sans Cyrl 700" panose="02000000000000000000" pitchFamily="50" charset="-52"/>
                <a:cs typeface="Calibri Light" panose="020F0302020204030204" pitchFamily="34" charset="0"/>
              </a:rPr>
              <a:t>IOV</a:t>
            </a:r>
            <a:r>
              <a:rPr lang="en-US" sz="1600" b="1" i="1" dirty="0">
                <a:solidFill>
                  <a:srgbClr val="128F60"/>
                </a:solidFill>
                <a:latin typeface="Museo Sans Cyrl 700" panose="02000000000000000000" pitchFamily="50" charset="-52"/>
                <a:cs typeface="Calibri Light" panose="020F0302020204030204" pitchFamily="34" charset="0"/>
              </a:rPr>
              <a:t> ≤ 300 kV):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059058" y="3597096"/>
            <a:ext cx="23532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>
              <a:spcAft>
                <a:spcPts val="600"/>
              </a:spcAft>
              <a:buClr>
                <a:srgbClr val="3D7D45"/>
              </a:buClr>
              <a:buNone/>
            </a:pPr>
            <a:r>
              <a:rPr lang="en-US" sz="20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BIL &lt; U</a:t>
            </a:r>
            <a:r>
              <a:rPr lang="en-US" baseline="-250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IOV </a:t>
            </a:r>
            <a:r>
              <a:rPr lang="en-US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(300kV</a:t>
            </a:r>
            <a:r>
              <a:rPr lang="en-US" sz="20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)  </a:t>
            </a:r>
            <a:r>
              <a:rPr lang="en-US" sz="20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endParaRPr lang="en-US" dirty="0">
              <a:solidFill>
                <a:srgbClr val="128F60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7" b="5132"/>
          <a:stretch/>
        </p:blipFill>
        <p:spPr>
          <a:xfrm>
            <a:off x="5500585" y="4310847"/>
            <a:ext cx="1291699" cy="118281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1AFFE49-A3EE-4C80-AADE-39BDAD6EAD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68" t="20307" r="3706"/>
          <a:stretch/>
        </p:blipFill>
        <p:spPr>
          <a:xfrm>
            <a:off x="5288139" y="2464049"/>
            <a:ext cx="1455625" cy="956363"/>
          </a:xfrm>
          <a:prstGeom prst="rect">
            <a:avLst/>
          </a:prstGeom>
        </p:spPr>
      </p:pic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1BFE0E5A-C942-41EE-A063-1C0061B30FC0}"/>
              </a:ext>
            </a:extLst>
          </p:cNvPr>
          <p:cNvCxnSpPr>
            <a:cxnSpLocks/>
            <a:stCxn id="23" idx="3"/>
            <a:endCxn id="12" idx="1"/>
          </p:cNvCxnSpPr>
          <p:nvPr/>
        </p:nvCxnSpPr>
        <p:spPr>
          <a:xfrm>
            <a:off x="3875532" y="3207460"/>
            <a:ext cx="1183526" cy="589691"/>
          </a:xfrm>
          <a:prstGeom prst="straightConnector1">
            <a:avLst/>
          </a:prstGeom>
          <a:ln w="31750">
            <a:solidFill>
              <a:srgbClr val="128F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E9B11A02-AB46-465A-9552-D6BA5E0C5616}"/>
              </a:ext>
            </a:extLst>
          </p:cNvPr>
          <p:cNvCxnSpPr>
            <a:cxnSpLocks/>
            <a:stCxn id="22" idx="1"/>
          </p:cNvCxnSpPr>
          <p:nvPr/>
        </p:nvCxnSpPr>
        <p:spPr>
          <a:xfrm flipH="1">
            <a:off x="6927254" y="2740828"/>
            <a:ext cx="1208925" cy="1056323"/>
          </a:xfrm>
          <a:prstGeom prst="straightConnector1">
            <a:avLst/>
          </a:prstGeom>
          <a:ln w="31750">
            <a:solidFill>
              <a:srgbClr val="128F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авая фигурная скобка 24">
            <a:extLst>
              <a:ext uri="{FF2B5EF4-FFF2-40B4-BE49-F238E27FC236}">
                <a16:creationId xmlns:a16="http://schemas.microsoft.com/office/drawing/2014/main" id="{0918CC02-FA23-49A0-B80A-F712C91F2725}"/>
              </a:ext>
            </a:extLst>
          </p:cNvPr>
          <p:cNvSpPr/>
          <p:nvPr/>
        </p:nvSpPr>
        <p:spPr>
          <a:xfrm rot="5400000">
            <a:off x="5939029" y="3071037"/>
            <a:ext cx="341946" cy="2199942"/>
          </a:xfrm>
          <a:prstGeom prst="rightBrace">
            <a:avLst>
              <a:gd name="adj1" fmla="val 45473"/>
              <a:gd name="adj2" fmla="val 50000"/>
            </a:avLst>
          </a:prstGeom>
          <a:ln w="28575">
            <a:solidFill>
              <a:srgbClr val="128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8136179" y="1737394"/>
            <a:ext cx="3343913" cy="2006867"/>
          </a:xfrm>
          <a:prstGeom prst="rect">
            <a:avLst/>
          </a:prstGeom>
          <a:solidFill>
            <a:srgbClr val="128F60">
              <a:alpha val="15000"/>
            </a:srgbClr>
          </a:solidFill>
          <a:ln w="28575">
            <a:solidFill>
              <a:srgbClr val="128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99871" y="2729452"/>
            <a:ext cx="3375661" cy="956015"/>
          </a:xfrm>
          <a:prstGeom prst="rect">
            <a:avLst/>
          </a:prstGeom>
          <a:solidFill>
            <a:srgbClr val="128F60">
              <a:alpha val="15000"/>
            </a:srgbClr>
          </a:solidFill>
          <a:ln w="28575">
            <a:solidFill>
              <a:srgbClr val="128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951087" y="2719017"/>
            <a:ext cx="442645" cy="976883"/>
          </a:xfrm>
          <a:prstGeom prst="rect">
            <a:avLst/>
          </a:prstGeom>
          <a:solidFill>
            <a:srgbClr val="128F60">
              <a:alpha val="30196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98234" y="5870398"/>
            <a:ext cx="58374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00000"/>
              </a:lnSpc>
              <a:spcAft>
                <a:spcPts val="600"/>
              </a:spcAft>
              <a:buClr>
                <a:srgbClr val="3D7D45"/>
              </a:buClr>
            </a:pPr>
            <a:r>
              <a:rPr lang="en-US" sz="1400" dirty="0">
                <a:latin typeface="Museo Sans Cyrl 700" panose="02000000000000000000" pitchFamily="50" charset="-52"/>
                <a:cs typeface="Calibri" panose="020F0502020204030204" pitchFamily="34" charset="0"/>
              </a:rPr>
              <a:t>Tensão Disruptiva (CFO): </a:t>
            </a:r>
            <a:r>
              <a:rPr lang="en-US" sz="1400" dirty="0">
                <a:cs typeface="Calibri" panose="020F0502020204030204" pitchFamily="34" charset="0"/>
              </a:rPr>
              <a:t>50%/50</a:t>
            </a:r>
          </a:p>
        </p:txBody>
      </p:sp>
    </p:spTree>
    <p:extLst>
      <p:ext uri="{BB962C8B-B14F-4D97-AF65-F5344CB8AC3E}">
        <p14:creationId xmlns:p14="http://schemas.microsoft.com/office/powerpoint/2010/main" val="780643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1820253"/>
            <a:ext cx="12192000" cy="3452501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Nível básico de isolamento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18" y="1976293"/>
            <a:ext cx="4839017" cy="3118873"/>
          </a:xfrm>
          <a:prstGeom prst="rect">
            <a:avLst/>
          </a:prstGeom>
        </p:spPr>
      </p:pic>
      <p:pic>
        <p:nvPicPr>
          <p:cNvPr id="8" name="Рисунок 4">
            <a:extLst>
              <a:ext uri="{FF2B5EF4-FFF2-40B4-BE49-F238E27FC236}">
                <a16:creationId xmlns:a16="http://schemas.microsoft.com/office/drawing/2014/main" id="{ED1DC5DC-6B55-4C81-8C3D-DE788D469E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956" y="1976294"/>
            <a:ext cx="4626778" cy="311887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960894" y="5316568"/>
            <a:ext cx="2365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 algn="ctr">
              <a:spcAft>
                <a:spcPts val="600"/>
              </a:spcAft>
              <a:buClr>
                <a:srgbClr val="3D7D45"/>
              </a:buClr>
              <a:buNone/>
            </a:pPr>
            <a:r>
              <a:rPr lang="en-US" sz="24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U</a:t>
            </a:r>
            <a:r>
              <a:rPr lang="en-US" sz="2400" baseline="-250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sobretensão</a:t>
            </a:r>
            <a:r>
              <a:rPr lang="en-US" sz="24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&lt;</a:t>
            </a:r>
            <a:r>
              <a:rPr lang="en-US" sz="24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BIL</a:t>
            </a:r>
            <a:r>
              <a:rPr lang="en-US" sz="24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endParaRPr lang="en-US" sz="2000" dirty="0">
              <a:solidFill>
                <a:srgbClr val="128F60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12" name="Прямоугольник 7">
            <a:extLst>
              <a:ext uri="{FF2B5EF4-FFF2-40B4-BE49-F238E27FC236}">
                <a16:creationId xmlns:a16="http://schemas.microsoft.com/office/drawing/2014/main" id="{5EA038E7-4727-4CCF-95BA-DEC17F4FC591}"/>
              </a:ext>
            </a:extLst>
          </p:cNvPr>
          <p:cNvSpPr/>
          <p:nvPr/>
        </p:nvSpPr>
        <p:spPr>
          <a:xfrm>
            <a:off x="7626648" y="5316568"/>
            <a:ext cx="26628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 algn="ctr">
              <a:spcAft>
                <a:spcPts val="600"/>
              </a:spcAft>
              <a:buClr>
                <a:srgbClr val="3D7D45"/>
              </a:buClr>
              <a:buNone/>
            </a:pPr>
            <a:r>
              <a:rPr lang="en-US" sz="24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U</a:t>
            </a:r>
            <a:r>
              <a:rPr lang="en-US" sz="2400" baseline="-250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sobretensão</a:t>
            </a:r>
            <a:r>
              <a:rPr lang="en-US" sz="24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 </a:t>
            </a:r>
            <a:r>
              <a:rPr lang="ru-RU" sz="24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&gt;</a:t>
            </a:r>
            <a:r>
              <a:rPr lang="en-US" sz="24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BIL</a:t>
            </a:r>
            <a:r>
              <a:rPr lang="en-US" sz="24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endParaRPr lang="en-US" sz="2000" dirty="0">
              <a:solidFill>
                <a:srgbClr val="128F60"/>
              </a:solidFill>
              <a:latin typeface="Museo Sans Cyrl 900" panose="02000000000000000000" pitchFamily="50" charset="-5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716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 стрелкой 9"/>
          <p:cNvCxnSpPr>
            <a:cxnSpLocks/>
          </p:cNvCxnSpPr>
          <p:nvPr/>
        </p:nvCxnSpPr>
        <p:spPr>
          <a:xfrm flipH="1">
            <a:off x="4624070" y="3214286"/>
            <a:ext cx="396" cy="301814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7367717" y="3064761"/>
            <a:ext cx="0" cy="387839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156999"/>
            <a:ext cx="12301728" cy="15339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Descargas diretas e indiretas -&gt; flashovers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322928" y="893755"/>
            <a:ext cx="6417862" cy="625164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188912">
              <a:lnSpc>
                <a:spcPct val="150000"/>
              </a:lnSpc>
              <a:buClr>
                <a:srgbClr val="3D7D45"/>
              </a:buClr>
              <a:defRPr/>
            </a:pPr>
            <a:r>
              <a:rPr lang="pt-BR" dirty="0">
                <a:latin typeface="Museo Sans Cyrl 900" panose="02000000000000000000" pitchFamily="50" charset="-52"/>
                <a:cs typeface="Calibri" panose="020F0502020204030204" pitchFamily="34" charset="0"/>
              </a:rPr>
              <a:t>A descarga eléctrica ocorre quando </a:t>
            </a:r>
            <a:r>
              <a:rPr lang="fr-FR" dirty="0">
                <a:latin typeface="Museo Sans Cyrl 900" panose="02000000000000000000" pitchFamily="50" charset="-52"/>
                <a:cs typeface="Calibri" panose="020F0502020204030204" pitchFamily="34" charset="0"/>
              </a:rPr>
              <a:t>U</a:t>
            </a:r>
            <a:r>
              <a:rPr lang="fr-FR" baseline="-25000" dirty="0">
                <a:latin typeface="Museo Sans Cyrl 900" panose="02000000000000000000" pitchFamily="50" charset="-52"/>
                <a:cs typeface="Calibri" panose="020F0502020204030204" pitchFamily="34" charset="0"/>
              </a:rPr>
              <a:t>surto</a:t>
            </a:r>
            <a:r>
              <a:rPr lang="fr-FR" dirty="0">
                <a:latin typeface="Museo Sans Cyrl 900" panose="02000000000000000000" pitchFamily="50" charset="-52"/>
                <a:cs typeface="Calibri" panose="020F0502020204030204" pitchFamily="34" charset="0"/>
              </a:rPr>
              <a:t> &gt; BIL</a:t>
            </a:r>
            <a:r>
              <a:rPr lang="fr-FR" baseline="-25000" dirty="0">
                <a:latin typeface="Museo Sans Cyrl 900" panose="02000000000000000000" pitchFamily="50" charset="-52"/>
                <a:cs typeface="Calibri" panose="020F0502020204030204" pitchFamily="34" charset="0"/>
              </a:rPr>
              <a:t>insulator</a:t>
            </a:r>
            <a:endParaRPr lang="ru-RU" baseline="-25000" dirty="0">
              <a:latin typeface="Museo Sans Cyrl 9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62729" y="2854394"/>
            <a:ext cx="2629386" cy="33855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Museo Sans Cyrl 700" panose="02000000000000000000" pitchFamily="50" charset="-52"/>
              </a:rPr>
              <a:t>Queda direta de um raio</a:t>
            </a:r>
            <a:endParaRPr lang="ru-RU" sz="1600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57144" y="2854394"/>
            <a:ext cx="2441168" cy="33855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Museo Sans Cyrl 700" panose="02000000000000000000" pitchFamily="50" charset="-52"/>
              </a:rPr>
              <a:t>Queda indireta de raio</a:t>
            </a:r>
            <a:endParaRPr lang="ru-RU" sz="1600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50731" y="3507632"/>
            <a:ext cx="2629384" cy="584775"/>
          </a:xfrm>
          <a:prstGeom prst="rect">
            <a:avLst/>
          </a:prstGeom>
          <a:solidFill>
            <a:srgbClr val="128F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Museo Sans Cyrl 700" panose="02000000000000000000" pitchFamily="50" charset="-52"/>
              </a:rPr>
              <a:t>Sobretensão de Impulso Atmosférico</a:t>
            </a:r>
            <a:endParaRPr lang="ru-RU" sz="1600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57142" y="3516100"/>
            <a:ext cx="2441169" cy="584775"/>
          </a:xfrm>
          <a:prstGeom prst="rect">
            <a:avLst/>
          </a:prstGeom>
          <a:solidFill>
            <a:srgbClr val="128F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Museo Sans Cyrl 700" panose="02000000000000000000" pitchFamily="50" charset="-52"/>
              </a:rPr>
              <a:t>Sobretensão induzida por relâmpagos</a:t>
            </a:r>
            <a:endParaRPr lang="ru-RU" sz="1600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54582" y="4439307"/>
            <a:ext cx="4979270" cy="461665"/>
          </a:xfrm>
          <a:prstGeom prst="rect">
            <a:avLst/>
          </a:prstGeom>
          <a:solidFill>
            <a:srgbClr val="128F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Museo Sans Cyrl 700" panose="02000000000000000000" pitchFamily="50" charset="-52"/>
              </a:rPr>
              <a:t>FLASHOVER</a:t>
            </a:r>
            <a:endParaRPr lang="ru-RU" sz="2400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4624070" y="4085365"/>
            <a:ext cx="2809" cy="362201"/>
          </a:xfrm>
          <a:prstGeom prst="straightConnector1">
            <a:avLst/>
          </a:prstGeom>
          <a:ln w="28575">
            <a:solidFill>
              <a:srgbClr val="128F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cxnSpLocks/>
            <a:stCxn id="7" idx="2"/>
          </p:cNvCxnSpPr>
          <p:nvPr/>
        </p:nvCxnSpPr>
        <p:spPr>
          <a:xfrm flipH="1">
            <a:off x="7377726" y="4100875"/>
            <a:ext cx="1" cy="346691"/>
          </a:xfrm>
          <a:prstGeom prst="straightConnector1">
            <a:avLst/>
          </a:prstGeom>
          <a:ln w="28575">
            <a:solidFill>
              <a:srgbClr val="128F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бъект 2"/>
          <p:cNvSpPr txBox="1">
            <a:spLocks/>
          </p:cNvSpPr>
          <p:nvPr/>
        </p:nvSpPr>
        <p:spPr>
          <a:xfrm>
            <a:off x="4773088" y="5046199"/>
            <a:ext cx="4636094" cy="621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88912">
              <a:lnSpc>
                <a:spcPct val="150000"/>
              </a:lnSpc>
              <a:buClr>
                <a:srgbClr val="3D7D45"/>
              </a:buClr>
              <a:defRPr/>
            </a:pPr>
            <a:r>
              <a:rPr lang="en-US" dirty="0">
                <a:latin typeface="Museo Sans Cyrl 900" panose="02000000000000000000" pitchFamily="50" charset="-52"/>
                <a:cs typeface="Calibri" panose="020F0502020204030204" pitchFamily="34" charset="0"/>
              </a:rPr>
              <a:t>CFO</a:t>
            </a:r>
            <a:r>
              <a:rPr lang="en-US" baseline="-25000" dirty="0">
                <a:latin typeface="Museo Sans Cyrl 900" panose="02000000000000000000" pitchFamily="50" charset="-52"/>
                <a:cs typeface="Calibri" panose="020F0502020204030204" pitchFamily="34" charset="0"/>
              </a:rPr>
              <a:t>de isolamento </a:t>
            </a:r>
            <a:r>
              <a:rPr lang="fr-FR" dirty="0">
                <a:latin typeface="Museo Sans Cyrl 900" panose="02000000000000000000" pitchFamily="50" charset="-52"/>
                <a:cs typeface="Calibri" panose="020F0502020204030204" pitchFamily="34" charset="0"/>
              </a:rPr>
              <a:t>&lt; U</a:t>
            </a:r>
            <a:r>
              <a:rPr lang="fr-FR" baseline="-25000" dirty="0">
                <a:cs typeface="Calibri" panose="020F0502020204030204" pitchFamily="34" charset="0"/>
              </a:rPr>
              <a:t>sobretensão</a:t>
            </a:r>
            <a:endParaRPr lang="ru-RU" baseline="-25000" dirty="0">
              <a:cs typeface="Calibri" panose="020F0502020204030204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9" t="20244" r="48792"/>
          <a:stretch/>
        </p:blipFill>
        <p:spPr>
          <a:xfrm>
            <a:off x="454453" y="2934139"/>
            <a:ext cx="2027311" cy="245001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3" t="17608" r="9620"/>
          <a:stretch/>
        </p:blipFill>
        <p:spPr>
          <a:xfrm>
            <a:off x="8903319" y="2739759"/>
            <a:ext cx="3059395" cy="2644390"/>
          </a:xfrm>
          <a:prstGeom prst="rect">
            <a:avLst/>
          </a:prstGeom>
        </p:spPr>
      </p:pic>
      <p:sp>
        <p:nvSpPr>
          <p:cNvPr id="17" name="Объект 2">
            <a:extLst>
              <a:ext uri="{FF2B5EF4-FFF2-40B4-BE49-F238E27FC236}">
                <a16:creationId xmlns:a16="http://schemas.microsoft.com/office/drawing/2014/main" id="{F8071EE0-E8B1-44AD-B460-117EFA98F493}"/>
              </a:ext>
            </a:extLst>
          </p:cNvPr>
          <p:cNvSpPr txBox="1">
            <a:spLocks/>
          </p:cNvSpPr>
          <p:nvPr/>
        </p:nvSpPr>
        <p:spPr>
          <a:xfrm>
            <a:off x="849728" y="1814360"/>
            <a:ext cx="5039860" cy="988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71450">
              <a:buClr>
                <a:schemeClr val="accent3">
                  <a:lumMod val="75000"/>
                </a:schemeClr>
              </a:buClr>
              <a:defRPr/>
            </a:pPr>
            <a:r>
              <a:rPr lang="pt-BR" sz="1600" cap="all" dirty="0">
                <a:solidFill>
                  <a:srgbClr val="128F60"/>
                </a:solidFill>
                <a:cs typeface="Calibri" panose="020F0502020204030204" pitchFamily="34" charset="0"/>
              </a:rPr>
              <a:t>O impacto direto </a:t>
            </a:r>
            <a:r>
              <a:rPr lang="pt-BR" sz="1600" dirty="0">
                <a:cs typeface="Calibri" panose="020F0502020204030204" pitchFamily="34" charset="0"/>
              </a:rPr>
              <a:t>cria um impulso que se divide e se propaga ao longo da linha. Faz com que os isoladores tenham seu isolamento rompido durante sua propagação.</a:t>
            </a:r>
            <a:endParaRPr lang="en-US" sz="1600" dirty="0">
              <a:cs typeface="Calibri" panose="020F0502020204030204" pitchFamily="34" charset="0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DC524A7F-6E34-412A-9F06-F37176F2293B}"/>
              </a:ext>
            </a:extLst>
          </p:cNvPr>
          <p:cNvSpPr txBox="1">
            <a:spLocks/>
          </p:cNvSpPr>
          <p:nvPr/>
        </p:nvSpPr>
        <p:spPr>
          <a:xfrm>
            <a:off x="6279854" y="1798579"/>
            <a:ext cx="5365826" cy="1006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71450">
              <a:buClr>
                <a:schemeClr val="accent3">
                  <a:lumMod val="75000"/>
                </a:schemeClr>
              </a:buClr>
              <a:defRPr/>
            </a:pPr>
            <a:r>
              <a:rPr lang="pt-BR" sz="1600" dirty="0">
                <a:cs typeface="Calibri" panose="020F0502020204030204" pitchFamily="34" charset="0"/>
              </a:rPr>
              <a:t>O impacto indireto gera sobretensões induzidas na linha por efeitos electromagnéticos. Pode também conduzir a descargas elétricas nos isoladores</a:t>
            </a:r>
            <a:r>
              <a:rPr lang="fr-FR" sz="1600" dirty="0">
                <a:cs typeface="Calibri" panose="020F0502020204030204" pitchFamily="34" charset="0"/>
              </a:rPr>
              <a:t> </a:t>
            </a:r>
            <a:endParaRPr lang="ru-RU" sz="16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738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54622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Dos flashovers ao estabelecimento da corrente de defeito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01134" y="1370363"/>
            <a:ext cx="10515600" cy="923658"/>
          </a:xfrm>
          <a:prstGeom prst="rect">
            <a:avLst/>
          </a:prstGeom>
        </p:spPr>
        <p:txBody>
          <a:bodyPr/>
          <a:lstStyle/>
          <a:p>
            <a:pPr marL="0" lvl="1">
              <a:lnSpc>
                <a:spcPct val="100000"/>
              </a:lnSpc>
              <a:spcBef>
                <a:spcPts val="1000"/>
              </a:spcBef>
            </a:pPr>
            <a:r>
              <a:rPr lang="pt-BR" sz="1600" dirty="0">
                <a:cs typeface="Calibri" panose="020F0502020204030204" pitchFamily="34" charset="0"/>
              </a:rPr>
              <a:t>Após a descarga dos isoladores, a corrente alimentada por um transformador na subestação mais próxima desvia-se do circuito normal: a corrente de defeito estabelece-se através dos isoladores afetados pela sobretensão do impulso atmosférico</a:t>
            </a:r>
            <a:endParaRPr lang="fr-FR" sz="1600" dirty="0">
              <a:cs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2229" y="4942604"/>
            <a:ext cx="4979270" cy="461665"/>
          </a:xfrm>
          <a:prstGeom prst="rect">
            <a:avLst/>
          </a:prstGeom>
          <a:solidFill>
            <a:srgbClr val="128F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C000"/>
                </a:solidFill>
                <a:latin typeface="Museo Sans Cyrl 700" panose="02000000000000000000" pitchFamily="50" charset="-52"/>
              </a:rPr>
              <a:t>CORRENTE DE FALHA</a:t>
            </a:r>
            <a:endParaRPr lang="ru-RU" sz="2400" dirty="0">
              <a:solidFill>
                <a:srgbClr val="FFC000"/>
              </a:solidFill>
              <a:latin typeface="Museo Sans Cyrl 700" panose="02000000000000000000" pitchFamily="50" charset="-52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3201864" y="4514931"/>
            <a:ext cx="2809" cy="362201"/>
          </a:xfrm>
          <a:prstGeom prst="straightConnector1">
            <a:avLst/>
          </a:prstGeom>
          <a:ln w="28575">
            <a:solidFill>
              <a:srgbClr val="128F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0" t="19548" r="13869" b="4517"/>
          <a:stretch/>
        </p:blipFill>
        <p:spPr>
          <a:xfrm>
            <a:off x="6409348" y="2357917"/>
            <a:ext cx="4597635" cy="332431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810572" y="4643168"/>
            <a:ext cx="1434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useo Sans Cyrl 700" panose="02000000000000000000" pitchFamily="50" charset="-52"/>
              </a:rPr>
              <a:t>Corrente de Falta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latin typeface="Museo Sans Cyrl 700" panose="02000000000000000000" pitchFamily="50" charset="-52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1724522" y="2859944"/>
            <a:ext cx="0" cy="387839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4460904" y="2568284"/>
            <a:ext cx="0" cy="387839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12229" y="2357113"/>
            <a:ext cx="2384168" cy="5847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  <a:latin typeface="Museo Sans Cyrl 700" panose="02000000000000000000" pitchFamily="50" charset="-52"/>
              </a:rPr>
              <a:t>Queda direta de um raio</a:t>
            </a:r>
            <a:endParaRPr lang="ru-RU" sz="1600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50331" y="2357917"/>
            <a:ext cx="2441168" cy="33855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Museo Sans Cyrl 700" panose="02000000000000000000" pitchFamily="50" charset="-52"/>
              </a:rPr>
              <a:t>Queda indireta de raio</a:t>
            </a:r>
            <a:endParaRPr lang="ru-RU" sz="1600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2229" y="3247783"/>
            <a:ext cx="2384167" cy="338554"/>
          </a:xfrm>
          <a:prstGeom prst="rect">
            <a:avLst/>
          </a:prstGeom>
          <a:solidFill>
            <a:srgbClr val="128F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Museo Sans Cyrl 700" panose="02000000000000000000" pitchFamily="50" charset="-52"/>
              </a:rPr>
              <a:t>Sobretensão de impulso</a:t>
            </a:r>
            <a:endParaRPr lang="ru-RU" sz="1600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50329" y="3019623"/>
            <a:ext cx="2441169" cy="584775"/>
          </a:xfrm>
          <a:prstGeom prst="rect">
            <a:avLst/>
          </a:prstGeom>
          <a:solidFill>
            <a:srgbClr val="128F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Museo Sans Cyrl 700" panose="02000000000000000000" pitchFamily="50" charset="-52"/>
              </a:rPr>
              <a:t>Sobretensão induzida por relâmpagos</a:t>
            </a:r>
            <a:endParaRPr lang="ru-RU" sz="1600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2229" y="3956191"/>
            <a:ext cx="4979270" cy="461665"/>
          </a:xfrm>
          <a:prstGeom prst="rect">
            <a:avLst/>
          </a:prstGeom>
          <a:solidFill>
            <a:srgbClr val="128F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Museo Sans Cyrl 700" panose="02000000000000000000" pitchFamily="50" charset="-52"/>
              </a:rPr>
              <a:t>FLASHOVER</a:t>
            </a:r>
            <a:endParaRPr lang="ru-RU" sz="2400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flipH="1">
            <a:off x="1717257" y="3588888"/>
            <a:ext cx="2809" cy="362201"/>
          </a:xfrm>
          <a:prstGeom prst="straightConnector1">
            <a:avLst/>
          </a:prstGeom>
          <a:ln w="28575">
            <a:solidFill>
              <a:srgbClr val="128F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23" idx="2"/>
          </p:cNvCxnSpPr>
          <p:nvPr/>
        </p:nvCxnSpPr>
        <p:spPr>
          <a:xfrm>
            <a:off x="4470914" y="3604398"/>
            <a:ext cx="9971" cy="295442"/>
          </a:xfrm>
          <a:prstGeom prst="straightConnector1">
            <a:avLst/>
          </a:prstGeom>
          <a:ln w="28575">
            <a:solidFill>
              <a:srgbClr val="128F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033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 стрелкой 9"/>
          <p:cNvCxnSpPr/>
          <p:nvPr/>
        </p:nvCxnSpPr>
        <p:spPr>
          <a:xfrm>
            <a:off x="6239300" y="1559930"/>
            <a:ext cx="0" cy="387839"/>
          </a:xfrm>
          <a:prstGeom prst="straightConnector1">
            <a:avLst/>
          </a:prstGeom>
          <a:ln w="28575">
            <a:solidFill>
              <a:srgbClr val="128F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239300" y="2492477"/>
            <a:ext cx="0" cy="387839"/>
          </a:xfrm>
          <a:prstGeom prst="straightConnector1">
            <a:avLst/>
          </a:prstGeom>
          <a:ln w="28575">
            <a:solidFill>
              <a:srgbClr val="128F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3" y="337608"/>
            <a:ext cx="11477129" cy="155896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Dos flashovers ao estabelecimento da corrente de defeito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667016" y="1059761"/>
            <a:ext cx="5144570" cy="646331"/>
          </a:xfrm>
          <a:prstGeom prst="rect">
            <a:avLst/>
          </a:prstGeom>
          <a:solidFill>
            <a:srgbClr val="128F6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Museo Sans Cyrl 700" panose="02000000000000000000" pitchFamily="50" charset="-52"/>
              </a:rPr>
              <a:t>Os raios caem SOBRE ou</a:t>
            </a:r>
            <a:endParaRPr lang="ru-RU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  <a:p>
            <a:pPr algn="ctr"/>
            <a:r>
              <a:rPr lang="pt-BR" dirty="0">
                <a:solidFill>
                  <a:schemeClr val="bg1"/>
                </a:solidFill>
                <a:latin typeface="Museo Sans Cyrl 700" panose="02000000000000000000" pitchFamily="50" charset="-52"/>
              </a:rPr>
              <a:t> PERTO da linha</a:t>
            </a:r>
            <a:endParaRPr lang="ru-RU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64168" y="1980560"/>
            <a:ext cx="5144569" cy="646331"/>
          </a:xfrm>
          <a:prstGeom prst="rect">
            <a:avLst/>
          </a:prstGeom>
          <a:solidFill>
            <a:srgbClr val="128F6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Museo Sans Cyrl 700" panose="02000000000000000000" pitchFamily="50" charset="-52"/>
              </a:rPr>
              <a:t>Sobretensão </a:t>
            </a:r>
            <a:endParaRPr lang="ru-RU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Museo Sans Cyrl 700" panose="02000000000000000000" pitchFamily="50" charset="-52"/>
              </a:rPr>
              <a:t>na linha</a:t>
            </a:r>
            <a:endParaRPr lang="ru-RU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64168" y="2930780"/>
            <a:ext cx="5144569" cy="646331"/>
          </a:xfrm>
          <a:prstGeom prst="rect">
            <a:avLst/>
          </a:prstGeom>
          <a:solidFill>
            <a:srgbClr val="128F6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Museo Sans Cyrl 700" panose="02000000000000000000" pitchFamily="50" charset="-52"/>
              </a:rPr>
              <a:t>Flashover </a:t>
            </a:r>
            <a:endParaRPr lang="ru-RU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Museo Sans Cyrl 700" panose="02000000000000000000" pitchFamily="50" charset="-52"/>
              </a:rPr>
              <a:t>do isolamento</a:t>
            </a:r>
            <a:endParaRPr lang="ru-RU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64168" y="3941849"/>
            <a:ext cx="5144569" cy="646331"/>
          </a:xfrm>
          <a:prstGeom prst="rect">
            <a:avLst/>
          </a:prstGeom>
          <a:solidFill>
            <a:srgbClr val="128F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Museo Sans Cyrl 700" panose="02000000000000000000" pitchFamily="50" charset="-52"/>
              </a:rPr>
              <a:t>Corrente de falta subseqüente</a:t>
            </a:r>
            <a:endParaRPr lang="ru-RU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Museo Sans Cyrl 700" panose="02000000000000000000" pitchFamily="50" charset="-52"/>
              </a:rPr>
              <a:t>(curto-circuito)</a:t>
            </a:r>
            <a:endParaRPr lang="ru-RU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51468" y="4865858"/>
            <a:ext cx="5144569" cy="646331"/>
          </a:xfrm>
          <a:prstGeom prst="rect">
            <a:avLst/>
          </a:prstGeom>
          <a:solidFill>
            <a:srgbClr val="128F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Museo Sans Cyrl 700" panose="02000000000000000000" pitchFamily="50" charset="-52"/>
              </a:rPr>
              <a:t>Danos e</a:t>
            </a:r>
            <a:endParaRPr lang="ru-RU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Museo Sans Cyrl 700" panose="02000000000000000000" pitchFamily="50" charset="-52"/>
              </a:rPr>
              <a:t> religamentos</a:t>
            </a:r>
            <a:endParaRPr lang="ru-RU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6239300" y="3503517"/>
            <a:ext cx="0" cy="387839"/>
          </a:xfrm>
          <a:prstGeom prst="straightConnector1">
            <a:avLst/>
          </a:prstGeom>
          <a:ln w="28575">
            <a:solidFill>
              <a:srgbClr val="128F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239300" y="4427526"/>
            <a:ext cx="0" cy="387839"/>
          </a:xfrm>
          <a:prstGeom prst="straightConnector1">
            <a:avLst/>
          </a:prstGeom>
          <a:ln w="28575">
            <a:solidFill>
              <a:srgbClr val="128F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68" y="1059521"/>
            <a:ext cx="544954" cy="54495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809" y="1969213"/>
            <a:ext cx="761444" cy="56983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930" y="2937853"/>
            <a:ext cx="741537" cy="532513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198" y="3998757"/>
            <a:ext cx="622095" cy="5325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106" y="4979161"/>
            <a:ext cx="495187" cy="44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415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Problemas causados por relâmpagos em linhas aéreas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240439"/>
            <a:ext cx="12192000" cy="430155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038239" y="1242779"/>
            <a:ext cx="4153759" cy="4107073"/>
          </a:xfrm>
          <a:prstGeom prst="rect">
            <a:avLst/>
          </a:prstGeom>
          <a:solidFill>
            <a:srgbClr val="E1FB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673" y="731923"/>
            <a:ext cx="523365" cy="50851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515" y="772552"/>
            <a:ext cx="585713" cy="46788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25036" y="876895"/>
            <a:ext cx="4546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useo Sans Cyrl 700" panose="02000000000000000000" pitchFamily="50" charset="-52"/>
              </a:rPr>
              <a:t>Possíveis consequências dos curtos subseqüentes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99654" y="881453"/>
            <a:ext cx="4356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128F60"/>
                </a:solidFill>
                <a:latin typeface="Museo Sans Cyrl 700" panose="02000000000000000000" pitchFamily="50" charset="-52"/>
              </a:rPr>
              <a:t>de propagação de sobretensões de raios</a:t>
            </a:r>
            <a:endParaRPr lang="ru-RU" sz="1600" dirty="0">
              <a:solidFill>
                <a:srgbClr val="128F60"/>
              </a:solidFill>
              <a:latin typeface="Museo Sans Cyrl 700" panose="02000000000000000000" pitchFamily="50" charset="-52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89" y="1377640"/>
            <a:ext cx="859532" cy="83514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702" y="1398805"/>
            <a:ext cx="859532" cy="83514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039" y="1435219"/>
            <a:ext cx="859532" cy="83514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273" y="1435218"/>
            <a:ext cx="859532" cy="83514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273" y="1435218"/>
            <a:ext cx="859532" cy="83514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273" y="1377640"/>
            <a:ext cx="859532" cy="83514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67"/>
          <a:stretch/>
        </p:blipFill>
        <p:spPr>
          <a:xfrm>
            <a:off x="3353" y="3157965"/>
            <a:ext cx="2739847" cy="219188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" t="7005" r="1" b="5541"/>
          <a:stretch/>
        </p:blipFill>
        <p:spPr>
          <a:xfrm>
            <a:off x="10331865" y="3171199"/>
            <a:ext cx="1860135" cy="217865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" r="20924"/>
          <a:stretch/>
        </p:blipFill>
        <p:spPr>
          <a:xfrm>
            <a:off x="2734654" y="3164782"/>
            <a:ext cx="2572285" cy="219232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7" r="10018"/>
          <a:stretch/>
        </p:blipFill>
        <p:spPr>
          <a:xfrm rot="16200000">
            <a:off x="5141633" y="3335417"/>
            <a:ext cx="2179741" cy="184912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0"/>
          <a:stretch/>
        </p:blipFill>
        <p:spPr>
          <a:xfrm>
            <a:off x="7144284" y="3170112"/>
            <a:ext cx="3188517" cy="217974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1134" y="2256518"/>
            <a:ext cx="21709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useo Sans Cyrl 500" panose="02000000000000000000" pitchFamily="50" charset="-52"/>
              </a:rPr>
              <a:t>Failure of transformer by mechanical stress and temperaturee rise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Museo Sans Cyrl 500" panose="02000000000000000000" pitchFamily="50" charset="-5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52989" y="2280211"/>
            <a:ext cx="1407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useo Sans Cyrl 500" panose="02000000000000000000" pitchFamily="50" charset="-52"/>
              </a:rPr>
              <a:t>Interrupções e deslocações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Museo Sans Cyrl 500" panose="02000000000000000000" pitchFamily="50" charset="-5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29543" y="2256518"/>
            <a:ext cx="21826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useo Sans Cyrl 500" panose="02000000000000000000" pitchFamily="50" charset="-52"/>
              </a:rPr>
              <a:t>Rutura de condutores (em especial condutores cobertos)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Museo Sans Cyrl 500" panose="02000000000000000000" pitchFamily="50" charset="-5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47656" y="2280211"/>
            <a:ext cx="1089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useo Sans Cyrl 500" panose="02000000000000000000" pitchFamily="50" charset="-52"/>
              </a:rPr>
              <a:t>Quebra do isolador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Museo Sans Cyrl 500" panose="02000000000000000000" pitchFamily="50" charset="-5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85396" y="2280211"/>
            <a:ext cx="14607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useo Sans Cyrl 500" panose="02000000000000000000" pitchFamily="50" charset="-52"/>
              </a:rPr>
              <a:t>Quebra do para-raios de óxido metálico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Museo Sans Cyrl 500" panose="02000000000000000000" pitchFamily="50" charset="-5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051986" y="2280211"/>
            <a:ext cx="18479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useo Sans Cyrl 500" panose="02000000000000000000" pitchFamily="50" charset="-52"/>
              </a:rPr>
              <a:t>Falha do transformador por falha de isolamento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Museo Sans Cyrl 500" panose="020000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7953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Problemas causados por relâmpagos em linhas aéreas</a:t>
            </a:r>
            <a:endParaRPr lang="ru-RU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9CD2905-6193-168F-2C97-B7E7CCBE2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293" y="867095"/>
            <a:ext cx="6326296" cy="470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83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006608"/>
            <a:ext cx="12192000" cy="4540701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410198"/>
            <a:ext cx="10515600" cy="144423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Problemas causados por relâmpagos em linhas aéreas</a:t>
            </a:r>
            <a:endParaRPr lang="ru-RU" dirty="0"/>
          </a:p>
        </p:txBody>
      </p:sp>
      <p:pic>
        <p:nvPicPr>
          <p:cNvPr id="5" name="Рисунок 3">
            <a:extLst>
              <a:ext uri="{FF2B5EF4-FFF2-40B4-BE49-F238E27FC236}">
                <a16:creationId xmlns:a16="http://schemas.microsoft.com/office/drawing/2014/main" id="{E70E7228-5967-4847-9318-AE2FAD8C6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283" y="1257697"/>
            <a:ext cx="9227434" cy="410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433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340" y="1057701"/>
            <a:ext cx="12192000" cy="4536573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A linha está protegida graças aos LLPDs</a:t>
            </a:r>
            <a:endParaRPr lang="ru-RU" dirty="0"/>
          </a:p>
        </p:txBody>
      </p:sp>
      <p:pic>
        <p:nvPicPr>
          <p:cNvPr id="7" name="Рисунок 2">
            <a:extLst>
              <a:ext uri="{FF2B5EF4-FFF2-40B4-BE49-F238E27FC236}">
                <a16:creationId xmlns:a16="http://schemas.microsoft.com/office/drawing/2014/main" id="{1F9C2A4D-0739-46C5-AAF4-F70BDDFA6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597" y="1271143"/>
            <a:ext cx="9225485" cy="410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922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831850" y="2836333"/>
            <a:ext cx="10515600" cy="134514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pt-BR" dirty="0"/>
              <a:t>Tecnologia para proteção contra raios em linhas aéreas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29054458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08143" y="3340207"/>
            <a:ext cx="5471937" cy="13843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2" t="16020" r="8734" b="8740"/>
          <a:stretch/>
        </p:blipFill>
        <p:spPr>
          <a:xfrm>
            <a:off x="575091" y="1476986"/>
            <a:ext cx="5748052" cy="4403222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Coordenação simples da distância de arco do isolador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4294967295"/>
          </p:nvPr>
        </p:nvSpPr>
        <p:spPr>
          <a:xfrm>
            <a:off x="7045614" y="1935698"/>
            <a:ext cx="4389894" cy="109881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1800" dirty="0">
                <a:cs typeface="Calibri" panose="020F0502020204030204" pitchFamily="34" charset="0"/>
              </a:rPr>
              <a:t>O BIL do LLPD</a:t>
            </a:r>
            <a:r>
              <a:rPr lang="ru-RU" sz="1800" dirty="0"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cs typeface="Calibri" panose="020F0502020204030204" pitchFamily="34" charset="0"/>
              </a:rPr>
              <a:t>(</a:t>
            </a:r>
            <a:r>
              <a:rPr lang="en-US" sz="1800" dirty="0">
                <a:cs typeface="Calibri" panose="020F0502020204030204" pitchFamily="34" charset="0"/>
              </a:rPr>
              <a:t>BIL</a:t>
            </a:r>
            <a:r>
              <a:rPr lang="en-US" sz="1800" baseline="-25000" dirty="0">
                <a:solidFill>
                  <a:schemeClr val="tx1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LLPD</a:t>
            </a:r>
            <a:r>
              <a:rPr lang="en-US" sz="1800" dirty="0">
                <a:solidFill>
                  <a:schemeClr val="tx1"/>
                </a:solidFill>
                <a:cs typeface="Calibri" panose="020F0502020204030204" pitchFamily="34" charset="0"/>
              </a:rPr>
              <a:t>) </a:t>
            </a:r>
            <a:r>
              <a:rPr lang="pt-BR" sz="1800" dirty="0">
                <a:solidFill>
                  <a:schemeClr val="tx1"/>
                </a:solidFill>
                <a:cs typeface="Calibri" panose="020F0502020204030204" pitchFamily="34" charset="0"/>
              </a:rPr>
              <a:t>incluindo a folga de ar em série</a:t>
            </a:r>
            <a:r>
              <a:rPr lang="ru-RU" sz="180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cs typeface="Calibri" panose="020F0502020204030204" pitchFamily="34" charset="0"/>
              </a:rPr>
              <a:t>(</a:t>
            </a:r>
            <a:r>
              <a:rPr lang="en-US" sz="1800" dirty="0">
                <a:cs typeface="Calibri" panose="020F0502020204030204" pitchFamily="34" charset="0"/>
              </a:rPr>
              <a:t>BIL</a:t>
            </a:r>
            <a:r>
              <a:rPr lang="pt-BR" sz="1800" baseline="-25000" dirty="0">
                <a:solidFill>
                  <a:schemeClr val="tx1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série de folga de ar</a:t>
            </a:r>
            <a:r>
              <a:rPr lang="en-US" sz="1800" dirty="0">
                <a:solidFill>
                  <a:schemeClr val="tx1"/>
                </a:solidFill>
                <a:cs typeface="Calibri" panose="020F0502020204030204" pitchFamily="34" charset="0"/>
              </a:rPr>
              <a:t>) </a:t>
            </a:r>
            <a:r>
              <a:rPr lang="pt-BR" sz="1800" dirty="0">
                <a:solidFill>
                  <a:schemeClr val="tx1"/>
                </a:solidFill>
                <a:cs typeface="Calibri" panose="020F0502020204030204" pitchFamily="34" charset="0"/>
              </a:rPr>
              <a:t>é inferior ao do isolador protegido</a:t>
            </a:r>
            <a:r>
              <a:rPr lang="ru-RU" sz="180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cs typeface="Calibri" panose="020F0502020204030204" pitchFamily="34" charset="0"/>
              </a:rPr>
              <a:t>(</a:t>
            </a:r>
            <a:r>
              <a:rPr lang="en-US" sz="1800" dirty="0">
                <a:cs typeface="Calibri" panose="020F0502020204030204" pitchFamily="34" charset="0"/>
              </a:rPr>
              <a:t>BIL</a:t>
            </a:r>
            <a:r>
              <a:rPr lang="en-US" sz="1800" baseline="-25000" dirty="0">
                <a:solidFill>
                  <a:schemeClr val="tx1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isolante</a:t>
            </a:r>
            <a:r>
              <a:rPr lang="en-US" sz="1800" dirty="0">
                <a:solidFill>
                  <a:schemeClr val="tx1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)</a:t>
            </a:r>
            <a:endParaRPr lang="en-US" sz="1800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Объект 3"/>
              <p:cNvSpPr txBox="1">
                <a:spLocks/>
              </p:cNvSpPr>
              <p:nvPr/>
            </p:nvSpPr>
            <p:spPr>
              <a:xfrm>
                <a:off x="6582313" y="3941695"/>
                <a:ext cx="5561483" cy="7246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2000" kern="1200">
                    <a:solidFill>
                      <a:schemeClr val="bg2">
                        <a:lumMod val="25000"/>
                      </a:schemeClr>
                    </a:solidFill>
                    <a:latin typeface="Museo Sans Cyrl 500" panose="02000000000000000000" pitchFamily="50" charset="-52"/>
                    <a:ea typeface="Roboto" panose="02000000000000000000" pitchFamily="2" charset="0"/>
                    <a:cs typeface="Segoe UI" panose="020B0502040204020203" pitchFamily="34" charset="0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800" kern="1200">
                    <a:solidFill>
                      <a:schemeClr val="bg2">
                        <a:lumMod val="25000"/>
                      </a:schemeClr>
                    </a:solidFill>
                    <a:latin typeface="Museo Sans Cyrl 500" panose="02000000000000000000" pitchFamily="50" charset="-52"/>
                    <a:ea typeface="Roboto" panose="02000000000000000000" pitchFamily="2" charset="0"/>
                    <a:cs typeface="Segoe UI" panose="020B0502040204020203" pitchFamily="34" charset="0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600" kern="1200">
                    <a:solidFill>
                      <a:schemeClr val="bg2">
                        <a:lumMod val="25000"/>
                      </a:schemeClr>
                    </a:solidFill>
                    <a:latin typeface="Museo Sans Cyrl 500" panose="02000000000000000000" pitchFamily="50" charset="-52"/>
                    <a:ea typeface="Open Sans" panose="020B0606030504020204" pitchFamily="34" charset="0"/>
                    <a:cs typeface="Open Sans" panose="020B0606030504020204" pitchFamily="34" charset="0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Roboto" panose="02000000000000000000" pitchFamily="2" charset="0"/>
                    <a:cs typeface="Segoe UI" panose="020B0502040204020203" pitchFamily="34" charset="0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Roboto" panose="02000000000000000000" pitchFamily="2" charset="0"/>
                    <a:cs typeface="Segoe UI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dirty="0">
                    <a:solidFill>
                      <a:srgbClr val="128F60"/>
                    </a:solidFill>
                    <a:latin typeface="Museo Sans Cyrl 900" panose="02000000000000000000" pitchFamily="50" charset="-52"/>
                    <a:cs typeface="Calibri" panose="020F0502020204030204" pitchFamily="34" charset="0"/>
                  </a:rPr>
                  <a:t>BIL</a:t>
                </a:r>
                <a:r>
                  <a:rPr lang="en-US" sz="2400" baseline="-25000" dirty="0">
                    <a:solidFill>
                      <a:srgbClr val="128F60"/>
                    </a:solidFill>
                    <a:latin typeface="Museo Sans Cyrl 700" panose="02000000000000000000" pitchFamily="50" charset="-52"/>
                    <a:cs typeface="Calibri" panose="020F0502020204030204" pitchFamily="34" charset="0"/>
                  </a:rPr>
                  <a:t>isolante</a:t>
                </a:r>
                <a:r>
                  <a:rPr lang="en-US" sz="2400" dirty="0">
                    <a:solidFill>
                      <a:srgbClr val="128F60"/>
                    </a:solidFill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128F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</m:t>
                    </m:r>
                    <m:r>
                      <a:rPr lang="en-US" sz="2400" i="1">
                        <a:solidFill>
                          <a:srgbClr val="128F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0" smtClean="0">
                        <a:solidFill>
                          <a:srgbClr val="128F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128F60"/>
                    </a:solidFill>
                    <a:latin typeface="Museo Sans Cyrl 900" panose="02000000000000000000" pitchFamily="50" charset="-52"/>
                    <a:cs typeface="Calibri" panose="020F0502020204030204" pitchFamily="34" charset="0"/>
                  </a:rPr>
                  <a:t>BIL</a:t>
                </a:r>
                <a:r>
                  <a:rPr lang="pt-BR" sz="2400" baseline="-25000" dirty="0">
                    <a:solidFill>
                      <a:srgbClr val="128F60"/>
                    </a:solidFill>
                    <a:latin typeface="Museo Sans Cyrl 700" panose="02000000000000000000" pitchFamily="50" charset="-52"/>
                    <a:cs typeface="Calibri" panose="020F0502020204030204" pitchFamily="34" charset="0"/>
                  </a:rPr>
                  <a:t>série de folga de ar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128F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srgbClr val="128F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128F60"/>
                    </a:solidFill>
                    <a:latin typeface="Museo Sans Cyrl 900" panose="02000000000000000000" pitchFamily="50" charset="-52"/>
                    <a:cs typeface="Calibri" panose="020F0502020204030204" pitchFamily="34" charset="0"/>
                  </a:rPr>
                  <a:t>BIL</a:t>
                </a:r>
                <a:r>
                  <a:rPr lang="en-US" sz="2400" baseline="-25000" dirty="0">
                    <a:solidFill>
                      <a:srgbClr val="128F60"/>
                    </a:solidFill>
                    <a:latin typeface="Museo Sans Cyrl 700" panose="02000000000000000000" pitchFamily="50" charset="-52"/>
                    <a:cs typeface="Calibri" panose="020F0502020204030204" pitchFamily="34" charset="0"/>
                  </a:rPr>
                  <a:t>LLPD</a:t>
                </a:r>
              </a:p>
            </p:txBody>
          </p:sp>
        </mc:Choice>
        <mc:Fallback xmlns="">
          <p:sp>
            <p:nvSpPr>
              <p:cNvPr id="7" name="Объект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2313" y="3941695"/>
                <a:ext cx="5561483" cy="724688"/>
              </a:xfrm>
              <a:prstGeom prst="rect">
                <a:avLst/>
              </a:prstGeom>
              <a:blipFill>
                <a:blip r:embed="rId3"/>
                <a:stretch>
                  <a:fillRect l="-1822" t="-1034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Прямая со стрелкой 8"/>
          <p:cNvCxnSpPr/>
          <p:nvPr/>
        </p:nvCxnSpPr>
        <p:spPr>
          <a:xfrm>
            <a:off x="5921519" y="2266191"/>
            <a:ext cx="0" cy="700755"/>
          </a:xfrm>
          <a:prstGeom prst="straightConnector1">
            <a:avLst/>
          </a:prstGeom>
          <a:ln w="38100">
            <a:solidFill>
              <a:srgbClr val="FFC000"/>
            </a:solidFill>
            <a:headEnd type="arrow" w="med" len="med"/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839726" y="2798216"/>
            <a:ext cx="0" cy="1121635"/>
          </a:xfrm>
          <a:prstGeom prst="straightConnector1">
            <a:avLst/>
          </a:prstGeom>
          <a:ln w="38100">
            <a:solidFill>
              <a:srgbClr val="FFC000"/>
            </a:solidFill>
            <a:headEnd type="arrow" w="med" len="med"/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6" name="Дуга 15"/>
          <p:cNvSpPr/>
          <p:nvPr/>
        </p:nvSpPr>
        <p:spPr>
          <a:xfrm rot="2942706">
            <a:off x="4418858" y="2648367"/>
            <a:ext cx="1937878" cy="1937878"/>
          </a:xfrm>
          <a:prstGeom prst="arc">
            <a:avLst/>
          </a:prstGeom>
          <a:ln w="38100">
            <a:solidFill>
              <a:srgbClr val="FFC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Дуга 19"/>
          <p:cNvSpPr/>
          <p:nvPr/>
        </p:nvSpPr>
        <p:spPr>
          <a:xfrm rot="9286692">
            <a:off x="4135423" y="2853810"/>
            <a:ext cx="1937878" cy="1937878"/>
          </a:xfrm>
          <a:prstGeom prst="arc">
            <a:avLst/>
          </a:prstGeom>
          <a:ln w="38100">
            <a:solidFill>
              <a:srgbClr val="FFC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Объект 3"/>
          <p:cNvSpPr txBox="1">
            <a:spLocks/>
          </p:cNvSpPr>
          <p:nvPr/>
        </p:nvSpPr>
        <p:spPr>
          <a:xfrm>
            <a:off x="1489108" y="3004704"/>
            <a:ext cx="1783143" cy="4604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BIL</a:t>
            </a:r>
            <a:r>
              <a:rPr lang="en-US" baseline="-250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isolante</a:t>
            </a:r>
          </a:p>
        </p:txBody>
      </p:sp>
      <p:sp>
        <p:nvSpPr>
          <p:cNvPr id="22" name="Объект 3"/>
          <p:cNvSpPr txBox="1">
            <a:spLocks/>
          </p:cNvSpPr>
          <p:nvPr/>
        </p:nvSpPr>
        <p:spPr>
          <a:xfrm>
            <a:off x="4311865" y="2390100"/>
            <a:ext cx="2287963" cy="557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BIL</a:t>
            </a:r>
            <a:r>
              <a:rPr lang="pt-BR" baseline="-250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série de </a:t>
            </a:r>
            <a:br>
              <a:rPr lang="ru-RU" baseline="-250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</a:br>
            <a:r>
              <a:rPr lang="pt-BR" baseline="-250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folga de ar</a:t>
            </a:r>
            <a:endParaRPr lang="en-US" baseline="-25000" dirty="0">
              <a:solidFill>
                <a:srgbClr val="128F60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23" name="Объект 3"/>
          <p:cNvSpPr txBox="1">
            <a:spLocks/>
          </p:cNvSpPr>
          <p:nvPr/>
        </p:nvSpPr>
        <p:spPr>
          <a:xfrm>
            <a:off x="4930638" y="5001251"/>
            <a:ext cx="1199220" cy="6226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BIL</a:t>
            </a:r>
            <a:r>
              <a:rPr lang="en-US" baseline="-250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LLPD</a:t>
            </a:r>
          </a:p>
        </p:txBody>
      </p:sp>
      <p:sp>
        <p:nvSpPr>
          <p:cNvPr id="15" name="Заголовок 2"/>
          <p:cNvSpPr txBox="1">
            <a:spLocks/>
          </p:cNvSpPr>
          <p:nvPr/>
        </p:nvSpPr>
        <p:spPr>
          <a:xfrm>
            <a:off x="6642751" y="3187288"/>
            <a:ext cx="5549249" cy="10726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rgbClr val="128F60"/>
                </a:solidFill>
                <a:latin typeface="Museo Sans Cyrl 900" panose="02000000000000000000" pitchFamily="50" charset="-52"/>
                <a:ea typeface="Segoe UI Black" panose="020B0A02040204020203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pt-BR" sz="2400" dirty="0">
                <a:solidFill>
                  <a:schemeClr val="bg1">
                    <a:lumMod val="50000"/>
                  </a:schemeClr>
                </a:solidFill>
              </a:rPr>
              <a:t>Regra principal da coordenação LL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: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462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5895731" y="3454273"/>
            <a:ext cx="5695135" cy="13843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Coordenação simples da distância de arco do isolador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2" t="16401" r="56" b="23122"/>
          <a:stretch/>
        </p:blipFill>
        <p:spPr>
          <a:xfrm>
            <a:off x="773457" y="2036425"/>
            <a:ext cx="4838641" cy="36043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Объект 3"/>
              <p:cNvSpPr txBox="1">
                <a:spLocks/>
              </p:cNvSpPr>
              <p:nvPr/>
            </p:nvSpPr>
            <p:spPr>
              <a:xfrm>
                <a:off x="5947284" y="4020670"/>
                <a:ext cx="5643582" cy="84389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Tx/>
                  <a:buNone/>
                  <a:defRPr sz="2000" kern="1200">
                    <a:solidFill>
                      <a:schemeClr val="bg2">
                        <a:lumMod val="25000"/>
                      </a:schemeClr>
                    </a:solidFill>
                    <a:latin typeface="Museo Sans Cyrl 500" panose="02000000000000000000" pitchFamily="50" charset="-52"/>
                    <a:ea typeface="Roboto" panose="02000000000000000000" pitchFamily="2" charset="0"/>
                    <a:cs typeface="Segoe UI" panose="020B0502040204020203" pitchFamily="34" charset="0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800" kern="1200">
                    <a:solidFill>
                      <a:schemeClr val="bg2">
                        <a:lumMod val="25000"/>
                      </a:schemeClr>
                    </a:solidFill>
                    <a:latin typeface="Museo Sans Cyrl 500" panose="02000000000000000000" pitchFamily="50" charset="-52"/>
                    <a:ea typeface="Roboto" panose="02000000000000000000" pitchFamily="2" charset="0"/>
                    <a:cs typeface="Segoe UI" panose="020B0502040204020203" pitchFamily="34" charset="0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600" kern="1200">
                    <a:solidFill>
                      <a:schemeClr val="bg2">
                        <a:lumMod val="25000"/>
                      </a:schemeClr>
                    </a:solidFill>
                    <a:latin typeface="Museo Sans Cyrl 500" panose="02000000000000000000" pitchFamily="50" charset="-52"/>
                    <a:ea typeface="Open Sans" panose="020B0606030504020204" pitchFamily="34" charset="0"/>
                    <a:cs typeface="Open Sans" panose="020B0606030504020204" pitchFamily="34" charset="0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Roboto" panose="02000000000000000000" pitchFamily="2" charset="0"/>
                    <a:cs typeface="Segoe UI" panose="020B0502040204020203" pitchFamily="34" charset="0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Tx/>
                  <a:buNone/>
                  <a:defRPr sz="1800" kern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Roboto" panose="02000000000000000000" pitchFamily="2" charset="0"/>
                    <a:cs typeface="Segoe UI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dirty="0">
                    <a:solidFill>
                      <a:srgbClr val="F9B233"/>
                    </a:solidFill>
                    <a:latin typeface="Museo Sans Cyrl 900" panose="02000000000000000000" pitchFamily="50" charset="-52"/>
                    <a:cs typeface="Calibri" panose="020F0502020204030204" pitchFamily="34" charset="0"/>
                  </a:rPr>
                  <a:t>U</a:t>
                </a:r>
                <a:r>
                  <a:rPr lang="en-US" sz="2400" baseline="-25000" dirty="0">
                    <a:solidFill>
                      <a:srgbClr val="F9B233"/>
                    </a:solidFill>
                    <a:latin typeface="Museo Sans Cyrl 700" panose="02000000000000000000" pitchFamily="50" charset="-52"/>
                    <a:cs typeface="Calibri" panose="020F0502020204030204" pitchFamily="34" charset="0"/>
                  </a:rPr>
                  <a:t> sobretensão</a:t>
                </a:r>
                <a:r>
                  <a:rPr lang="en-US" sz="2400" dirty="0">
                    <a:solidFill>
                      <a:srgbClr val="128F60"/>
                    </a:solidFill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128F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</m:t>
                    </m:r>
                    <m:r>
                      <a:rPr lang="en-US" sz="2400" i="1">
                        <a:solidFill>
                          <a:srgbClr val="128F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128F60"/>
                    </a:solidFill>
                    <a:latin typeface="Museo Sans Cyrl 900" panose="02000000000000000000" pitchFamily="50" charset="-52"/>
                    <a:cs typeface="Calibri" panose="020F0502020204030204" pitchFamily="34" charset="0"/>
                  </a:rPr>
                  <a:t>BIL</a:t>
                </a:r>
                <a:r>
                  <a:rPr lang="pt-BR" sz="2400" baseline="-25000" dirty="0">
                    <a:solidFill>
                      <a:srgbClr val="128F60"/>
                    </a:solidFill>
                    <a:latin typeface="Museo Sans Cyrl 700" panose="02000000000000000000" pitchFamily="50" charset="-52"/>
                    <a:cs typeface="Calibri" panose="020F0502020204030204" pitchFamily="34" charset="0"/>
                  </a:rPr>
                  <a:t>série de folga de ar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128F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srgbClr val="128F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128F60"/>
                    </a:solidFill>
                    <a:latin typeface="Museo Sans Cyrl 900" panose="02000000000000000000" pitchFamily="50" charset="-52"/>
                    <a:cs typeface="Calibri" panose="020F0502020204030204" pitchFamily="34" charset="0"/>
                  </a:rPr>
                  <a:t>BIL</a:t>
                </a:r>
                <a:r>
                  <a:rPr lang="en-US" sz="2400" baseline="-25000" dirty="0">
                    <a:solidFill>
                      <a:srgbClr val="128F60"/>
                    </a:solidFill>
                    <a:latin typeface="Museo Sans Cyrl 700" panose="02000000000000000000" pitchFamily="50" charset="-52"/>
                    <a:cs typeface="Calibri" panose="020F0502020204030204" pitchFamily="34" charset="0"/>
                  </a:rPr>
                  <a:t>LLPD</a:t>
                </a:r>
              </a:p>
            </p:txBody>
          </p:sp>
        </mc:Choice>
        <mc:Fallback xmlns="">
          <p:sp>
            <p:nvSpPr>
              <p:cNvPr id="6" name="Объект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7284" y="4020670"/>
                <a:ext cx="5643582" cy="843896"/>
              </a:xfrm>
              <a:prstGeom prst="rect">
                <a:avLst/>
              </a:prstGeom>
              <a:blipFill>
                <a:blip r:embed="rId3"/>
                <a:stretch>
                  <a:fillRect l="-1798" t="-882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5947284" y="1127949"/>
            <a:ext cx="4576782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F9B233"/>
                </a:solidFill>
                <a:latin typeface="+mj-lt"/>
                <a:cs typeface="Calibri" panose="020F0502020204030204" pitchFamily="34" charset="0"/>
              </a:rPr>
              <a:t>Sobretensão causada por :</a:t>
            </a:r>
            <a:endParaRPr lang="en-US" sz="1000" b="1" dirty="0">
              <a:solidFill>
                <a:srgbClr val="F9B233"/>
              </a:solidFill>
              <a:latin typeface="+mj-lt"/>
              <a:cs typeface="Calibri" panose="020F0502020204030204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F9B233"/>
                </a:solidFill>
                <a:latin typeface="+mj-lt"/>
                <a:cs typeface="Calibri" panose="020F0502020204030204" pitchFamily="34" charset="0"/>
              </a:rPr>
              <a:t>DLS</a:t>
            </a:r>
            <a:r>
              <a:rPr lang="ru-RU" sz="2000" b="1" dirty="0">
                <a:solidFill>
                  <a:srgbClr val="F9B233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F9B233"/>
                </a:solidFill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</a:t>
            </a:r>
            <a:r>
              <a:rPr lang="en-US" sz="2000" b="1" dirty="0">
                <a:solidFill>
                  <a:srgbClr val="F9B233"/>
                </a:solidFill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dirty="0">
                <a:solidFill>
                  <a:srgbClr val="F9B233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U</a:t>
            </a:r>
            <a:r>
              <a:rPr lang="en-US" sz="2000" baseline="-25000" dirty="0">
                <a:solidFill>
                  <a:srgbClr val="F9B233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sobretensão</a:t>
            </a:r>
            <a:r>
              <a:rPr lang="en-US" sz="2000" b="1" dirty="0">
                <a:solidFill>
                  <a:srgbClr val="F9B233"/>
                </a:solidFill>
                <a:latin typeface="+mj-lt"/>
                <a:cs typeface="Calibri" panose="020F0502020204030204" pitchFamily="34" charset="0"/>
              </a:rPr>
              <a:t> = 4-6 MV</a:t>
            </a:r>
          </a:p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F9B233"/>
                </a:solidFill>
                <a:latin typeface="+mj-lt"/>
                <a:cs typeface="Calibri" panose="020F0502020204030204" pitchFamily="34" charset="0"/>
              </a:rPr>
              <a:t>IOV </a:t>
            </a:r>
            <a:r>
              <a:rPr lang="ru-RU" sz="2000" b="1" dirty="0">
                <a:solidFill>
                  <a:srgbClr val="F9B233"/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</a:t>
            </a:r>
            <a:r>
              <a:rPr lang="en-US" sz="2000" b="1" dirty="0">
                <a:solidFill>
                  <a:srgbClr val="F9B233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rgbClr val="F9B233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U</a:t>
            </a:r>
            <a:r>
              <a:rPr lang="en-US" sz="2000" baseline="-25000" dirty="0">
                <a:solidFill>
                  <a:srgbClr val="F9B233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sobretensão</a:t>
            </a:r>
            <a:r>
              <a:rPr lang="en-US" sz="2000" b="1" dirty="0">
                <a:solidFill>
                  <a:srgbClr val="F9B233"/>
                </a:solidFill>
                <a:cs typeface="Calibri" panose="020F0502020204030204" pitchFamily="34" charset="0"/>
              </a:rPr>
              <a:t> ≤ </a:t>
            </a:r>
            <a:r>
              <a:rPr lang="en-US" sz="2000" b="1" dirty="0">
                <a:solidFill>
                  <a:srgbClr val="F9B233"/>
                </a:solidFill>
                <a:latin typeface="+mj-lt"/>
                <a:cs typeface="Calibri" panose="020F0502020204030204" pitchFamily="34" charset="0"/>
              </a:rPr>
              <a:t>300 kV</a:t>
            </a:r>
          </a:p>
          <a:p>
            <a:endParaRPr lang="ru-RU" sz="2000" b="1" baseline="-25000" dirty="0">
              <a:solidFill>
                <a:srgbClr val="C00000"/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4081668" y="1909953"/>
            <a:ext cx="561404" cy="118248"/>
          </a:xfrm>
          <a:prstGeom prst="straightConnector1">
            <a:avLst/>
          </a:prstGeom>
          <a:ln w="38100">
            <a:solidFill>
              <a:srgbClr val="F9B23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Заголовок 2"/>
          <p:cNvSpPr txBox="1">
            <a:spLocks/>
          </p:cNvSpPr>
          <p:nvPr/>
        </p:nvSpPr>
        <p:spPr>
          <a:xfrm>
            <a:off x="6754213" y="3220739"/>
            <a:ext cx="5549249" cy="10726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rgbClr val="128F60"/>
                </a:solidFill>
                <a:latin typeface="Museo Sans Cyrl 900" panose="02000000000000000000" pitchFamily="50" charset="-52"/>
                <a:ea typeface="Segoe UI Black" panose="020B0A02040204020203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Condição de flashover :</a:t>
            </a:r>
            <a:endParaRPr lang="ru-RU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23785" flipH="1">
            <a:off x="4578549" y="1229482"/>
            <a:ext cx="1114591" cy="135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0359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359344" y="1779679"/>
            <a:ext cx="4751462" cy="2485702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47"/>
          <a:stretch/>
        </p:blipFill>
        <p:spPr>
          <a:xfrm>
            <a:off x="6096000" y="1410229"/>
            <a:ext cx="5372283" cy="446837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Coordenação simples da distância de arco do isolador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60478" y="2305664"/>
            <a:ext cx="3765766" cy="167484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>
              <a:lnSpc>
                <a:spcPct val="100000"/>
              </a:lnSpc>
              <a:buSzPct val="90000"/>
              <a:buBlip>
                <a:blip r:embed="rId3"/>
              </a:buBlip>
            </a:pPr>
            <a:r>
              <a:rPr lang="pt-BR" sz="1600" dirty="0">
                <a:cs typeface="Calibri" panose="020F0502020204030204" pitchFamily="34" charset="0"/>
              </a:rPr>
              <a:t>Graças a um BIL mais baixo, o LLPD funciona antes da disrupção do isolador</a:t>
            </a:r>
            <a:endParaRPr lang="ru-RU" sz="1600" dirty="0">
              <a:cs typeface="Calibri" panose="020F0502020204030204" pitchFamily="34" charset="0"/>
            </a:endParaRPr>
          </a:p>
          <a:p>
            <a:pPr marL="342900" indent="-342900">
              <a:lnSpc>
                <a:spcPct val="100000"/>
              </a:lnSpc>
              <a:buSzPct val="90000"/>
              <a:buBlip>
                <a:blip r:embed="rId3"/>
              </a:buBlip>
            </a:pPr>
            <a:r>
              <a:rPr lang="pt-BR" sz="1600" dirty="0">
                <a:cs typeface="Calibri" panose="020F0502020204030204" pitchFamily="34" charset="0"/>
              </a:rPr>
              <a:t>O arco de potência estabelece-se no LLPD </a:t>
            </a:r>
            <a:r>
              <a:rPr lang="en-US" sz="1600" dirty="0">
                <a:cs typeface="Calibri" panose="020F0502020204030204" pitchFamily="34" charset="0"/>
                <a:sym typeface="Wingdings" panose="05000000000000000000" pitchFamily="2" charset="2"/>
              </a:rPr>
              <a:t></a:t>
            </a:r>
            <a:r>
              <a:rPr lang="pt-BR" sz="1600" dirty="0">
                <a:cs typeface="Calibri" panose="020F0502020204030204" pitchFamily="34" charset="0"/>
              </a:rPr>
              <a:t> o isolador está protegido contra uma descarga eléctrica</a:t>
            </a:r>
            <a:endParaRPr lang="en-US" sz="1600" dirty="0">
              <a:cs typeface="Calibri" panose="020F0502020204030204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9777474" y="1472546"/>
            <a:ext cx="572797" cy="158261"/>
          </a:xfrm>
          <a:prstGeom prst="straightConnector1">
            <a:avLst/>
          </a:prstGeom>
          <a:ln w="38100">
            <a:solidFill>
              <a:srgbClr val="FFC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594">
            <a:off x="6096833" y="1907547"/>
            <a:ext cx="1024130" cy="6918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0594" flipH="1">
            <a:off x="9571274" y="2282933"/>
            <a:ext cx="639866" cy="643780"/>
          </a:xfrm>
          <a:prstGeom prst="rect">
            <a:avLst/>
          </a:prstGeom>
        </p:spPr>
      </p:pic>
      <p:cxnSp>
        <p:nvCxnSpPr>
          <p:cNvPr id="14" name="Прямая со стрелкой 13"/>
          <p:cNvCxnSpPr/>
          <p:nvPr/>
        </p:nvCxnSpPr>
        <p:spPr>
          <a:xfrm flipH="1">
            <a:off x="5615383" y="2331064"/>
            <a:ext cx="668853" cy="119599"/>
          </a:xfrm>
          <a:prstGeom prst="straightConnector1">
            <a:avLst/>
          </a:prstGeom>
          <a:ln w="38100">
            <a:solidFill>
              <a:srgbClr val="FFC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23785" flipH="1">
            <a:off x="10152059" y="691367"/>
            <a:ext cx="1114591" cy="135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1004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96645" y="911614"/>
            <a:ext cx="5848350" cy="45434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6450" y="1750101"/>
            <a:ext cx="4259034" cy="259286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3" y="337608"/>
            <a:ext cx="10876633" cy="1072621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Interrompendo a corrente de curto-circuito subsequente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737611" y="2225114"/>
            <a:ext cx="3184653" cy="19007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lnSpc>
                <a:spcPct val="100000"/>
              </a:lnSpc>
              <a:buSzPct val="90000"/>
              <a:buBlip>
                <a:blip r:embed="rId3"/>
              </a:buBlip>
            </a:pPr>
            <a:r>
              <a:rPr lang="en-US" sz="1600" dirty="0">
                <a:cs typeface="Calibri" panose="020F0502020204030204" pitchFamily="34" charset="0"/>
              </a:rPr>
              <a:t>O curto-circuito estabelece</a:t>
            </a:r>
            <a:endParaRPr lang="ru-RU" sz="1600" dirty="0"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buSzPct val="90000"/>
              <a:buBlip>
                <a:blip r:embed="rId3"/>
              </a:buBlip>
            </a:pPr>
            <a:r>
              <a:rPr lang="pt-BR" sz="1600" dirty="0">
                <a:cs typeface="Calibri" panose="020F0502020204030204" pitchFamily="34" charset="0"/>
              </a:rPr>
              <a:t>O defeito é eliminado em 7-8 ms</a:t>
            </a:r>
            <a:endParaRPr lang="ru-RU" sz="1600" dirty="0"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buSzPct val="90000"/>
              <a:buBlip>
                <a:blip r:embed="rId3"/>
              </a:buBlip>
            </a:pPr>
            <a:r>
              <a:rPr lang="pt-BR" sz="1600" dirty="0">
                <a:cs typeface="Calibri" panose="020F0502020204030204" pitchFamily="34" charset="0"/>
              </a:rPr>
              <a:t>Não há disparo do religador </a:t>
            </a:r>
            <a:r>
              <a:rPr lang="en-US" sz="1600" dirty="0">
                <a:cs typeface="Calibri" panose="020F0502020204030204" pitchFamily="34" charset="0"/>
                <a:sym typeface="Wingdings" panose="05000000000000000000" pitchFamily="2" charset="2"/>
              </a:rPr>
              <a:t> </a:t>
            </a:r>
            <a:r>
              <a:rPr lang="pt-BR" sz="1600" dirty="0">
                <a:cs typeface="Calibri" panose="020F0502020204030204" pitchFamily="34" charset="0"/>
                <a:sym typeface="Wingdings" panose="05000000000000000000" pitchFamily="2" charset="2"/>
              </a:rPr>
              <a:t>Não há corte de energia</a:t>
            </a:r>
            <a:endParaRPr lang="en-US" sz="1600" dirty="0">
              <a:cs typeface="Calibri" panose="020F0502020204030204" pitchFamily="34" charset="0"/>
              <a:sym typeface="Wingdings" panose="05000000000000000000" pitchFamily="2" charset="2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8470539" y="1591840"/>
            <a:ext cx="572797" cy="158261"/>
          </a:xfrm>
          <a:prstGeom prst="straightConnector1">
            <a:avLst/>
          </a:prstGeom>
          <a:ln w="38100">
            <a:solidFill>
              <a:srgbClr val="FFC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5042742" y="2225115"/>
            <a:ext cx="572797" cy="158261"/>
          </a:xfrm>
          <a:prstGeom prst="straightConnector1">
            <a:avLst/>
          </a:prstGeom>
          <a:ln w="38100">
            <a:solidFill>
              <a:srgbClr val="FFC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816481" y="4808708"/>
            <a:ext cx="16790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latin typeface="Museo Sans Cyrl 500" panose="02000000000000000000" pitchFamily="50" charset="-52"/>
              </a:rPr>
              <a:t>através do solo até ao transformador mais próximo</a:t>
            </a:r>
            <a:endParaRPr lang="en-US" sz="1200" dirty="0">
              <a:latin typeface="Museo Sans Cyrl 500" panose="02000000000000000000" pitchFamily="50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042070" y="1347804"/>
            <a:ext cx="15487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Museo Sans Cyrl 500" panose="02000000000000000000" pitchFamily="50" charset="-52"/>
              </a:rPr>
              <a:t>Corrente de curto-circuito (subsequente)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769107" y="2496329"/>
            <a:ext cx="22064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128F60"/>
                </a:solidFill>
                <a:latin typeface="Museo Sans Cyrl 900" panose="02000000000000000000" pitchFamily="50" charset="-52"/>
              </a:rPr>
              <a:t>TRANSFORMADOR</a:t>
            </a:r>
          </a:p>
        </p:txBody>
      </p:sp>
    </p:spTree>
    <p:extLst>
      <p:ext uri="{BB962C8B-B14F-4D97-AF65-F5344CB8AC3E}">
        <p14:creationId xmlns:p14="http://schemas.microsoft.com/office/powerpoint/2010/main" val="27744375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859809"/>
            <a:ext cx="12192000" cy="463341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Supressão da corrente de retorno</a:t>
            </a:r>
            <a:endParaRPr lang="ru-RU" dirty="0"/>
          </a:p>
        </p:txBody>
      </p:sp>
      <p:pic>
        <p:nvPicPr>
          <p:cNvPr id="5" name="LLPD EasyQuenc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80003" y="1007178"/>
            <a:ext cx="7431993" cy="428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92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75" y="329682"/>
            <a:ext cx="4729344" cy="10462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2" t="16401" r="2828" b="23122"/>
          <a:stretch/>
        </p:blipFill>
        <p:spPr>
          <a:xfrm>
            <a:off x="5377619" y="1089468"/>
            <a:ext cx="5784338" cy="45142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8" t="18527" r="19230" b="72246"/>
          <a:stretch/>
        </p:blipFill>
        <p:spPr>
          <a:xfrm>
            <a:off x="722397" y="1735610"/>
            <a:ext cx="3291842" cy="7026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8" t="29144" r="19230" b="61629"/>
          <a:stretch/>
        </p:blipFill>
        <p:spPr>
          <a:xfrm>
            <a:off x="722397" y="2995270"/>
            <a:ext cx="3291842" cy="7026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8" t="79082" r="19230" b="3738"/>
          <a:stretch/>
        </p:blipFill>
        <p:spPr>
          <a:xfrm>
            <a:off x="722397" y="4156281"/>
            <a:ext cx="3291842" cy="130822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22397" y="2498160"/>
            <a:ext cx="881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128F60"/>
                </a:solidFill>
                <a:latin typeface="Museo Sans Cyrl 700" panose="02000000000000000000" pitchFamily="50" charset="-52"/>
              </a:rPr>
              <a:t>Stage 1</a:t>
            </a:r>
            <a:endParaRPr lang="ru-RU" sz="1600" dirty="0">
              <a:solidFill>
                <a:srgbClr val="128F60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2397" y="3757821"/>
            <a:ext cx="8957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128F60"/>
                </a:solidFill>
                <a:latin typeface="Museo Sans Cyrl 700" panose="02000000000000000000" pitchFamily="50" charset="-52"/>
              </a:rPr>
              <a:t>Stage 2</a:t>
            </a:r>
            <a:endParaRPr lang="ru-RU" sz="1600" dirty="0">
              <a:solidFill>
                <a:srgbClr val="128F60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2397" y="5524415"/>
            <a:ext cx="892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128F60"/>
                </a:solidFill>
                <a:latin typeface="Museo Sans Cyrl 700" panose="02000000000000000000" pitchFamily="50" charset="-52"/>
              </a:rPr>
              <a:t>Stage 3</a:t>
            </a:r>
            <a:endParaRPr lang="ru-RU" sz="1600" dirty="0">
              <a:solidFill>
                <a:srgbClr val="128F60"/>
              </a:solidFill>
              <a:latin typeface="Museo Sans Cyrl 700" panose="020000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2456121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01134" y="1907164"/>
            <a:ext cx="10515600" cy="1336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100000"/>
              </a:lnSpc>
              <a:buSzPct val="90000"/>
              <a:buBlip>
                <a:blip r:embed="rId2"/>
              </a:buBlip>
            </a:pPr>
            <a:r>
              <a:rPr lang="pt-BR" sz="1600" dirty="0">
                <a:cs typeface="Calibri" panose="020F0502020204030204" pitchFamily="34" charset="0"/>
              </a:rPr>
              <a:t>A energia do raio é dissipada de volta para a atmosfera</a:t>
            </a:r>
            <a:endParaRPr lang="ru-RU" sz="1600" dirty="0"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buSzPct val="90000"/>
              <a:buBlip>
                <a:blip r:embed="rId2"/>
              </a:buBlip>
            </a:pPr>
            <a:r>
              <a:rPr lang="pt-BR" sz="1600" dirty="0">
                <a:cs typeface="Calibri" panose="020F0502020204030204" pitchFamily="34" charset="0"/>
              </a:rPr>
              <a:t>Este sistema é extremamente durável e tem uma ótima capacidade de dissipação de energia</a:t>
            </a:r>
            <a:endParaRPr lang="en-US" sz="1600" dirty="0">
              <a:cs typeface="Calibri" panose="020F0502020204030204" pitchFamily="34" charset="0"/>
            </a:endParaRPr>
          </a:p>
        </p:txBody>
      </p:sp>
      <p:pic>
        <p:nvPicPr>
          <p:cNvPr id="5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69" y="507103"/>
            <a:ext cx="4729344" cy="10462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8" t="18527" r="19230" b="72246"/>
          <a:stretch/>
        </p:blipFill>
        <p:spPr>
          <a:xfrm>
            <a:off x="3132572" y="3429000"/>
            <a:ext cx="5926856" cy="126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5163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584025"/>
              </p:ext>
            </p:extLst>
          </p:nvPr>
        </p:nvGraphicFramePr>
        <p:xfrm>
          <a:off x="478103" y="4806258"/>
          <a:ext cx="4179943" cy="822137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3574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3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729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latin typeface="Museo Sans Cyrl 300" panose="02000000000000000000" pitchFamily="50" charset="-52"/>
                        </a:rPr>
                        <a:t>Tensão máxima, kV</a:t>
                      </a:r>
                      <a:endParaRPr lang="ru-RU" sz="12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128F60"/>
                          </a:solidFill>
                          <a:latin typeface="Museo Sans Cyrl 900" panose="02000000000000000000" pitchFamily="50" charset="-52"/>
                        </a:rPr>
                        <a:t>24</a:t>
                      </a:r>
                      <a:endParaRPr lang="ru-RU" sz="1200" kern="1200" dirty="0">
                        <a:solidFill>
                          <a:srgbClr val="128F60"/>
                        </a:solidFill>
                        <a:latin typeface="Museo Sans Cyrl 900" panose="02000000000000000000" pitchFamily="50" charset="-52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50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latin typeface="Museo Sans Cyrl 300" panose="02000000000000000000" pitchFamily="50" charset="-52"/>
                        </a:rPr>
                        <a:t>Corrente de Curto Subsequente máxima, kA</a:t>
                      </a:r>
                      <a:endParaRPr lang="ru-RU" sz="12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128F60"/>
                          </a:solidFill>
                          <a:latin typeface="Museo Sans Cyrl 900" panose="02000000000000000000" pitchFamily="50" charset="-52"/>
                        </a:rPr>
                        <a:t>5</a:t>
                      </a:r>
                      <a:endParaRPr lang="ru-RU" sz="1200" kern="1200" dirty="0">
                        <a:solidFill>
                          <a:srgbClr val="128F60"/>
                        </a:solidFill>
                        <a:latin typeface="Museo Sans Cyrl 900" panose="02000000000000000000" pitchFamily="50" charset="-52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3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b="0" kern="1200" dirty="0">
                          <a:latin typeface="Museo Sans Cyrl 300" panose="02000000000000000000" pitchFamily="50" charset="-52"/>
                        </a:rPr>
                        <a:t>U50%, kV</a:t>
                      </a:r>
                      <a:endParaRPr lang="ru-RU" sz="12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128F60"/>
                          </a:solidFill>
                          <a:latin typeface="Museo Sans Cyrl 900" panose="02000000000000000000" pitchFamily="50" charset="-52"/>
                        </a:rPr>
                        <a:t>160</a:t>
                      </a:r>
                      <a:endParaRPr lang="ru-RU" sz="1200" kern="1200" dirty="0">
                        <a:solidFill>
                          <a:srgbClr val="128F60"/>
                        </a:solidFill>
                        <a:latin typeface="Museo Sans Cyrl 900" panose="02000000000000000000" pitchFamily="50" charset="-52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55725" y="4377781"/>
            <a:ext cx="440078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1600" dirty="0">
                <a:solidFill>
                  <a:srgbClr val="128F60"/>
                </a:solidFill>
                <a:latin typeface="Museo Sans Cyrl 700" panose="02000000000000000000" pitchFamily="50" charset="-52"/>
                <a:ea typeface="Calibri" panose="020F0502020204030204" pitchFamily="34" charset="0"/>
                <a:cs typeface="Calibri" panose="020F0502020204030204" pitchFamily="34" charset="0"/>
              </a:rPr>
              <a:t>Principais especificações de desempenho</a:t>
            </a:r>
            <a:endParaRPr kumimoji="0" lang="ru-RU" altLang="ru-RU" sz="1600" i="0" u="none" strike="noStrike" cap="none" normalizeH="0" baseline="0" dirty="0">
              <a:ln>
                <a:noFill/>
              </a:ln>
              <a:solidFill>
                <a:srgbClr val="128F60"/>
              </a:solidFill>
              <a:effectLst/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5" t="19088" r="19509" b="13403"/>
          <a:stretch/>
        </p:blipFill>
        <p:spPr>
          <a:xfrm rot="1321346">
            <a:off x="1677121" y="1540069"/>
            <a:ext cx="3051208" cy="24624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737" y="825691"/>
            <a:ext cx="3103295" cy="513209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611737" y="5083393"/>
            <a:ext cx="37182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Museo Sans Cyrl 7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3 x LLPD dC20z numa linha na Suíça</a:t>
            </a:r>
            <a:r>
              <a:rPr lang="ru-RU" sz="1600" dirty="0">
                <a:solidFill>
                  <a:schemeClr val="bg1"/>
                </a:solidFill>
                <a:latin typeface="Museo Sans Cyrl 7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</a:p>
          <a:p>
            <a:r>
              <a:rPr lang="en-US" sz="1600" dirty="0">
                <a:solidFill>
                  <a:schemeClr val="bg1"/>
                </a:solidFill>
                <a:latin typeface="Museo Sans Cyrl 7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(Groupe E)</a:t>
            </a:r>
            <a:endParaRPr lang="ru-RU" sz="1600" dirty="0">
              <a:solidFill>
                <a:schemeClr val="bg1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5725" y="3140294"/>
            <a:ext cx="12823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  <a:sym typeface="Wingdings" panose="05000000000000000000" pitchFamily="2" charset="2"/>
              </a:rPr>
              <a:t>EasyQuench 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Museo Sans Cyrl 700" panose="02000000000000000000" pitchFamily="50" charset="-52"/>
              <a:sym typeface="Wingdings" panose="05000000000000000000" pitchFamily="2" charset="2"/>
            </a:endParaRPr>
          </a:p>
          <a:p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  <a:sym typeface="Wingdings" panose="05000000000000000000" pitchFamily="2" charset="2"/>
              </a:rPr>
              <a:t>módulo 1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170909" y="1160956"/>
            <a:ext cx="20934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  <a:sym typeface="Wingdings" panose="05000000000000000000" pitchFamily="2" charset="2"/>
              </a:rPr>
              <a:t>EasyQuench módulo 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  <a:sym typeface="Wingdings" panose="05000000000000000000" pitchFamily="2" charset="2"/>
              </a:rPr>
              <a:t>2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5725" y="1381559"/>
            <a:ext cx="8075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  <a:sym typeface="Wingdings" panose="05000000000000000000" pitchFamily="2" charset="2"/>
              </a:rPr>
              <a:t>Eletrodo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56514" y="3445700"/>
            <a:ext cx="16099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  <a:sym typeface="Wingdings" panose="05000000000000000000" pitchFamily="2" charset="2"/>
              </a:rPr>
              <a:t>Eletrodos auxiliares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Museo Sans Cyrl 700" panose="02000000000000000000" pitchFamily="50" charset="-52"/>
            </a:endParaRPr>
          </a:p>
        </p:txBody>
      </p:sp>
      <p:grpSp>
        <p:nvGrpSpPr>
          <p:cNvPr id="37" name="Группа 36"/>
          <p:cNvGrpSpPr/>
          <p:nvPr/>
        </p:nvGrpSpPr>
        <p:grpSpPr>
          <a:xfrm>
            <a:off x="3524896" y="1501561"/>
            <a:ext cx="2640418" cy="376468"/>
            <a:chOff x="3437792" y="2064998"/>
            <a:chExt cx="2640418" cy="376468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H="1">
              <a:off x="3437792" y="2064998"/>
              <a:ext cx="696269" cy="376468"/>
            </a:xfrm>
            <a:prstGeom prst="line">
              <a:avLst/>
            </a:prstGeom>
            <a:ln w="19050">
              <a:solidFill>
                <a:srgbClr val="128F60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flipH="1">
              <a:off x="4128934" y="2064998"/>
              <a:ext cx="1949276" cy="0"/>
            </a:xfrm>
            <a:prstGeom prst="line">
              <a:avLst/>
            </a:prstGeom>
            <a:ln w="19050">
              <a:solidFill>
                <a:srgbClr val="128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Прямая соединительная линия 39"/>
          <p:cNvCxnSpPr/>
          <p:nvPr/>
        </p:nvCxnSpPr>
        <p:spPr>
          <a:xfrm>
            <a:off x="749916" y="1693394"/>
            <a:ext cx="1393357" cy="0"/>
          </a:xfrm>
          <a:prstGeom prst="line">
            <a:avLst/>
          </a:prstGeom>
          <a:ln w="19050">
            <a:solidFill>
              <a:srgbClr val="128F6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749916" y="3707747"/>
            <a:ext cx="2038250" cy="0"/>
          </a:xfrm>
          <a:prstGeom prst="line">
            <a:avLst/>
          </a:prstGeom>
          <a:ln w="19050">
            <a:solidFill>
              <a:srgbClr val="128F6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H="1">
            <a:off x="3524897" y="3753477"/>
            <a:ext cx="3292627" cy="0"/>
          </a:xfrm>
          <a:prstGeom prst="line">
            <a:avLst/>
          </a:prstGeom>
          <a:ln w="19050">
            <a:solidFill>
              <a:srgbClr val="128F6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H="1" flipV="1">
            <a:off x="4112539" y="3484859"/>
            <a:ext cx="943975" cy="268618"/>
          </a:xfrm>
          <a:prstGeom prst="line">
            <a:avLst/>
          </a:prstGeom>
          <a:ln w="19050">
            <a:solidFill>
              <a:srgbClr val="128F6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5308106" y="3878498"/>
            <a:ext cx="224117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solidFill>
                  <a:srgbClr val="128F60"/>
                </a:solidFill>
                <a:latin typeface="Museo Sans Cyrl 700" panose="02000000000000000000" pitchFamily="50" charset="-52"/>
                <a:ea typeface="Calibri" panose="020F0502020204030204" pitchFamily="34" charset="0"/>
                <a:cs typeface="Calibri" panose="020F0502020204030204" pitchFamily="34" charset="0"/>
              </a:rPr>
              <a:t>LLPD dC20z – </a:t>
            </a:r>
            <a:endParaRPr lang="ru-RU" sz="1600" dirty="0">
              <a:solidFill>
                <a:srgbClr val="128F60"/>
              </a:solidFill>
              <a:latin typeface="Museo Sans Cyrl 700" panose="02000000000000000000" pitchFamily="50" charset="-52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1600" dirty="0">
                <a:solidFill>
                  <a:srgbClr val="128F60"/>
                </a:solidFill>
                <a:latin typeface="Museo Sans Cyrl 700" panose="02000000000000000000" pitchFamily="50" charset="-52"/>
                <a:ea typeface="Calibri" panose="020F0502020204030204" pitchFamily="34" charset="0"/>
                <a:cs typeface="Calibri" panose="020F0502020204030204" pitchFamily="34" charset="0"/>
              </a:rPr>
              <a:t>proteção contra:</a:t>
            </a:r>
          </a:p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ea typeface="Calibri" panose="020F0502020204030204" pitchFamily="34" charset="0"/>
                <a:cs typeface="Calibri" panose="020F0502020204030204" pitchFamily="34" charset="0"/>
              </a:rPr>
              <a:t>DLS</a:t>
            </a:r>
          </a:p>
          <a:p>
            <a:pPr algn="just"/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ea typeface="Calibri" panose="020F0502020204030204" pitchFamily="34" charset="0"/>
                <a:cs typeface="Calibri" panose="020F0502020204030204" pitchFamily="34" charset="0"/>
              </a:rPr>
              <a:t>BFO</a:t>
            </a:r>
          </a:p>
          <a:p>
            <a:pPr algn="just"/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ea typeface="Calibri" panose="020F0502020204030204" pitchFamily="34" charset="0"/>
                <a:cs typeface="Calibri" panose="020F0502020204030204" pitchFamily="34" charset="0"/>
              </a:rPr>
              <a:t>IOV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9"/>
            <a:ext cx="10044120" cy="146231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Exemplo de funcionamento com LLPD dC20z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59309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Oscilografia durante a atuação do LLPD dC20z</a:t>
            </a:r>
            <a:endParaRPr lang="ru-RU" dirty="0"/>
          </a:p>
        </p:txBody>
      </p:sp>
      <p:pic>
        <p:nvPicPr>
          <p:cNvPr id="3" name="quenching of 5ka lightning_chart">
            <a:hlinkClick r:id="" action="ppaction://media"/>
            <a:extLst>
              <a:ext uri="{FF2B5EF4-FFF2-40B4-BE49-F238E27FC236}">
                <a16:creationId xmlns:a16="http://schemas.microsoft.com/office/drawing/2014/main" id="{DF380FA5-2F45-B4C7-DB08-B988D51E07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20288" y="934872"/>
            <a:ext cx="8151423" cy="458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7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Problemas causados por raios em redes aéreas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405967"/>
            <a:ext cx="12192000" cy="4116669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038239" y="1408307"/>
            <a:ext cx="4153759" cy="4107073"/>
          </a:xfrm>
          <a:prstGeom prst="rect">
            <a:avLst/>
          </a:prstGeom>
          <a:solidFill>
            <a:srgbClr val="E1FB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941" y="849437"/>
            <a:ext cx="523365" cy="50851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712" y="874732"/>
            <a:ext cx="585713" cy="46788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13425" y="980604"/>
            <a:ext cx="4546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128F60"/>
                </a:solidFill>
                <a:latin typeface="Museo Sans Cyrl 700" panose="02000000000000000000" pitchFamily="50" charset="-52"/>
              </a:rPr>
              <a:t>Possíveis consequências do curto subsequente</a:t>
            </a:r>
            <a:endParaRPr lang="ru-RU" sz="1600" dirty="0">
              <a:solidFill>
                <a:srgbClr val="128F60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53400" y="984064"/>
            <a:ext cx="4356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128F60"/>
                </a:solidFill>
                <a:latin typeface="Museo Sans Cyrl 700" panose="02000000000000000000" pitchFamily="50" charset="-52"/>
              </a:rPr>
              <a:t>Consequências da propagação de sobretensões</a:t>
            </a:r>
            <a:endParaRPr lang="ru-RU" sz="1600" dirty="0">
              <a:solidFill>
                <a:srgbClr val="128F60"/>
              </a:solidFill>
              <a:latin typeface="Museo Sans Cyrl 700" panose="02000000000000000000" pitchFamily="50" charset="-52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89" y="1543168"/>
            <a:ext cx="859532" cy="83514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702" y="1564333"/>
            <a:ext cx="859532" cy="83514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039" y="1600747"/>
            <a:ext cx="859532" cy="83514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273" y="1600746"/>
            <a:ext cx="859532" cy="83514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273" y="1600746"/>
            <a:ext cx="859532" cy="83514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273" y="1543168"/>
            <a:ext cx="859532" cy="83514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67"/>
          <a:stretch/>
        </p:blipFill>
        <p:spPr>
          <a:xfrm>
            <a:off x="3353" y="3323493"/>
            <a:ext cx="2739847" cy="219188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" t="7005" r="1" b="5541"/>
          <a:stretch/>
        </p:blipFill>
        <p:spPr>
          <a:xfrm>
            <a:off x="10331865" y="3336727"/>
            <a:ext cx="1860135" cy="217865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" r="20924"/>
          <a:stretch/>
        </p:blipFill>
        <p:spPr>
          <a:xfrm>
            <a:off x="2734654" y="3330310"/>
            <a:ext cx="2572285" cy="219232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7" r="10018"/>
          <a:stretch/>
        </p:blipFill>
        <p:spPr>
          <a:xfrm rot="16200000">
            <a:off x="5141633" y="3500945"/>
            <a:ext cx="2179741" cy="184912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0"/>
          <a:stretch/>
        </p:blipFill>
        <p:spPr>
          <a:xfrm>
            <a:off x="7144284" y="3335640"/>
            <a:ext cx="3188517" cy="2179740"/>
          </a:xfrm>
          <a:prstGeom prst="rect">
            <a:avLst/>
          </a:prstGeom>
        </p:spPr>
      </p:pic>
      <p:cxnSp>
        <p:nvCxnSpPr>
          <p:cNvPr id="31" name="Прямая соединительная линия 30"/>
          <p:cNvCxnSpPr/>
          <p:nvPr/>
        </p:nvCxnSpPr>
        <p:spPr>
          <a:xfrm>
            <a:off x="459327" y="2223333"/>
            <a:ext cx="1816869" cy="990873"/>
          </a:xfrm>
          <a:prstGeom prst="line">
            <a:avLst/>
          </a:prstGeom>
          <a:ln w="19050">
            <a:solidFill>
              <a:srgbClr val="128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459327" y="2213726"/>
            <a:ext cx="1816869" cy="1000480"/>
          </a:xfrm>
          <a:prstGeom prst="line">
            <a:avLst/>
          </a:prstGeom>
          <a:ln w="19050">
            <a:solidFill>
              <a:srgbClr val="128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2421360" y="2212328"/>
            <a:ext cx="1816869" cy="990873"/>
          </a:xfrm>
          <a:prstGeom prst="line">
            <a:avLst/>
          </a:prstGeom>
          <a:ln w="19050">
            <a:solidFill>
              <a:srgbClr val="128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2421360" y="2202721"/>
            <a:ext cx="1816869" cy="1000480"/>
          </a:xfrm>
          <a:prstGeom prst="line">
            <a:avLst/>
          </a:prstGeom>
          <a:ln w="19050">
            <a:solidFill>
              <a:srgbClr val="128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4355552" y="2263006"/>
            <a:ext cx="1816869" cy="990873"/>
          </a:xfrm>
          <a:prstGeom prst="line">
            <a:avLst/>
          </a:prstGeom>
          <a:ln w="19050">
            <a:solidFill>
              <a:srgbClr val="128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4355552" y="2253399"/>
            <a:ext cx="1816869" cy="1000480"/>
          </a:xfrm>
          <a:prstGeom prst="line">
            <a:avLst/>
          </a:prstGeom>
          <a:ln w="19050">
            <a:solidFill>
              <a:srgbClr val="128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6312204" y="2248741"/>
            <a:ext cx="1816869" cy="990873"/>
          </a:xfrm>
          <a:prstGeom prst="line">
            <a:avLst/>
          </a:prstGeom>
          <a:ln w="19050">
            <a:solidFill>
              <a:srgbClr val="128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6312204" y="2239134"/>
            <a:ext cx="1816869" cy="1000480"/>
          </a:xfrm>
          <a:prstGeom prst="line">
            <a:avLst/>
          </a:prstGeom>
          <a:ln w="19050">
            <a:solidFill>
              <a:srgbClr val="128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8143838" y="2263006"/>
            <a:ext cx="1816869" cy="990873"/>
          </a:xfrm>
          <a:prstGeom prst="line">
            <a:avLst/>
          </a:prstGeom>
          <a:ln w="19050">
            <a:solidFill>
              <a:srgbClr val="128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>
            <a:off x="8143838" y="2253399"/>
            <a:ext cx="1816869" cy="1000480"/>
          </a:xfrm>
          <a:prstGeom prst="line">
            <a:avLst/>
          </a:prstGeom>
          <a:ln w="19050">
            <a:solidFill>
              <a:srgbClr val="128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10145435" y="2299083"/>
            <a:ext cx="1816869" cy="990873"/>
          </a:xfrm>
          <a:prstGeom prst="line">
            <a:avLst/>
          </a:prstGeom>
          <a:ln w="19050">
            <a:solidFill>
              <a:srgbClr val="128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H="1">
            <a:off x="10145435" y="2289476"/>
            <a:ext cx="1816869" cy="1000480"/>
          </a:xfrm>
          <a:prstGeom prst="line">
            <a:avLst/>
          </a:prstGeom>
          <a:ln w="19050">
            <a:solidFill>
              <a:srgbClr val="128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752989" y="2445739"/>
            <a:ext cx="1407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useo Sans Cyrl 500" panose="02000000000000000000" pitchFamily="50" charset="-52"/>
              </a:rPr>
              <a:t>Interrupções e trips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Museo Sans Cyrl 500" panose="02000000000000000000" pitchFamily="50" charset="-5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29543" y="2422046"/>
            <a:ext cx="21826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useo Sans Cyrl 500" panose="02000000000000000000" pitchFamily="50" charset="-52"/>
              </a:rPr>
              <a:t>Rutura de condutores (em especial condutores cobertos)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Museo Sans Cyrl 500" panose="02000000000000000000" pitchFamily="50" charset="-5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47656" y="2445739"/>
            <a:ext cx="1089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useo Sans Cyrl 500" panose="02000000000000000000" pitchFamily="50" charset="-52"/>
              </a:rPr>
              <a:t>Quebra do isolador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Museo Sans Cyrl 500" panose="02000000000000000000" pitchFamily="50" charset="-5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85396" y="2445739"/>
            <a:ext cx="14607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useo Sans Cyrl 500" panose="02000000000000000000" pitchFamily="50" charset="-52"/>
              </a:rPr>
              <a:t>Quebra do para-raios de óxido metálico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Museo Sans Cyrl 500" panose="02000000000000000000" pitchFamily="50" charset="-5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051986" y="2445739"/>
            <a:ext cx="18479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useo Sans Cyrl 500" panose="02000000000000000000" pitchFamily="50" charset="-52"/>
              </a:rPr>
              <a:t>Falha do transformador por falha de isolamento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Museo Sans Cyrl 500" panose="02000000000000000000" pitchFamily="50" charset="-5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9033" y="2448260"/>
            <a:ext cx="25094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useo Sans Cyrl 500" panose="02000000000000000000" pitchFamily="50" charset="-52"/>
              </a:rPr>
              <a:t>Falha do transformador por tensão mecânica e aumento de temperatura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Museo Sans Cyrl 500" panose="020000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336737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4236161" y="3069545"/>
            <a:ext cx="3719678" cy="71890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Gama de Produtos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03979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Linha de Produtos - LLPD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885899" y="1182227"/>
            <a:ext cx="1243180" cy="400110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Até </a:t>
            </a:r>
            <a:r>
              <a:rPr lang="en-US" sz="20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69 kV</a:t>
            </a:r>
            <a:endParaRPr lang="ru-RU" sz="2000" dirty="0">
              <a:solidFill>
                <a:srgbClr val="128F60"/>
              </a:solidFill>
              <a:latin typeface="Museo Sans Cyrl 9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3301" y="4862122"/>
            <a:ext cx="5985779" cy="400110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sz="20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Durabilidade e resistência mesmo em descargas diretas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21122" y="4248807"/>
            <a:ext cx="2607957" cy="400110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Instalação fácil e rápida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7040" y="3018871"/>
            <a:ext cx="5112039" cy="400110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Sem manutenção: Conceito ”Instale&amp;Esqueça”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79678" y="3635491"/>
            <a:ext cx="3249402" cy="400110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Tecnologia de interrupção EQ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71851" y="2408859"/>
            <a:ext cx="4457229" cy="400110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sz="20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Capacidade de descarga de raios de </a:t>
            </a:r>
            <a:r>
              <a:rPr lang="pt-BR" sz="20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2,8 C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8048" y="1795543"/>
            <a:ext cx="5201031" cy="400110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sz="20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Até </a:t>
            </a:r>
            <a:r>
              <a:rPr lang="pt-BR" sz="20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5 kAcr </a:t>
            </a:r>
            <a:r>
              <a:rPr lang="pt-BR" sz="20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Corrente de curto-circuito prospetiva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  <a:cs typeface="Calibri" panose="020F050202020403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0" t="8275" r="25955" b="14035"/>
          <a:stretch/>
        </p:blipFill>
        <p:spPr>
          <a:xfrm>
            <a:off x="7015575" y="1019152"/>
            <a:ext cx="3777146" cy="447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430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3">
            <a:extLst>
              <a:ext uri="{FF2B5EF4-FFF2-40B4-BE49-F238E27FC236}">
                <a16:creationId xmlns:a16="http://schemas.microsoft.com/office/drawing/2014/main" id="{85B6B772-E46D-47AA-83A0-F279DF66D8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285193"/>
              </p:ext>
            </p:extLst>
          </p:nvPr>
        </p:nvGraphicFramePr>
        <p:xfrm>
          <a:off x="743758" y="871435"/>
          <a:ext cx="10704484" cy="52029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29212">
                  <a:extLst>
                    <a:ext uri="{9D8B030D-6E8A-4147-A177-3AD203B41FA5}">
                      <a16:colId xmlns:a16="http://schemas.microsoft.com/office/drawing/2014/main" val="3696708927"/>
                    </a:ext>
                  </a:extLst>
                </a:gridCol>
                <a:gridCol w="1529212">
                  <a:extLst>
                    <a:ext uri="{9D8B030D-6E8A-4147-A177-3AD203B41FA5}">
                      <a16:colId xmlns:a16="http://schemas.microsoft.com/office/drawing/2014/main" val="3359411659"/>
                    </a:ext>
                  </a:extLst>
                </a:gridCol>
                <a:gridCol w="1529212">
                  <a:extLst>
                    <a:ext uri="{9D8B030D-6E8A-4147-A177-3AD203B41FA5}">
                      <a16:colId xmlns:a16="http://schemas.microsoft.com/office/drawing/2014/main" val="3422221147"/>
                    </a:ext>
                  </a:extLst>
                </a:gridCol>
                <a:gridCol w="1529212">
                  <a:extLst>
                    <a:ext uri="{9D8B030D-6E8A-4147-A177-3AD203B41FA5}">
                      <a16:colId xmlns:a16="http://schemas.microsoft.com/office/drawing/2014/main" val="1489362001"/>
                    </a:ext>
                  </a:extLst>
                </a:gridCol>
                <a:gridCol w="1529212">
                  <a:extLst>
                    <a:ext uri="{9D8B030D-6E8A-4147-A177-3AD203B41FA5}">
                      <a16:colId xmlns:a16="http://schemas.microsoft.com/office/drawing/2014/main" val="3073018033"/>
                    </a:ext>
                  </a:extLst>
                </a:gridCol>
                <a:gridCol w="1529212">
                  <a:extLst>
                    <a:ext uri="{9D8B030D-6E8A-4147-A177-3AD203B41FA5}">
                      <a16:colId xmlns:a16="http://schemas.microsoft.com/office/drawing/2014/main" val="1818265332"/>
                    </a:ext>
                  </a:extLst>
                </a:gridCol>
                <a:gridCol w="1529212">
                  <a:extLst>
                    <a:ext uri="{9D8B030D-6E8A-4147-A177-3AD203B41FA5}">
                      <a16:colId xmlns:a16="http://schemas.microsoft.com/office/drawing/2014/main" val="2215631759"/>
                    </a:ext>
                  </a:extLst>
                </a:gridCol>
              </a:tblGrid>
              <a:tr h="356239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Tensão máxima*, kV</a:t>
                      </a:r>
                      <a:endParaRPr lang="x-none" sz="1050"/>
                    </a:p>
                  </a:txBody>
                  <a:tcPr marL="83324" marR="83324" marT="41662" marB="416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latin typeface="Museo Sans Cyrl 900" panose="02000000000000000000" pitchFamily="50" charset="-52"/>
                        </a:rPr>
                        <a:t>1</a:t>
                      </a:r>
                      <a:r>
                        <a:rPr lang="ru-RU" sz="1600" b="0" dirty="0">
                          <a:latin typeface="Museo Sans Cyrl 900" panose="02000000000000000000" pitchFamily="50" charset="-52"/>
                        </a:rPr>
                        <a:t>2 </a:t>
                      </a:r>
                      <a:r>
                        <a:rPr lang="en-GB" sz="1600" b="0" dirty="0">
                          <a:latin typeface="Museo Sans Cyrl 900" panose="02000000000000000000" pitchFamily="50" charset="-52"/>
                        </a:rPr>
                        <a:t>kV</a:t>
                      </a:r>
                      <a:endParaRPr lang="x-none" sz="1600" b="0">
                        <a:solidFill>
                          <a:srgbClr val="128F60"/>
                        </a:solidFill>
                        <a:latin typeface="Museo Sans Cyrl 900" panose="02000000000000000000" pitchFamily="50" charset="-52"/>
                      </a:endParaRPr>
                    </a:p>
                  </a:txBody>
                  <a:tcPr marL="83324" marR="83324" marT="41662" marB="416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latin typeface="Museo Sans Cyrl 900" panose="02000000000000000000" pitchFamily="50" charset="-52"/>
                        </a:rPr>
                        <a:t>1</a:t>
                      </a:r>
                      <a:r>
                        <a:rPr lang="ru-RU" sz="1600" b="0" dirty="0">
                          <a:latin typeface="Museo Sans Cyrl 900" panose="02000000000000000000" pitchFamily="50" charset="-52"/>
                        </a:rPr>
                        <a:t>5</a:t>
                      </a:r>
                      <a:r>
                        <a:rPr lang="ru-RU" sz="1600" b="0" baseline="0" dirty="0">
                          <a:latin typeface="Museo Sans Cyrl 900" panose="02000000000000000000" pitchFamily="50" charset="-52"/>
                        </a:rPr>
                        <a:t> </a:t>
                      </a:r>
                      <a:r>
                        <a:rPr lang="en-GB" sz="1600" b="0" dirty="0">
                          <a:latin typeface="Museo Sans Cyrl 900" panose="02000000000000000000" pitchFamily="50" charset="-52"/>
                        </a:rPr>
                        <a:t>kV</a:t>
                      </a:r>
                      <a:endParaRPr lang="x-none" sz="1600" b="0">
                        <a:solidFill>
                          <a:srgbClr val="128F60"/>
                        </a:solidFill>
                        <a:latin typeface="Museo Sans Cyrl 900" panose="02000000000000000000" pitchFamily="50" charset="-52"/>
                      </a:endParaRPr>
                    </a:p>
                  </a:txBody>
                  <a:tcPr marL="83324" marR="83324" marT="41662" marB="416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latin typeface="Museo Sans Cyrl 900" panose="02000000000000000000" pitchFamily="50" charset="-52"/>
                        </a:rPr>
                        <a:t>2</a:t>
                      </a:r>
                      <a:r>
                        <a:rPr lang="ru-RU" sz="1600" b="0" dirty="0">
                          <a:latin typeface="Museo Sans Cyrl 900" panose="02000000000000000000" pitchFamily="50" charset="-52"/>
                        </a:rPr>
                        <a:t>4</a:t>
                      </a:r>
                      <a:r>
                        <a:rPr lang="ru-RU" sz="1600" b="0" baseline="0" dirty="0">
                          <a:latin typeface="Museo Sans Cyrl 900" panose="02000000000000000000" pitchFamily="50" charset="-52"/>
                        </a:rPr>
                        <a:t> </a:t>
                      </a:r>
                      <a:r>
                        <a:rPr lang="en-GB" sz="1600" b="0" dirty="0">
                          <a:latin typeface="Museo Sans Cyrl 900" panose="02000000000000000000" pitchFamily="50" charset="-52"/>
                        </a:rPr>
                        <a:t>kV</a:t>
                      </a:r>
                      <a:endParaRPr lang="x-none" sz="1600" b="0">
                        <a:solidFill>
                          <a:srgbClr val="128F60"/>
                        </a:solidFill>
                        <a:latin typeface="Museo Sans Cyrl 900" panose="02000000000000000000" pitchFamily="50" charset="-52"/>
                      </a:endParaRPr>
                    </a:p>
                  </a:txBody>
                  <a:tcPr marL="83324" marR="83324" marT="41662" marB="416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Museo Sans Cyrl 900" panose="02000000000000000000" pitchFamily="50" charset="-52"/>
                        </a:rPr>
                        <a:t>40,5</a:t>
                      </a:r>
                      <a:r>
                        <a:rPr lang="ru-RU" sz="1600" b="0" baseline="0" dirty="0">
                          <a:latin typeface="Museo Sans Cyrl 900" panose="02000000000000000000" pitchFamily="50" charset="-52"/>
                        </a:rPr>
                        <a:t> </a:t>
                      </a:r>
                      <a:r>
                        <a:rPr lang="en-GB" sz="1600" b="0" dirty="0">
                          <a:latin typeface="Museo Sans Cyrl 900" panose="02000000000000000000" pitchFamily="50" charset="-52"/>
                        </a:rPr>
                        <a:t>kV</a:t>
                      </a:r>
                      <a:endParaRPr lang="x-none" sz="1600" b="0">
                        <a:solidFill>
                          <a:srgbClr val="128F60"/>
                        </a:solidFill>
                        <a:latin typeface="Museo Sans Cyrl 900" panose="02000000000000000000" pitchFamily="50" charset="-52"/>
                      </a:endParaRPr>
                    </a:p>
                  </a:txBody>
                  <a:tcPr marL="83324" marR="83324" marT="41662" marB="416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baseline="0" dirty="0">
                          <a:latin typeface="Museo Sans Cyrl 900" panose="02000000000000000000" pitchFamily="50" charset="-52"/>
                        </a:rPr>
                        <a:t> 52 </a:t>
                      </a:r>
                      <a:r>
                        <a:rPr lang="en-GB" sz="1600" b="0" dirty="0">
                          <a:latin typeface="Museo Sans Cyrl 900" panose="02000000000000000000" pitchFamily="50" charset="-52"/>
                        </a:rPr>
                        <a:t>kV</a:t>
                      </a:r>
                      <a:endParaRPr lang="x-none" sz="1600" b="0">
                        <a:solidFill>
                          <a:srgbClr val="128F60"/>
                        </a:solidFill>
                        <a:latin typeface="Museo Sans Cyrl 900" panose="02000000000000000000" pitchFamily="50" charset="-52"/>
                      </a:endParaRPr>
                    </a:p>
                  </a:txBody>
                  <a:tcPr marL="83324" marR="83324" marT="41662" marB="41662"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latin typeface="Museo Sans Cyrl 900" panose="02000000000000000000" pitchFamily="50" charset="-52"/>
                        </a:rPr>
                        <a:t>7</a:t>
                      </a:r>
                      <a:r>
                        <a:rPr lang="ru-RU" sz="1600" b="0" dirty="0">
                          <a:latin typeface="Museo Sans Cyrl 900" panose="02000000000000000000" pitchFamily="50" charset="-52"/>
                        </a:rPr>
                        <a:t>2,5 </a:t>
                      </a:r>
                      <a:r>
                        <a:rPr lang="en-GB" sz="1600" b="0" dirty="0">
                          <a:latin typeface="Museo Sans Cyrl 900" panose="02000000000000000000" pitchFamily="50" charset="-52"/>
                        </a:rPr>
                        <a:t>kV</a:t>
                      </a:r>
                      <a:endParaRPr lang="x-none" sz="1600" b="0">
                        <a:solidFill>
                          <a:srgbClr val="128F60"/>
                        </a:solidFill>
                        <a:latin typeface="Museo Sans Cyrl 900" panose="02000000000000000000" pitchFamily="50" charset="-52"/>
                      </a:endParaRPr>
                    </a:p>
                  </a:txBody>
                  <a:tcPr marL="83324" marR="83324" marT="41662" marB="41662"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807255"/>
                  </a:ext>
                </a:extLst>
              </a:tr>
              <a:tr h="1581054">
                <a:tc>
                  <a:txBody>
                    <a:bodyPr/>
                    <a:lstStyle/>
                    <a:p>
                      <a:pPr algn="l"/>
                      <a:r>
                        <a:rPr lang="en-GB" sz="160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</a:rPr>
                        <a:t>Proteção contra descargas indiretas</a:t>
                      </a:r>
                      <a:endParaRPr lang="x-none" sz="1600" b="1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</a:endParaRPr>
                    </a:p>
                  </a:txBody>
                  <a:tcPr marL="83324" marR="83324" marT="41662" marB="4166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</a:rPr>
                        <a:t>i15z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 marL="83324" marR="83324" marT="41662" marB="41662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</a:rPr>
                        <a:t>i15z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 marL="83324" marR="83324" marT="41662" marB="41662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</a:rPr>
                        <a:t>i20z</a:t>
                      </a:r>
                      <a:endParaRPr lang="x-none" sz="160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 marL="83324" marR="83324" marT="41662" marB="41662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</a:rPr>
                        <a:t>dM35z</a:t>
                      </a:r>
                      <a:endParaRPr lang="en-US" sz="1600" baseline="0" dirty="0">
                        <a:solidFill>
                          <a:srgbClr val="44545E"/>
                        </a:solidFill>
                        <a:latin typeface="+mn-lt"/>
                      </a:endParaRPr>
                    </a:p>
                  </a:txBody>
                  <a:tcPr marL="83324" marR="83324" marT="41662" marB="41662"/>
                </a:tc>
                <a:tc>
                  <a:txBody>
                    <a:bodyPr/>
                    <a:lstStyle/>
                    <a:p>
                      <a:pPr algn="ctr"/>
                      <a:endParaRPr lang="x-none" sz="1600" baseline="0">
                        <a:solidFill>
                          <a:srgbClr val="44545E"/>
                        </a:solidFill>
                      </a:endParaRPr>
                    </a:p>
                  </a:txBody>
                  <a:tcPr marL="83324" marR="83324" marT="41662" marB="41662"/>
                </a:tc>
                <a:tc>
                  <a:txBody>
                    <a:bodyPr/>
                    <a:lstStyle/>
                    <a:p>
                      <a:endParaRPr lang="x-none" sz="1600">
                        <a:solidFill>
                          <a:srgbClr val="44545E"/>
                        </a:solidFill>
                      </a:endParaRPr>
                    </a:p>
                  </a:txBody>
                  <a:tcPr marL="83324" marR="83324" marT="41662" marB="41662"/>
                </a:tc>
                <a:extLst>
                  <a:ext uri="{0D108BD9-81ED-4DB2-BD59-A6C34878D82A}">
                    <a16:rowId xmlns:a16="http://schemas.microsoft.com/office/drawing/2014/main" val="2020028156"/>
                  </a:ext>
                </a:extLst>
              </a:tr>
              <a:tr h="2657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</a:rPr>
                        <a:t>Proteção contra descargas diretas</a:t>
                      </a:r>
                      <a:endParaRPr lang="x-none" sz="1600" b="1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</a:endParaRPr>
                    </a:p>
                  </a:txBody>
                  <a:tcPr marL="83324" marR="83324" marT="41662" marB="41662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GB" sz="16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GB" sz="16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GB" sz="16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GB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r>
                        <a:rPr lang="en-GB" sz="16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</a:rPr>
                        <a:t>d10z</a:t>
                      </a:r>
                    </a:p>
                    <a:p>
                      <a:pPr algn="ctr"/>
                      <a:endParaRPr lang="en-GB" sz="1600" b="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GB" sz="1600" b="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GB" sz="1600" b="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GB" sz="1600" b="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GB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r>
                        <a:rPr lang="en-GB" sz="16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</a:rPr>
                        <a:t>dS10z</a:t>
                      </a:r>
                      <a:endParaRPr lang="x-none" sz="1600" b="0" baseline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 marL="83324" marR="83324" marT="41662" marB="41662"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r>
                        <a:rPr lang="en-US" sz="160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</a:rPr>
                        <a:t>d24z</a:t>
                      </a: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r>
                        <a:rPr lang="en-US" sz="160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</a:rPr>
                        <a:t>dC20z</a:t>
                      </a:r>
                    </a:p>
                  </a:txBody>
                  <a:tcPr marL="83324" marR="83324" marT="41662" marB="41662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aseline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 marL="83324" marR="83324" marT="41662" marB="41662"/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r>
                        <a:rPr lang="en-US" sz="160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</a:rPr>
                        <a:t>dM35z</a:t>
                      </a:r>
                      <a:endParaRPr lang="x-none" sz="1600" baseline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 marL="83324" marR="83324" marT="41662" marB="41662"/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r>
                        <a:rPr lang="en-US" sz="160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</a:rPr>
                        <a:t>d45z</a:t>
                      </a:r>
                      <a:endParaRPr lang="x-none" sz="1600" baseline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 marL="83324" marR="83324" marT="41662" marB="41662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endParaRPr 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  <a:p>
                      <a:pPr algn="ctr"/>
                      <a:r>
                        <a:rPr lang="en-US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</a:rPr>
                        <a:t>d69z</a:t>
                      </a:r>
                      <a:endParaRPr lang="x-none" sz="160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 marL="83324" marR="83324" marT="41662" marB="41662"/>
                </a:tc>
                <a:extLst>
                  <a:ext uri="{0D108BD9-81ED-4DB2-BD59-A6C34878D82A}">
                    <a16:rowId xmlns:a16="http://schemas.microsoft.com/office/drawing/2014/main" val="2968364393"/>
                  </a:ext>
                </a:extLst>
              </a:tr>
            </a:tbl>
          </a:graphicData>
        </a:graphic>
      </p:graphicFrame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0" t="8275" r="25955" b="10379"/>
          <a:stretch/>
        </p:blipFill>
        <p:spPr>
          <a:xfrm>
            <a:off x="2602905" y="1391457"/>
            <a:ext cx="1012892" cy="1256888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0" t="8275" r="25955" b="10379"/>
          <a:stretch/>
        </p:blipFill>
        <p:spPr>
          <a:xfrm>
            <a:off x="4006203" y="1413789"/>
            <a:ext cx="1012892" cy="1256888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0" t="8275" r="25955" b="10379"/>
          <a:stretch/>
        </p:blipFill>
        <p:spPr>
          <a:xfrm>
            <a:off x="5589554" y="1413789"/>
            <a:ext cx="1012892" cy="1256888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1" r="9770" b="6809"/>
          <a:stretch/>
        </p:blipFill>
        <p:spPr>
          <a:xfrm>
            <a:off x="7044799" y="1316516"/>
            <a:ext cx="1129907" cy="1354162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6" t="12224" r="17326" b="13271"/>
          <a:stretch/>
        </p:blipFill>
        <p:spPr>
          <a:xfrm>
            <a:off x="4828628" y="3121390"/>
            <a:ext cx="1200351" cy="109746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46" r="23260" b="3902"/>
          <a:stretch/>
        </p:blipFill>
        <p:spPr>
          <a:xfrm>
            <a:off x="8612464" y="3444666"/>
            <a:ext cx="1180234" cy="1739746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37" t="4832" r="30944" b="5762"/>
          <a:stretch/>
        </p:blipFill>
        <p:spPr>
          <a:xfrm>
            <a:off x="10062205" y="3172731"/>
            <a:ext cx="1212783" cy="2156060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3" t="18983" r="19556" b="11168"/>
          <a:stretch/>
        </p:blipFill>
        <p:spPr>
          <a:xfrm>
            <a:off x="4764652" y="4602602"/>
            <a:ext cx="1328301" cy="1082855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7" t="6249" r="13661" b="9498"/>
          <a:stretch/>
        </p:blipFill>
        <p:spPr>
          <a:xfrm>
            <a:off x="2438997" y="4533102"/>
            <a:ext cx="1212783" cy="1164657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1" r="9770" b="6809"/>
          <a:stretch/>
        </p:blipFill>
        <p:spPr>
          <a:xfrm>
            <a:off x="7044799" y="3595639"/>
            <a:ext cx="1129907" cy="135416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7715" flipH="1">
            <a:off x="2230630" y="3128174"/>
            <a:ext cx="1418881" cy="1135104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6D0DB86-4957-3FAE-C784-1B0038A0F57B}"/>
              </a:ext>
            </a:extLst>
          </p:cNvPr>
          <p:cNvSpPr txBox="1">
            <a:spLocks/>
          </p:cNvSpPr>
          <p:nvPr/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rgbClr val="128F60"/>
                </a:solidFill>
                <a:latin typeface="Museo Sans Cyrl 900" panose="02000000000000000000" pitchFamily="50" charset="-52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pt-BR" dirty="0"/>
              <a:t>Linha de Produtos - LLPD</a:t>
            </a:r>
            <a:endParaRPr lang="ru-RU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A124CBD-CB1C-9C71-986E-93EADD0E725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66966" y="6074406"/>
            <a:ext cx="8196149" cy="78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86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0" t="8275" r="25955" b="14035"/>
          <a:stretch/>
        </p:blipFill>
        <p:spPr>
          <a:xfrm>
            <a:off x="1294559" y="1022647"/>
            <a:ext cx="3729427" cy="441978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5722664" cy="107262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LLPD i20z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6" t="17023" r="6344" b="11647"/>
          <a:stretch/>
        </p:blipFill>
        <p:spPr>
          <a:xfrm>
            <a:off x="8870262" y="26102"/>
            <a:ext cx="3205941" cy="19930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1" t="14153" r="1424" b="13212"/>
          <a:stretch/>
        </p:blipFill>
        <p:spPr>
          <a:xfrm>
            <a:off x="8870263" y="1941140"/>
            <a:ext cx="3317518" cy="21760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9" t="22008" r="3694" b="-188"/>
          <a:stretch/>
        </p:blipFill>
        <p:spPr>
          <a:xfrm>
            <a:off x="8870263" y="3910991"/>
            <a:ext cx="3321738" cy="2121207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 flipH="1">
            <a:off x="4121348" y="1608955"/>
            <a:ext cx="2227764" cy="0"/>
          </a:xfrm>
          <a:prstGeom prst="line">
            <a:avLst/>
          </a:prstGeom>
          <a:ln w="19050">
            <a:solidFill>
              <a:srgbClr val="128F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3652503" y="1372918"/>
            <a:ext cx="468845" cy="468845"/>
          </a:xfrm>
          <a:prstGeom prst="ellipse">
            <a:avLst/>
          </a:prstGeom>
          <a:noFill/>
          <a:ln w="19050">
            <a:solidFill>
              <a:srgbClr val="128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421996" y="1271579"/>
            <a:ext cx="23959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Museo Sans Cyrl 300" panose="02000000000000000000" pitchFamily="50" charset="-52"/>
              </a:rPr>
              <a:t>Eletrodo terminal</a:t>
            </a:r>
            <a:endParaRPr lang="ru-RU" sz="1600" dirty="0">
              <a:latin typeface="Museo Sans Cyrl 300" panose="02000000000000000000" pitchFamily="50" charset="-52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3886925" y="4579661"/>
            <a:ext cx="778914" cy="778914"/>
          </a:xfrm>
          <a:prstGeom prst="ellipse">
            <a:avLst/>
          </a:prstGeom>
          <a:noFill/>
          <a:ln w="19050">
            <a:solidFill>
              <a:srgbClr val="128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grpSp>
        <p:nvGrpSpPr>
          <p:cNvPr id="33" name="Группа 32"/>
          <p:cNvGrpSpPr/>
          <p:nvPr/>
        </p:nvGrpSpPr>
        <p:grpSpPr>
          <a:xfrm>
            <a:off x="4551616" y="3854865"/>
            <a:ext cx="2368146" cy="854896"/>
            <a:chOff x="4309539" y="4397255"/>
            <a:chExt cx="2368146" cy="854896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 flipV="1">
              <a:off x="4309539" y="4754500"/>
              <a:ext cx="416617" cy="497651"/>
            </a:xfrm>
            <a:prstGeom prst="line">
              <a:avLst/>
            </a:prstGeom>
            <a:ln w="19050">
              <a:solidFill>
                <a:srgbClr val="128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flipH="1">
              <a:off x="4726156" y="4754500"/>
              <a:ext cx="1770897" cy="0"/>
            </a:xfrm>
            <a:prstGeom prst="line">
              <a:avLst/>
            </a:prstGeom>
            <a:ln w="19050">
              <a:solidFill>
                <a:srgbClr val="128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726157" y="4397255"/>
              <a:ext cx="19515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Museo Sans Cyrl 300" panose="02000000000000000000" pitchFamily="50" charset="-52"/>
                </a:rPr>
                <a:t>Ponto de fixação</a:t>
              </a:r>
              <a:endParaRPr lang="ru-RU" sz="1600" dirty="0">
                <a:latin typeface="Museo Sans Cyrl 300" panose="02000000000000000000" pitchFamily="50" charset="-52"/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3701912" y="2427126"/>
            <a:ext cx="2552074" cy="2152535"/>
            <a:chOff x="3459835" y="2969516"/>
            <a:chExt cx="2552074" cy="2152535"/>
          </a:xfrm>
        </p:grpSpPr>
        <p:cxnSp>
          <p:nvCxnSpPr>
            <p:cNvPr id="26" name="Прямая соединительная линия 25"/>
            <p:cNvCxnSpPr>
              <a:cxnSpLocks/>
              <a:stCxn id="55" idx="0"/>
            </p:cNvCxnSpPr>
            <p:nvPr/>
          </p:nvCxnSpPr>
          <p:spPr>
            <a:xfrm flipV="1">
              <a:off x="3459835" y="3293660"/>
              <a:ext cx="1125014" cy="1828391"/>
            </a:xfrm>
            <a:prstGeom prst="line">
              <a:avLst/>
            </a:prstGeom>
            <a:ln w="19050">
              <a:solidFill>
                <a:srgbClr val="128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flipH="1">
              <a:off x="4584849" y="3294904"/>
              <a:ext cx="1325602" cy="0"/>
            </a:xfrm>
            <a:prstGeom prst="line">
              <a:avLst/>
            </a:prstGeom>
            <a:ln w="19050">
              <a:solidFill>
                <a:srgbClr val="128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4563881" y="2969516"/>
              <a:ext cx="14480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Museo Sans Cyrl 300" panose="02000000000000000000" pitchFamily="50" charset="-52"/>
                </a:rPr>
                <a:t>Terminal final</a:t>
              </a:r>
              <a:endParaRPr lang="ru-RU" sz="1600" dirty="0">
                <a:latin typeface="Museo Sans Cyrl 300" panose="02000000000000000000" pitchFamily="50" charset="-52"/>
              </a:endParaRPr>
            </a:p>
          </p:txBody>
        </p:sp>
      </p:grpSp>
      <p:cxnSp>
        <p:nvCxnSpPr>
          <p:cNvPr id="34" name="Прямая соединительная линия 33"/>
          <p:cNvCxnSpPr/>
          <p:nvPr/>
        </p:nvCxnSpPr>
        <p:spPr>
          <a:xfrm flipH="1" flipV="1">
            <a:off x="658836" y="1625324"/>
            <a:ext cx="1668541" cy="13804"/>
          </a:xfrm>
          <a:prstGeom prst="line">
            <a:avLst/>
          </a:prstGeom>
          <a:ln w="19050">
            <a:solidFill>
              <a:srgbClr val="128F6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01134" y="967522"/>
            <a:ext cx="1842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Museo Sans Cyrl 300" panose="02000000000000000000" pitchFamily="50" charset="-52"/>
              </a:rPr>
              <a:t>Sistema EQ com barra de reforço</a:t>
            </a:r>
            <a:endParaRPr lang="ru-RU" sz="1600" dirty="0">
              <a:latin typeface="Museo Sans Cyrl 300" panose="02000000000000000000" pitchFamily="50" charset="-52"/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 flipH="1">
            <a:off x="1853717" y="2667518"/>
            <a:ext cx="2227764" cy="0"/>
          </a:xfrm>
          <a:prstGeom prst="line">
            <a:avLst/>
          </a:prstGeom>
          <a:ln w="19050">
            <a:solidFill>
              <a:srgbClr val="128F60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071239" y="2325644"/>
            <a:ext cx="26268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Museo Sans Cyrl 300" panose="02000000000000000000" pitchFamily="50" charset="-52"/>
              </a:rPr>
              <a:t>Corpo polimérico</a:t>
            </a:r>
            <a:endParaRPr lang="ru-RU" sz="1600" dirty="0">
              <a:latin typeface="Museo Sans Cyrl 300" panose="02000000000000000000" pitchFamily="50" charset="-52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 flipH="1">
            <a:off x="711509" y="4709760"/>
            <a:ext cx="1604417" cy="0"/>
          </a:xfrm>
          <a:prstGeom prst="line">
            <a:avLst/>
          </a:prstGeom>
          <a:ln w="19050">
            <a:solidFill>
              <a:srgbClr val="128F6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62782" y="4338307"/>
            <a:ext cx="1450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Museo Sans Cyrl 300" panose="02000000000000000000" pitchFamily="50" charset="-52"/>
              </a:rPr>
              <a:t>Eletrodo</a:t>
            </a:r>
            <a:endParaRPr lang="ru-RU" sz="1600" dirty="0">
              <a:latin typeface="Museo Sans Cyrl 300" panose="02000000000000000000" pitchFamily="50" charset="-52"/>
            </a:endParaRPr>
          </a:p>
        </p:txBody>
      </p:sp>
      <p:grpSp>
        <p:nvGrpSpPr>
          <p:cNvPr id="54" name="Группа 53"/>
          <p:cNvGrpSpPr/>
          <p:nvPr/>
        </p:nvGrpSpPr>
        <p:grpSpPr>
          <a:xfrm>
            <a:off x="4805034" y="4703871"/>
            <a:ext cx="2940676" cy="602505"/>
            <a:chOff x="4971290" y="5514044"/>
            <a:chExt cx="2940676" cy="60250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4971290" y="5514044"/>
              <a:ext cx="2940676" cy="584775"/>
            </a:xfrm>
            <a:prstGeom prst="rect">
              <a:avLst/>
            </a:prstGeom>
            <a:solidFill>
              <a:srgbClr val="128F60"/>
            </a:solidFill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>
                  <a:solidFill>
                    <a:schemeClr val="bg1"/>
                  </a:solidFill>
                  <a:latin typeface="Museo Sans Cyrl 700" panose="02000000000000000000" pitchFamily="50" charset="-52"/>
                </a:rPr>
                <a:t>sobretensão induzida</a:t>
              </a:r>
            </a:p>
            <a:p>
              <a:pPr algn="r"/>
              <a:r>
                <a:rPr lang="en-US" sz="1600" dirty="0">
                  <a:solidFill>
                    <a:schemeClr val="bg1"/>
                  </a:solidFill>
                  <a:latin typeface="Museo Sans Cyrl 700" panose="02000000000000000000" pitchFamily="50" charset="-52"/>
                </a:rPr>
                <a:t>(IOV) 300kV</a:t>
              </a:r>
              <a:endParaRPr lang="ru-RU" sz="1600" dirty="0">
                <a:solidFill>
                  <a:schemeClr val="bg1"/>
                </a:solidFill>
                <a:latin typeface="Museo Sans Cyrl 700" panose="02000000000000000000" pitchFamily="50" charset="-52"/>
              </a:endParaRPr>
            </a:p>
          </p:txBody>
        </p:sp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4004" y="5527788"/>
              <a:ext cx="606265" cy="588761"/>
            </a:xfrm>
            <a:prstGeom prst="rect">
              <a:avLst/>
            </a:prstGeom>
          </p:spPr>
        </p:pic>
      </p:grpSp>
      <p:sp>
        <p:nvSpPr>
          <p:cNvPr id="55" name="Овал 54"/>
          <p:cNvSpPr/>
          <p:nvPr/>
        </p:nvSpPr>
        <p:spPr>
          <a:xfrm>
            <a:off x="3312455" y="4579661"/>
            <a:ext cx="778914" cy="778914"/>
          </a:xfrm>
          <a:prstGeom prst="ellipse">
            <a:avLst/>
          </a:prstGeom>
          <a:noFill/>
          <a:ln w="19050">
            <a:solidFill>
              <a:srgbClr val="128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86125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Até 24 kV: d24z </a:t>
            </a:r>
            <a:r>
              <a:rPr lang="en-US" dirty="0">
                <a:cs typeface="Calibri" panose="020F0502020204030204" pitchFamily="34" charset="0"/>
              </a:rPr>
              <a:t>&amp;</a:t>
            </a:r>
            <a:r>
              <a:rPr lang="en-US" dirty="0"/>
              <a:t> dC20z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9" t="29072" r="3849" b="-8"/>
          <a:stretch/>
        </p:blipFill>
        <p:spPr>
          <a:xfrm>
            <a:off x="8898004" y="3897521"/>
            <a:ext cx="3293996" cy="20508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6" t="14092" r="708" b="12859"/>
          <a:stretch/>
        </p:blipFill>
        <p:spPr>
          <a:xfrm>
            <a:off x="8893243" y="1904527"/>
            <a:ext cx="3298757" cy="211190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6" t="8120" r="17176" b="14652"/>
          <a:stretch/>
        </p:blipFill>
        <p:spPr>
          <a:xfrm>
            <a:off x="4485371" y="801592"/>
            <a:ext cx="3521012" cy="321483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5" t="15227" r="4019" b="10819"/>
          <a:stretch/>
        </p:blipFill>
        <p:spPr>
          <a:xfrm>
            <a:off x="8945605" y="0"/>
            <a:ext cx="3246395" cy="213808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6" t="19096" r="21127" b="12532"/>
          <a:stretch/>
        </p:blipFill>
        <p:spPr>
          <a:xfrm>
            <a:off x="517784" y="1134203"/>
            <a:ext cx="3694731" cy="3039345"/>
          </a:xfrm>
          <a:prstGeom prst="rect">
            <a:avLst/>
          </a:prstGeom>
        </p:spPr>
      </p:pic>
      <p:grpSp>
        <p:nvGrpSpPr>
          <p:cNvPr id="14" name="Группа 13"/>
          <p:cNvGrpSpPr/>
          <p:nvPr/>
        </p:nvGrpSpPr>
        <p:grpSpPr>
          <a:xfrm>
            <a:off x="4323237" y="4480414"/>
            <a:ext cx="3412673" cy="584775"/>
            <a:chOff x="601134" y="5126809"/>
            <a:chExt cx="3412673" cy="584775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601135" y="5126809"/>
              <a:ext cx="3412672" cy="584775"/>
            </a:xfrm>
            <a:prstGeom prst="rect">
              <a:avLst/>
            </a:prstGeom>
            <a:solidFill>
              <a:srgbClr val="128F60"/>
            </a:solidFill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>
                  <a:solidFill>
                    <a:schemeClr val="bg1"/>
                  </a:solidFill>
                  <a:latin typeface="Museo Sans Cyrl 700" panose="02000000000000000000" pitchFamily="50" charset="-52"/>
                </a:rPr>
                <a:t>Descarga direta</a:t>
              </a:r>
              <a:br>
                <a:rPr lang="en-US" sz="1600" dirty="0">
                  <a:solidFill>
                    <a:schemeClr val="bg1"/>
                  </a:solidFill>
                  <a:latin typeface="Museo Sans Cyrl 700" panose="02000000000000000000" pitchFamily="50" charset="-52"/>
                </a:rPr>
              </a:br>
              <a:r>
                <a:rPr lang="en-US" sz="1600" dirty="0">
                  <a:solidFill>
                    <a:schemeClr val="bg1"/>
                  </a:solidFill>
                  <a:latin typeface="Museo Sans Cyrl 700" panose="02000000000000000000" pitchFamily="50" charset="-52"/>
                </a:rPr>
                <a:t>(DLS) 6MV, 30kA</a:t>
              </a:r>
              <a:endParaRPr lang="ru-RU" sz="1600" dirty="0">
                <a:solidFill>
                  <a:schemeClr val="bg1"/>
                </a:solidFill>
                <a:latin typeface="Museo Sans Cyrl 700" panose="02000000000000000000" pitchFamily="50" charset="-52"/>
              </a:endParaRPr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134" y="5126809"/>
              <a:ext cx="572165" cy="584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79611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Até 40.5 kV: dM35z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EFFFE"/>
              </a:clrFrom>
              <a:clrTo>
                <a:srgbClr val="FE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9" t="7558" r="2445" b="18518"/>
          <a:stretch/>
        </p:blipFill>
        <p:spPr>
          <a:xfrm>
            <a:off x="8830399" y="4001856"/>
            <a:ext cx="3361601" cy="218226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75" r="2924" b="2692"/>
          <a:stretch/>
        </p:blipFill>
        <p:spPr>
          <a:xfrm>
            <a:off x="8816175" y="0"/>
            <a:ext cx="3375825" cy="218126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6" t="4475" r="10086" b="9992"/>
          <a:stretch/>
        </p:blipFill>
        <p:spPr>
          <a:xfrm>
            <a:off x="4534337" y="530828"/>
            <a:ext cx="3561942" cy="416265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1" t="15464" r="8520" b="26265"/>
          <a:stretch/>
        </p:blipFill>
        <p:spPr>
          <a:xfrm>
            <a:off x="8816174" y="2181264"/>
            <a:ext cx="3375825" cy="1915109"/>
          </a:xfrm>
          <a:prstGeom prst="rect">
            <a:avLst/>
          </a:prstGeom>
        </p:spPr>
      </p:pic>
      <p:grpSp>
        <p:nvGrpSpPr>
          <p:cNvPr id="14" name="Группа 13"/>
          <p:cNvGrpSpPr/>
          <p:nvPr/>
        </p:nvGrpSpPr>
        <p:grpSpPr>
          <a:xfrm>
            <a:off x="4152597" y="4896236"/>
            <a:ext cx="3649739" cy="1430936"/>
            <a:chOff x="601134" y="4280648"/>
            <a:chExt cx="3649739" cy="1430936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838201" y="4280648"/>
              <a:ext cx="3412672" cy="584775"/>
            </a:xfrm>
            <a:prstGeom prst="rect">
              <a:avLst/>
            </a:prstGeom>
            <a:solidFill>
              <a:srgbClr val="128F60"/>
            </a:solidFill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>
                  <a:solidFill>
                    <a:schemeClr val="bg1"/>
                  </a:solidFill>
                  <a:latin typeface="Museo Sans Cyrl 700" panose="02000000000000000000" pitchFamily="50" charset="-52"/>
                </a:rPr>
                <a:t>Descarga direta (DLS)</a:t>
              </a:r>
            </a:p>
            <a:p>
              <a:pPr algn="r"/>
              <a:r>
                <a:rPr lang="en-US" sz="1600" dirty="0">
                  <a:solidFill>
                    <a:schemeClr val="bg1"/>
                  </a:solidFill>
                  <a:latin typeface="Museo Sans Cyrl 700" panose="02000000000000000000" pitchFamily="50" charset="-52"/>
                </a:rPr>
                <a:t>6MV, 30kA</a:t>
              </a:r>
              <a:endParaRPr lang="ru-RU" sz="1600" dirty="0">
                <a:solidFill>
                  <a:schemeClr val="bg1"/>
                </a:solidFill>
                <a:latin typeface="Museo Sans Cyrl 700" panose="02000000000000000000" pitchFamily="50" charset="-52"/>
              </a:endParaRPr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134" y="5126809"/>
              <a:ext cx="572165" cy="584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40883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Até 72.5 kV: d69z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4" t="27134"/>
          <a:stretch/>
        </p:blipFill>
        <p:spPr>
          <a:xfrm>
            <a:off x="8724023" y="2141178"/>
            <a:ext cx="3436677" cy="203093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9" t="18360" r="5607" b="11804"/>
          <a:stretch/>
        </p:blipFill>
        <p:spPr>
          <a:xfrm>
            <a:off x="8724023" y="0"/>
            <a:ext cx="3433389" cy="205018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EFFFE"/>
              </a:clrFrom>
              <a:clrTo>
                <a:srgbClr val="FE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35" b="2050"/>
          <a:stretch/>
        </p:blipFill>
        <p:spPr>
          <a:xfrm>
            <a:off x="8758610" y="4172109"/>
            <a:ext cx="3433390" cy="207585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37" t="3506" r="30319" b="5133"/>
          <a:stretch/>
        </p:blipFill>
        <p:spPr>
          <a:xfrm>
            <a:off x="4683741" y="107038"/>
            <a:ext cx="3187939" cy="5696963"/>
          </a:xfrm>
          <a:prstGeom prst="rect">
            <a:avLst/>
          </a:prstGeom>
        </p:spPr>
      </p:pic>
      <p:grpSp>
        <p:nvGrpSpPr>
          <p:cNvPr id="15" name="Группа 14"/>
          <p:cNvGrpSpPr/>
          <p:nvPr/>
        </p:nvGrpSpPr>
        <p:grpSpPr>
          <a:xfrm>
            <a:off x="752535" y="2864255"/>
            <a:ext cx="3412673" cy="584775"/>
            <a:chOff x="601134" y="5126809"/>
            <a:chExt cx="3412673" cy="584775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601135" y="5126809"/>
              <a:ext cx="3412672" cy="584775"/>
            </a:xfrm>
            <a:prstGeom prst="rect">
              <a:avLst/>
            </a:prstGeom>
            <a:solidFill>
              <a:srgbClr val="128F60"/>
            </a:solidFill>
          </p:spPr>
          <p:txBody>
            <a:bodyPr wrap="square">
              <a:spAutoFit/>
            </a:bodyPr>
            <a:lstStyle/>
            <a:p>
              <a:pPr algn="r"/>
              <a:r>
                <a:rPr lang="en-US" sz="1600" dirty="0">
                  <a:solidFill>
                    <a:schemeClr val="bg1"/>
                  </a:solidFill>
                  <a:latin typeface="Museo Sans Cyrl 700" panose="02000000000000000000" pitchFamily="50" charset="-52"/>
                </a:rPr>
                <a:t>Descarga direta (DLS)</a:t>
              </a:r>
            </a:p>
            <a:p>
              <a:pPr algn="r"/>
              <a:r>
                <a:rPr lang="en-US" sz="1600" dirty="0">
                  <a:solidFill>
                    <a:schemeClr val="bg1"/>
                  </a:solidFill>
                  <a:latin typeface="Museo Sans Cyrl 700" panose="02000000000000000000" pitchFamily="50" charset="-52"/>
                </a:rPr>
                <a:t>6MV, 30kA</a:t>
              </a:r>
              <a:endParaRPr lang="ru-RU" sz="1600" dirty="0">
                <a:solidFill>
                  <a:schemeClr val="bg1"/>
                </a:solidFill>
                <a:latin typeface="Museo Sans Cyrl 700" panose="02000000000000000000" pitchFamily="50" charset="-52"/>
              </a:endParaRPr>
            </a:p>
          </p:txBody>
        </p:sp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134" y="5126809"/>
              <a:ext cx="572165" cy="584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08849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3" t="6825" r="3271" b="6734"/>
          <a:stretch/>
        </p:blipFill>
        <p:spPr>
          <a:xfrm rot="5400000">
            <a:off x="2254585" y="3534633"/>
            <a:ext cx="3920695" cy="27480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18237"/>
          <a:stretch/>
        </p:blipFill>
        <p:spPr>
          <a:xfrm>
            <a:off x="5588949" y="2948299"/>
            <a:ext cx="3159096" cy="39206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t="1334" r="2969" b="2087"/>
          <a:stretch/>
        </p:blipFill>
        <p:spPr>
          <a:xfrm rot="5400000">
            <a:off x="-477846" y="3426144"/>
            <a:ext cx="3920696" cy="2965005"/>
          </a:xfrm>
          <a:prstGeom prst="rect">
            <a:avLst/>
          </a:prstGeom>
        </p:spPr>
      </p:pic>
      <p:pic>
        <p:nvPicPr>
          <p:cNvPr id="10" name="Picture 6" descr="https://cdn.britannica.com/27/4227-004-B2E23E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773" y="6173096"/>
            <a:ext cx="608176" cy="40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s://cdn.britannica.com/27/4227-004-B2E23E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829" y="6165975"/>
            <a:ext cx="608176" cy="40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https://upload.wikimedia.org/wikipedia/commons/thumb/0/08/Flag_of_Switzerland_%28Pantone%29.svg/2000px-Flag_of_Switzerland_%28Pantone%29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496" y="6100261"/>
            <a:ext cx="461550" cy="46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" t="8107" r="35847" b="62693"/>
          <a:stretch/>
        </p:blipFill>
        <p:spPr>
          <a:xfrm>
            <a:off x="-8546" y="-20891"/>
            <a:ext cx="8756592" cy="309737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11116734" y="6492875"/>
            <a:ext cx="567266" cy="365125"/>
          </a:xfrm>
          <a:prstGeom prst="rect">
            <a:avLst/>
          </a:prstGeom>
        </p:spPr>
        <p:txBody>
          <a:bodyPr/>
          <a:lstStyle/>
          <a:p>
            <a:fld id="{66881051-E4FC-46A0-801B-F546D7B0A6C4}" type="slidenum">
              <a:rPr lang="ru-RU" smtClean="0"/>
              <a:pPr/>
              <a:t>40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047" y="-14631"/>
            <a:ext cx="3443954" cy="6887908"/>
          </a:xfrm>
          <a:prstGeom prst="rect">
            <a:avLst/>
          </a:prstGeom>
        </p:spPr>
      </p:pic>
      <p:pic>
        <p:nvPicPr>
          <p:cNvPr id="12" name="Picture 8" descr="https://upload.wikimedia.org/wikipedia/commons/thumb/0/0a/Flag_of_Jamaica.svg/600px-Flag_of_Jamaica.svg.png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871" y="2218214"/>
            <a:ext cx="608176" cy="40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https://upload.wikimedia.org/wikipedia/commons/thumb/2/21/Flag_of_Colombia.svg/450px-Flag_of_Colombia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007" y="5782734"/>
            <a:ext cx="629538" cy="41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0" y="526621"/>
            <a:ext cx="8757138" cy="660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576444"/>
            <a:ext cx="6876436" cy="108954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Flexibilidade e adaptabilidade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1723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5014083" y="2839745"/>
            <a:ext cx="2163834" cy="59266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Aplicações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11625263" y="6492875"/>
            <a:ext cx="566737" cy="365125"/>
          </a:xfrm>
          <a:prstGeom prst="rect">
            <a:avLst/>
          </a:prstGeom>
        </p:spPr>
        <p:txBody>
          <a:bodyPr/>
          <a:lstStyle/>
          <a:p>
            <a:fld id="{66881051-E4FC-46A0-801B-F546D7B0A6C4}" type="slidenum">
              <a:rPr lang="ru-RU" smtClean="0"/>
              <a:pPr/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94469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Quando / Onde ?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4294967295"/>
          </p:nvPr>
        </p:nvSpPr>
        <p:spPr>
          <a:xfrm>
            <a:off x="1222599" y="1743300"/>
            <a:ext cx="4603649" cy="189142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buSzPct val="85000"/>
              <a:buBlip>
                <a:blip r:embed="rId2"/>
              </a:buBlip>
            </a:pPr>
            <a:r>
              <a:rPr lang="pt-BR" sz="1800" dirty="0">
                <a:latin typeface="Museo Sans Cyrl 300" panose="02000000000000000000" pitchFamily="50" charset="-52"/>
                <a:cs typeface="Calibri" panose="020F0502020204030204" pitchFamily="34" charset="0"/>
              </a:rPr>
              <a:t>Zonas com elevado índice isoceráunico</a:t>
            </a:r>
          </a:p>
          <a:p>
            <a:pPr marL="285750" indent="-285750">
              <a:buSzPct val="85000"/>
              <a:buBlip>
                <a:blip r:embed="rId2"/>
              </a:buBlip>
            </a:pPr>
            <a:r>
              <a:rPr lang="pt-BR" sz="1800" dirty="0">
                <a:latin typeface="Museo Sans Cyrl 300" panose="02000000000000000000" pitchFamily="50" charset="-52"/>
                <a:cs typeface="Calibri" panose="020F0502020204030204" pitchFamily="34" charset="0"/>
              </a:rPr>
              <a:t>O custo da interrupção elevado</a:t>
            </a:r>
          </a:p>
          <a:p>
            <a:pPr marL="742950" lvl="1" indent="-285750">
              <a:buSzPct val="85000"/>
              <a:buBlip>
                <a:blip r:embed="rId2"/>
              </a:buBlip>
            </a:pPr>
            <a:r>
              <a:rPr lang="pt-BR" dirty="0">
                <a:latin typeface="Museo Sans Cyrl 300" panose="02000000000000000000" pitchFamily="50" charset="-52"/>
                <a:cs typeface="Calibri" panose="020F0502020204030204" pitchFamily="34" charset="0"/>
              </a:rPr>
              <a:t>minas, petróleo e gás</a:t>
            </a:r>
          </a:p>
          <a:p>
            <a:pPr marL="285750" indent="-285750">
              <a:buSzPct val="85000"/>
              <a:buBlip>
                <a:blip r:embed="rId2"/>
              </a:buBlip>
            </a:pPr>
            <a:r>
              <a:rPr lang="en-US" sz="1800" dirty="0">
                <a:latin typeface="Museo Sans Cyrl 300" panose="02000000000000000000" pitchFamily="50" charset="-52"/>
                <a:cs typeface="Calibri" panose="020F0502020204030204" pitchFamily="34" charset="0"/>
              </a:rPr>
              <a:t>Condutores cobertos</a:t>
            </a:r>
          </a:p>
          <a:p>
            <a:pPr marL="285750" indent="-285750">
              <a:buSzPct val="85000"/>
              <a:buBlip>
                <a:blip r:embed="rId2"/>
              </a:buBlip>
            </a:pPr>
            <a:r>
              <a:rPr lang="en-US" sz="1800" dirty="0">
                <a:latin typeface="Museo Sans Cyrl 300" panose="02000000000000000000" pitchFamily="50" charset="-52"/>
                <a:cs typeface="Calibri" panose="020F0502020204030204" pitchFamily="34" charset="0"/>
              </a:rPr>
              <a:t>Resistividade do solo </a:t>
            </a:r>
            <a:r>
              <a:rPr lang="en-US" dirty="0">
                <a:cs typeface="Calibri" panose="020F0502020204030204" pitchFamily="34" charset="0"/>
              </a:rPr>
              <a:t>elevada</a:t>
            </a:r>
            <a:endParaRPr lang="ru-RU" sz="1600" dirty="0">
              <a:solidFill>
                <a:srgbClr val="595959"/>
              </a:solidFill>
              <a:latin typeface="Museo Sans Cyrl 300" panose="02000000000000000000" pitchFamily="50" charset="-52"/>
              <a:cs typeface="Calibri" panose="020F0502020204030204" pitchFamily="34" charset="0"/>
            </a:endParaRPr>
          </a:p>
        </p:txBody>
      </p:sp>
      <p:grpSp>
        <p:nvGrpSpPr>
          <p:cNvPr id="42" name="Группа 41"/>
          <p:cNvGrpSpPr/>
          <p:nvPr/>
        </p:nvGrpSpPr>
        <p:grpSpPr>
          <a:xfrm>
            <a:off x="5858934" y="426534"/>
            <a:ext cx="5244797" cy="5230607"/>
            <a:chOff x="5477321" y="1141409"/>
            <a:chExt cx="5100844" cy="5087043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6099566" y="1564815"/>
              <a:ext cx="1348367" cy="1348367"/>
            </a:xfrm>
            <a:prstGeom prst="rect">
              <a:avLst/>
            </a:prstGeom>
            <a:solidFill>
              <a:srgbClr val="9CF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6099566" y="2913182"/>
              <a:ext cx="1348367" cy="1348367"/>
            </a:xfrm>
            <a:prstGeom prst="rect">
              <a:avLst/>
            </a:prstGeom>
            <a:solidFill>
              <a:srgbClr val="15AB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6099566" y="4264810"/>
              <a:ext cx="1348367" cy="1348367"/>
            </a:xfrm>
            <a:prstGeom prst="rect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7447933" y="1564815"/>
              <a:ext cx="1348367" cy="134836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7447933" y="2913182"/>
              <a:ext cx="1348367" cy="1348367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7447933" y="4264810"/>
              <a:ext cx="1348367" cy="1348367"/>
            </a:xfrm>
            <a:prstGeom prst="rect">
              <a:avLst/>
            </a:prstGeom>
            <a:solidFill>
              <a:srgbClr val="15AB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8796299" y="1564815"/>
              <a:ext cx="1348367" cy="1348367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8796299" y="2913182"/>
              <a:ext cx="1348367" cy="134836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8796299" y="4264810"/>
              <a:ext cx="1348367" cy="1348367"/>
            </a:xfrm>
            <a:prstGeom prst="rect">
              <a:avLst/>
            </a:prstGeom>
            <a:solidFill>
              <a:srgbClr val="9CF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 flipV="1">
              <a:off x="6099566" y="1178273"/>
              <a:ext cx="0" cy="4434904"/>
            </a:xfrm>
            <a:prstGeom prst="line">
              <a:avLst/>
            </a:prstGeom>
            <a:ln w="19050">
              <a:solidFill>
                <a:srgbClr val="128F60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6099566" y="5613177"/>
              <a:ext cx="4478599" cy="0"/>
            </a:xfrm>
            <a:prstGeom prst="line">
              <a:avLst/>
            </a:prstGeom>
            <a:ln w="19050">
              <a:solidFill>
                <a:srgbClr val="128F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6630574" y="4794532"/>
              <a:ext cx="2863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Museo Sans Cyrl 700" panose="02000000000000000000" pitchFamily="50" charset="-52"/>
                </a:rPr>
                <a:t>F</a:t>
              </a:r>
              <a:endParaRPr lang="ru-RU" dirty="0">
                <a:solidFill>
                  <a:schemeClr val="bg1"/>
                </a:solidFill>
                <a:latin typeface="Museo Sans Cyrl 700" panose="02000000000000000000" pitchFamily="50" charset="-5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975481" y="4794532"/>
              <a:ext cx="2863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Museo Sans Cyrl 700" panose="02000000000000000000" pitchFamily="50" charset="-52"/>
                </a:rPr>
                <a:t>E</a:t>
              </a:r>
              <a:endParaRPr lang="ru-RU" dirty="0">
                <a:solidFill>
                  <a:schemeClr val="bg1"/>
                </a:solidFill>
                <a:latin typeface="Museo Sans Cyrl 700" panose="02000000000000000000" pitchFamily="50" charset="-5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334951" y="4794532"/>
              <a:ext cx="2863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Museo Sans Cyrl 700" panose="02000000000000000000" pitchFamily="50" charset="-52"/>
                </a:rPr>
                <a:t>D</a:t>
              </a:r>
              <a:endParaRPr lang="ru-RU" dirty="0">
                <a:solidFill>
                  <a:schemeClr val="bg1"/>
                </a:solidFill>
                <a:latin typeface="Museo Sans Cyrl 700" panose="02000000000000000000" pitchFamily="50" charset="-5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975482" y="2072113"/>
              <a:ext cx="2863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Museo Sans Cyrl 700" panose="02000000000000000000" pitchFamily="50" charset="-52"/>
                </a:rPr>
                <a:t>B</a:t>
              </a:r>
              <a:endParaRPr lang="ru-RU" dirty="0">
                <a:solidFill>
                  <a:schemeClr val="bg1"/>
                </a:solidFill>
                <a:latin typeface="Museo Sans Cyrl 700" panose="02000000000000000000" pitchFamily="50" charset="-5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334951" y="2054332"/>
              <a:ext cx="2863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Museo Sans Cyrl 700" panose="02000000000000000000" pitchFamily="50" charset="-52"/>
                </a:rPr>
                <a:t>A</a:t>
              </a:r>
              <a:endParaRPr lang="ru-RU" dirty="0">
                <a:solidFill>
                  <a:schemeClr val="bg1"/>
                </a:solidFill>
                <a:latin typeface="Museo Sans Cyrl 700" panose="02000000000000000000" pitchFamily="50" charset="-5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334951" y="3397554"/>
              <a:ext cx="2863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Museo Sans Cyrl 700" panose="02000000000000000000" pitchFamily="50" charset="-52"/>
                </a:rPr>
                <a:t>B</a:t>
              </a:r>
              <a:endParaRPr lang="ru-RU" dirty="0">
                <a:solidFill>
                  <a:schemeClr val="bg1"/>
                </a:solidFill>
                <a:latin typeface="Museo Sans Cyrl 700" panose="02000000000000000000" pitchFamily="50" charset="-5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982398" y="3402699"/>
              <a:ext cx="2863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Museo Sans Cyrl 700" panose="02000000000000000000" pitchFamily="50" charset="-52"/>
                </a:rPr>
                <a:t>C</a:t>
              </a:r>
              <a:endParaRPr lang="ru-RU" dirty="0">
                <a:solidFill>
                  <a:schemeClr val="bg1"/>
                </a:solidFill>
                <a:latin typeface="Museo Sans Cyrl 700" panose="02000000000000000000" pitchFamily="50" charset="-5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638218" y="3397554"/>
              <a:ext cx="2863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Museo Sans Cyrl 700" panose="02000000000000000000" pitchFamily="50" charset="-52"/>
                </a:rPr>
                <a:t>E</a:t>
              </a:r>
              <a:endParaRPr lang="ru-RU" dirty="0">
                <a:solidFill>
                  <a:schemeClr val="bg1"/>
                </a:solidFill>
                <a:latin typeface="Museo Sans Cyrl 700" panose="02000000000000000000" pitchFamily="50" charset="-5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629644" y="2052702"/>
              <a:ext cx="2863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Museo Sans Cyrl 700" panose="02000000000000000000" pitchFamily="50" charset="-52"/>
                </a:rPr>
                <a:t>D</a:t>
              </a:r>
              <a:endParaRPr lang="ru-RU" dirty="0">
                <a:solidFill>
                  <a:schemeClr val="bg1"/>
                </a:solidFill>
                <a:latin typeface="Museo Sans Cyrl 700" panose="02000000000000000000" pitchFamily="50" charset="-5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 rot="16200000">
              <a:off x="5088913" y="1529817"/>
              <a:ext cx="11153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128F60"/>
                  </a:solidFill>
                  <a:latin typeface="Museo Sans Cyrl 700" panose="02000000000000000000" pitchFamily="50" charset="-52"/>
                </a:rPr>
                <a:t>Loss level</a:t>
              </a:r>
              <a:endParaRPr lang="ru-RU" sz="1600" dirty="0">
                <a:solidFill>
                  <a:srgbClr val="128F60"/>
                </a:solidFill>
                <a:latin typeface="Museo Sans Cyrl 700" panose="02000000000000000000" pitchFamily="50" charset="-5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834483" y="5889898"/>
              <a:ext cx="1743682" cy="338554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128F60"/>
                  </a:solidFill>
                  <a:latin typeface="Museo Sans Cyrl 700" panose="02000000000000000000" pitchFamily="50" charset="-52"/>
                </a:rPr>
                <a:t>Probability level</a:t>
              </a:r>
              <a:endParaRPr lang="ru-RU" sz="1600" dirty="0">
                <a:solidFill>
                  <a:srgbClr val="128F60"/>
                </a:solidFill>
                <a:latin typeface="Museo Sans Cyrl 700" panose="02000000000000000000" pitchFamily="50" charset="-52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 rot="16200000">
              <a:off x="5705772" y="2049510"/>
              <a:ext cx="5068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Museo Sans Cyrl 700" panose="02000000000000000000" pitchFamily="50" charset="-52"/>
                </a:rPr>
                <a:t>high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Museo Sans Cyrl 700" panose="02000000000000000000" pitchFamily="50" charset="-5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 rot="16200000">
              <a:off x="5568715" y="3469338"/>
              <a:ext cx="7809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Museo Sans Cyrl 700" panose="02000000000000000000" pitchFamily="50" charset="-52"/>
                </a:rPr>
                <a:t>medium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Museo Sans Cyrl 700" panose="02000000000000000000" pitchFamily="50" charset="-5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5732253" y="4822510"/>
              <a:ext cx="4539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Museo Sans Cyrl 700" panose="02000000000000000000" pitchFamily="50" charset="-52"/>
                </a:rPr>
                <a:t>low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Museo Sans Cyrl 700" panose="02000000000000000000" pitchFamily="50" charset="-52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474741" y="5609916"/>
              <a:ext cx="441449" cy="2693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Museo Sans Cyrl 700" panose="02000000000000000000" pitchFamily="50" charset="-52"/>
                </a:rPr>
                <a:t>low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Museo Sans Cyrl 700" panose="02000000000000000000" pitchFamily="50" charset="-5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743932" y="5609862"/>
              <a:ext cx="7809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Museo Sans Cyrl 700" panose="02000000000000000000" pitchFamily="50" charset="-52"/>
                </a:rPr>
                <a:t>medium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Museo Sans Cyrl 700" panose="02000000000000000000" pitchFamily="50" charset="-52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9300805" y="5609862"/>
              <a:ext cx="492958" cy="2693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Museo Sans Cyrl 700" panose="02000000000000000000" pitchFamily="50" charset="-52"/>
                </a:rPr>
                <a:t>high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Museo Sans Cyrl 700" panose="02000000000000000000" pitchFamily="50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0947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Caso 1: Índice isoceráunico elevado</a:t>
            </a:r>
            <a:endParaRPr lang="ru-RU" dirty="0"/>
          </a:p>
        </p:txBody>
      </p:sp>
      <p:pic>
        <p:nvPicPr>
          <p:cNvPr id="5" name="Picture 1" descr="http://geology.com/articles/lightning-map/lightning-map.gif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0674" y="831290"/>
            <a:ext cx="6154424" cy="3655728"/>
          </a:xfrm>
          <a:prstGeom prst="rect">
            <a:avLst/>
          </a:prstGeom>
          <a:noFill/>
        </p:spPr>
      </p:pic>
      <p:pic>
        <p:nvPicPr>
          <p:cNvPr id="6" name="Picture 1" descr="http://geology.com/articles/lightning-map/lightning-map.gif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341" t="19530" r="9990" b="35572"/>
          <a:stretch/>
        </p:blipFill>
        <p:spPr bwMode="auto">
          <a:xfrm>
            <a:off x="2191779" y="993973"/>
            <a:ext cx="2777629" cy="27776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94059" y="4240797"/>
            <a:ext cx="61544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Todas as empresas de serviços públicos têm o mesmo desafio:</a:t>
            </a:r>
          </a:p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	Investir ou não na proteção contra descargas atmosféricas?</a:t>
            </a:r>
          </a:p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	É sempre uma questão de comparação entre o investimento 	e o custo das interrupções...</a:t>
            </a:r>
          </a:p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	- penalizações, substituição de equipamentos e manutenção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97448" y="4487018"/>
            <a:ext cx="4242115" cy="1077218"/>
          </a:xfrm>
          <a:prstGeom prst="rect">
            <a:avLst/>
          </a:prstGeom>
          <a:solidFill>
            <a:srgbClr val="128F6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A partir de 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10 descargas/km2/ano  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NÃO É POSSÍVEL NEGLIGENCIAR a necessidade de proteção contra descargas atmosféricas</a:t>
            </a:r>
            <a:endParaRPr lang="en-US" sz="1600" dirty="0">
              <a:solidFill>
                <a:schemeClr val="bg1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1986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Caso </a:t>
            </a:r>
            <a:r>
              <a:rPr lang="ru-RU" dirty="0"/>
              <a:t>2</a:t>
            </a:r>
            <a:r>
              <a:rPr lang="en-US" dirty="0"/>
              <a:t>: Condutores cobertos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430596" y="1045892"/>
            <a:ext cx="7866640" cy="192253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 algn="just">
              <a:buClr>
                <a:srgbClr val="3D7D45"/>
              </a:buClr>
              <a:buSzPct val="90000"/>
              <a:buBlip>
                <a:blip r:embed="rId2"/>
              </a:buBlip>
            </a:pPr>
            <a:r>
              <a:rPr lang="pt-BR" sz="1800" dirty="0">
                <a:latin typeface="Museo Sans Cyrl 300" panose="02000000000000000000" pitchFamily="50" charset="-52"/>
                <a:cs typeface="Calibri" panose="020F0502020204030204" pitchFamily="34" charset="0"/>
              </a:rPr>
              <a:t>Os condutores cobertos são amplamente utilizados por empresas de serviços públicos em todo o mundo</a:t>
            </a:r>
          </a:p>
          <a:p>
            <a:pPr marL="285750" indent="-285750" algn="just">
              <a:buClr>
                <a:srgbClr val="3D7D45"/>
              </a:buClr>
              <a:buSzPct val="90000"/>
              <a:buBlip>
                <a:blip r:embed="rId2"/>
              </a:buBlip>
            </a:pPr>
            <a:r>
              <a:rPr lang="pt-BR" sz="1800" dirty="0">
                <a:latin typeface="Museo Sans Cyrl 300" panose="02000000000000000000" pitchFamily="50" charset="-52"/>
                <a:cs typeface="Calibri" panose="020F0502020204030204" pitchFamily="34" charset="0"/>
              </a:rPr>
              <a:t>As suas vantagens são bem conhecidas</a:t>
            </a:r>
          </a:p>
          <a:p>
            <a:pPr marL="285750" indent="-285750" algn="just">
              <a:buClr>
                <a:srgbClr val="3D7D45"/>
              </a:buClr>
              <a:buSzPct val="90000"/>
              <a:buBlip>
                <a:blip r:embed="rId2"/>
              </a:buBlip>
            </a:pPr>
            <a:r>
              <a:rPr lang="pt-BR" sz="1800" dirty="0">
                <a:latin typeface="Museo Sans Cyrl 300" panose="02000000000000000000" pitchFamily="50" charset="-52"/>
                <a:cs typeface="Calibri" panose="020F0502020204030204" pitchFamily="34" charset="0"/>
              </a:rPr>
              <a:t>O principal inconveniente é a possibilidade de rompimento de um condutor</a:t>
            </a:r>
          </a:p>
          <a:p>
            <a:pPr marL="285750" indent="-285750" algn="just">
              <a:buClr>
                <a:srgbClr val="3D7D45"/>
              </a:buClr>
              <a:buSzPct val="90000"/>
              <a:buBlip>
                <a:blip r:embed="rId2"/>
              </a:buBlip>
            </a:pPr>
            <a:r>
              <a:rPr lang="pt-BR" sz="1800" dirty="0">
                <a:latin typeface="Museo Sans Cyrl 300" panose="02000000000000000000" pitchFamily="50" charset="-52"/>
                <a:cs typeface="Calibri" panose="020F0502020204030204" pitchFamily="34" charset="0"/>
              </a:rPr>
              <a:t>Quanto maior for a densidade do raio, mais rápido ele acontece</a:t>
            </a:r>
            <a:endParaRPr lang="en-US" sz="1800" dirty="0">
              <a:latin typeface="Museo Sans Cyrl 300" panose="02000000000000000000" pitchFamily="50" charset="-52"/>
              <a:cs typeface="Calibri" panose="020F0502020204030204" pitchFamily="34" charset="0"/>
            </a:endParaRPr>
          </a:p>
        </p:txBody>
      </p:sp>
      <p:pic>
        <p:nvPicPr>
          <p:cNvPr id="5" name="Picture 4" descr="https://encrypted-tbn1.gstatic.com/images?q=tbn:ANd9GcQeZniskwyVgRqz0ncB81DMd2H0y-qeLoa_mMe6ixt73PeL9N5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7" t="10039" r="6558" b="12205"/>
          <a:stretch/>
        </p:blipFill>
        <p:spPr bwMode="auto">
          <a:xfrm>
            <a:off x="727790" y="1410229"/>
            <a:ext cx="1702806" cy="134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10" y="2838248"/>
            <a:ext cx="4133242" cy="29220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251" y="2756404"/>
            <a:ext cx="4133242" cy="292209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8076" y="3371042"/>
            <a:ext cx="1528816" cy="369332"/>
          </a:xfrm>
          <a:prstGeom prst="rect">
            <a:avLst/>
          </a:prstGeom>
          <a:solidFill>
            <a:srgbClr val="128F6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useo Sans Cyrl 300" panose="02000000000000000000" pitchFamily="50" charset="-52"/>
              </a:rPr>
              <a:t>Condutor nu</a:t>
            </a:r>
            <a:endParaRPr lang="ru-RU" dirty="0">
              <a:solidFill>
                <a:schemeClr val="bg1"/>
              </a:solidFill>
              <a:latin typeface="Museo Sans Cyrl 300" panose="02000000000000000000" pitchFamily="50" charset="-5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54073" y="3308392"/>
            <a:ext cx="2085699" cy="369332"/>
          </a:xfrm>
          <a:prstGeom prst="rect">
            <a:avLst/>
          </a:prstGeom>
          <a:solidFill>
            <a:srgbClr val="128F6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useo Sans Cyrl 300" panose="02000000000000000000" pitchFamily="50" charset="-52"/>
              </a:rPr>
              <a:t>Condutor coberto</a:t>
            </a:r>
            <a:endParaRPr lang="ru-RU" dirty="0">
              <a:solidFill>
                <a:schemeClr val="bg1"/>
              </a:solidFill>
              <a:latin typeface="Museo Sans Cyrl 300" panose="02000000000000000000" pitchFamily="50" charset="-5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88580" y="5056465"/>
            <a:ext cx="28573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Museo Sans Cyrl 300" panose="02000000000000000000" pitchFamily="50" charset="-52"/>
              </a:rPr>
              <a:t>O arco de potência se desloca ao longo da superfície do condutor</a:t>
            </a:r>
            <a:endParaRPr lang="ru-RU" sz="1600" dirty="0">
              <a:latin typeface="Museo Sans Cyrl 300" panose="02000000000000000000" pitchFamily="50" charset="-5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749164" y="5025526"/>
            <a:ext cx="35907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Museo Sans Cyrl 300" panose="02000000000000000000" pitchFamily="50" charset="-52"/>
              </a:rPr>
              <a:t>O arco elétrico mantém-se enraizado mesmo ponto onde o isolamento foi perfurado</a:t>
            </a:r>
            <a:endParaRPr lang="ru-RU" sz="1600" dirty="0">
              <a:latin typeface="Museo Sans Cyrl 300" panose="02000000000000000000" pitchFamily="50" charset="-52"/>
            </a:endParaRPr>
          </a:p>
        </p:txBody>
      </p:sp>
      <p:sp>
        <p:nvSpPr>
          <p:cNvPr id="15" name="Дуга 14"/>
          <p:cNvSpPr/>
          <p:nvPr/>
        </p:nvSpPr>
        <p:spPr>
          <a:xfrm>
            <a:off x="3583280" y="3165513"/>
            <a:ext cx="782106" cy="782106"/>
          </a:xfrm>
          <a:prstGeom prst="arc">
            <a:avLst/>
          </a:prstGeom>
          <a:ln w="19050">
            <a:solidFill>
              <a:srgbClr val="128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3974333" y="3371042"/>
            <a:ext cx="622058" cy="0"/>
          </a:xfrm>
          <a:prstGeom prst="line">
            <a:avLst/>
          </a:prstGeom>
          <a:ln w="19050">
            <a:solidFill>
              <a:srgbClr val="128F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220750" y="3007674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28F60"/>
                </a:solidFill>
              </a:rPr>
              <a:t>U</a:t>
            </a:r>
            <a:endParaRPr lang="ru-RU" dirty="0">
              <a:solidFill>
                <a:srgbClr val="128F60"/>
              </a:solidFill>
            </a:endParaRPr>
          </a:p>
        </p:txBody>
      </p:sp>
      <p:sp>
        <p:nvSpPr>
          <p:cNvPr id="20" name="Дуга 19"/>
          <p:cNvSpPr/>
          <p:nvPr/>
        </p:nvSpPr>
        <p:spPr>
          <a:xfrm>
            <a:off x="8984806" y="3102863"/>
            <a:ext cx="782106" cy="782106"/>
          </a:xfrm>
          <a:prstGeom prst="arc">
            <a:avLst/>
          </a:prstGeom>
          <a:ln w="19050">
            <a:solidFill>
              <a:srgbClr val="128F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9375859" y="3308392"/>
            <a:ext cx="622058" cy="0"/>
          </a:xfrm>
          <a:prstGeom prst="line">
            <a:avLst/>
          </a:prstGeom>
          <a:ln w="19050">
            <a:solidFill>
              <a:srgbClr val="128F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622276" y="2945024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28F60"/>
                </a:solidFill>
              </a:rPr>
              <a:t>U</a:t>
            </a:r>
            <a:endParaRPr lang="ru-RU" dirty="0">
              <a:solidFill>
                <a:srgbClr val="128F60"/>
              </a:solidFill>
            </a:endParaRPr>
          </a:p>
        </p:txBody>
      </p:sp>
      <p:sp>
        <p:nvSpPr>
          <p:cNvPr id="6" name="Forma Livre 5">
            <a:extLst>
              <a:ext uri="{FF2B5EF4-FFF2-40B4-BE49-F238E27FC236}">
                <a16:creationId xmlns:a16="http://schemas.microsoft.com/office/drawing/2014/main" id="{99D1C5DB-C05A-7A30-C028-44ACC7286988}"/>
              </a:ext>
            </a:extLst>
          </p:cNvPr>
          <p:cNvSpPr/>
          <p:nvPr/>
        </p:nvSpPr>
        <p:spPr>
          <a:xfrm>
            <a:off x="9333572" y="3718633"/>
            <a:ext cx="247156" cy="130036"/>
          </a:xfrm>
          <a:custGeom>
            <a:avLst/>
            <a:gdLst>
              <a:gd name="connsiteX0" fmla="*/ 213037 w 247156"/>
              <a:gd name="connsiteY0" fmla="*/ 20854 h 130036"/>
              <a:gd name="connsiteX1" fmla="*/ 206213 w 247156"/>
              <a:gd name="connsiteY1" fmla="*/ 54973 h 130036"/>
              <a:gd name="connsiteX2" fmla="*/ 213037 w 247156"/>
              <a:gd name="connsiteY2" fmla="*/ 14030 h 130036"/>
              <a:gd name="connsiteX3" fmla="*/ 192565 w 247156"/>
              <a:gd name="connsiteY3" fmla="*/ 41325 h 130036"/>
              <a:gd name="connsiteX4" fmla="*/ 178918 w 247156"/>
              <a:gd name="connsiteY4" fmla="*/ 61797 h 130036"/>
              <a:gd name="connsiteX5" fmla="*/ 151622 w 247156"/>
              <a:gd name="connsiteY5" fmla="*/ 54973 h 130036"/>
              <a:gd name="connsiteX6" fmla="*/ 110679 w 247156"/>
              <a:gd name="connsiteY6" fmla="*/ 75445 h 130036"/>
              <a:gd name="connsiteX7" fmla="*/ 131150 w 247156"/>
              <a:gd name="connsiteY7" fmla="*/ 82268 h 130036"/>
              <a:gd name="connsiteX8" fmla="*/ 185741 w 247156"/>
              <a:gd name="connsiteY8" fmla="*/ 48149 h 130036"/>
              <a:gd name="connsiteX9" fmla="*/ 199389 w 247156"/>
              <a:gd name="connsiteY9" fmla="*/ 27677 h 130036"/>
              <a:gd name="connsiteX10" fmla="*/ 165270 w 247156"/>
              <a:gd name="connsiteY10" fmla="*/ 68621 h 130036"/>
              <a:gd name="connsiteX11" fmla="*/ 158446 w 247156"/>
              <a:gd name="connsiteY11" fmla="*/ 89092 h 130036"/>
              <a:gd name="connsiteX12" fmla="*/ 165270 w 247156"/>
              <a:gd name="connsiteY12" fmla="*/ 48149 h 130036"/>
              <a:gd name="connsiteX13" fmla="*/ 137974 w 247156"/>
              <a:gd name="connsiteY13" fmla="*/ 82268 h 130036"/>
              <a:gd name="connsiteX14" fmla="*/ 158446 w 247156"/>
              <a:gd name="connsiteY14" fmla="*/ 48149 h 130036"/>
              <a:gd name="connsiteX15" fmla="*/ 165270 w 247156"/>
              <a:gd name="connsiteY15" fmla="*/ 27677 h 130036"/>
              <a:gd name="connsiteX16" fmla="*/ 158446 w 247156"/>
              <a:gd name="connsiteY16" fmla="*/ 68621 h 130036"/>
              <a:gd name="connsiteX17" fmla="*/ 185741 w 247156"/>
              <a:gd name="connsiteY17" fmla="*/ 27677 h 130036"/>
              <a:gd name="connsiteX18" fmla="*/ 192565 w 247156"/>
              <a:gd name="connsiteY18" fmla="*/ 7206 h 130036"/>
              <a:gd name="connsiteX19" fmla="*/ 185741 w 247156"/>
              <a:gd name="connsiteY19" fmla="*/ 34501 h 130036"/>
              <a:gd name="connsiteX20" fmla="*/ 178918 w 247156"/>
              <a:gd name="connsiteY20" fmla="*/ 54973 h 130036"/>
              <a:gd name="connsiteX21" fmla="*/ 172094 w 247156"/>
              <a:gd name="connsiteY21" fmla="*/ 82268 h 130036"/>
              <a:gd name="connsiteX22" fmla="*/ 165270 w 247156"/>
              <a:gd name="connsiteY22" fmla="*/ 102740 h 130036"/>
              <a:gd name="connsiteX23" fmla="*/ 172094 w 247156"/>
              <a:gd name="connsiteY23" fmla="*/ 75445 h 130036"/>
              <a:gd name="connsiteX24" fmla="*/ 178918 w 247156"/>
              <a:gd name="connsiteY24" fmla="*/ 102740 h 130036"/>
              <a:gd name="connsiteX25" fmla="*/ 185741 w 247156"/>
              <a:gd name="connsiteY25" fmla="*/ 82268 h 130036"/>
              <a:gd name="connsiteX26" fmla="*/ 192565 w 247156"/>
              <a:gd name="connsiteY26" fmla="*/ 130036 h 130036"/>
              <a:gd name="connsiteX27" fmla="*/ 213037 w 247156"/>
              <a:gd name="connsiteY27" fmla="*/ 130036 h 130036"/>
              <a:gd name="connsiteX28" fmla="*/ 206213 w 247156"/>
              <a:gd name="connsiteY28" fmla="*/ 109564 h 130036"/>
              <a:gd name="connsiteX29" fmla="*/ 192565 w 247156"/>
              <a:gd name="connsiteY29" fmla="*/ 54973 h 130036"/>
              <a:gd name="connsiteX30" fmla="*/ 151622 w 247156"/>
              <a:gd name="connsiteY30" fmla="*/ 61797 h 130036"/>
              <a:gd name="connsiteX31" fmla="*/ 137974 w 247156"/>
              <a:gd name="connsiteY31" fmla="*/ 48149 h 130036"/>
              <a:gd name="connsiteX32" fmla="*/ 97031 w 247156"/>
              <a:gd name="connsiteY32" fmla="*/ 68621 h 130036"/>
              <a:gd name="connsiteX33" fmla="*/ 69735 w 247156"/>
              <a:gd name="connsiteY33" fmla="*/ 75445 h 130036"/>
              <a:gd name="connsiteX34" fmla="*/ 90207 w 247156"/>
              <a:gd name="connsiteY34" fmla="*/ 75445 h 130036"/>
              <a:gd name="connsiteX35" fmla="*/ 110679 w 247156"/>
              <a:gd name="connsiteY35" fmla="*/ 61797 h 130036"/>
              <a:gd name="connsiteX36" fmla="*/ 21968 w 247156"/>
              <a:gd name="connsiteY36" fmla="*/ 75445 h 130036"/>
              <a:gd name="connsiteX37" fmla="*/ 1497 w 247156"/>
              <a:gd name="connsiteY37" fmla="*/ 82268 h 130036"/>
              <a:gd name="connsiteX38" fmla="*/ 185741 w 247156"/>
              <a:gd name="connsiteY38" fmla="*/ 75445 h 130036"/>
              <a:gd name="connsiteX39" fmla="*/ 213037 w 247156"/>
              <a:gd name="connsiteY39" fmla="*/ 68621 h 130036"/>
              <a:gd name="connsiteX40" fmla="*/ 233509 w 247156"/>
              <a:gd name="connsiteY40" fmla="*/ 61797 h 130036"/>
              <a:gd name="connsiteX41" fmla="*/ 213037 w 247156"/>
              <a:gd name="connsiteY41" fmla="*/ 54973 h 130036"/>
              <a:gd name="connsiteX42" fmla="*/ 199389 w 247156"/>
              <a:gd name="connsiteY42" fmla="*/ 34501 h 130036"/>
              <a:gd name="connsiteX43" fmla="*/ 131150 w 247156"/>
              <a:gd name="connsiteY43" fmla="*/ 34501 h 130036"/>
              <a:gd name="connsiteX44" fmla="*/ 117503 w 247156"/>
              <a:gd name="connsiteY44" fmla="*/ 54973 h 130036"/>
              <a:gd name="connsiteX45" fmla="*/ 158446 w 247156"/>
              <a:gd name="connsiteY45" fmla="*/ 41325 h 130036"/>
              <a:gd name="connsiteX46" fmla="*/ 247156 w 247156"/>
              <a:gd name="connsiteY46" fmla="*/ 14030 h 130036"/>
              <a:gd name="connsiteX47" fmla="*/ 219861 w 247156"/>
              <a:gd name="connsiteY47" fmla="*/ 382 h 130036"/>
              <a:gd name="connsiteX48" fmla="*/ 172094 w 247156"/>
              <a:gd name="connsiteY48" fmla="*/ 27677 h 130036"/>
              <a:gd name="connsiteX49" fmla="*/ 178918 w 247156"/>
              <a:gd name="connsiteY49" fmla="*/ 7206 h 130036"/>
              <a:gd name="connsiteX50" fmla="*/ 131150 w 247156"/>
              <a:gd name="connsiteY50" fmla="*/ 27677 h 130036"/>
              <a:gd name="connsiteX51" fmla="*/ 151622 w 247156"/>
              <a:gd name="connsiteY51" fmla="*/ 20854 h 130036"/>
              <a:gd name="connsiteX52" fmla="*/ 144798 w 247156"/>
              <a:gd name="connsiteY52" fmla="*/ 41325 h 130036"/>
              <a:gd name="connsiteX53" fmla="*/ 213037 w 247156"/>
              <a:gd name="connsiteY53" fmla="*/ 20854 h 130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247156" h="130036">
                <a:moveTo>
                  <a:pt x="213037" y="20854"/>
                </a:moveTo>
                <a:cubicBezTo>
                  <a:pt x="223273" y="23129"/>
                  <a:pt x="206213" y="66571"/>
                  <a:pt x="206213" y="54973"/>
                </a:cubicBezTo>
                <a:cubicBezTo>
                  <a:pt x="206213" y="41137"/>
                  <a:pt x="222820" y="23813"/>
                  <a:pt x="213037" y="14030"/>
                </a:cubicBezTo>
                <a:cubicBezTo>
                  <a:pt x="204995" y="5988"/>
                  <a:pt x="199389" y="32227"/>
                  <a:pt x="192565" y="41325"/>
                </a:cubicBezTo>
                <a:lnTo>
                  <a:pt x="178918" y="61797"/>
                </a:lnTo>
                <a:cubicBezTo>
                  <a:pt x="169819" y="59522"/>
                  <a:pt x="161001" y="54973"/>
                  <a:pt x="151622" y="54973"/>
                </a:cubicBezTo>
                <a:cubicBezTo>
                  <a:pt x="137495" y="54973"/>
                  <a:pt x="121030" y="68544"/>
                  <a:pt x="110679" y="75445"/>
                </a:cubicBezTo>
                <a:cubicBezTo>
                  <a:pt x="117503" y="77719"/>
                  <a:pt x="124390" y="84726"/>
                  <a:pt x="131150" y="82268"/>
                </a:cubicBezTo>
                <a:cubicBezTo>
                  <a:pt x="151317" y="74934"/>
                  <a:pt x="185741" y="48149"/>
                  <a:pt x="185741" y="48149"/>
                </a:cubicBezTo>
                <a:cubicBezTo>
                  <a:pt x="190290" y="41325"/>
                  <a:pt x="205188" y="21878"/>
                  <a:pt x="199389" y="27677"/>
                </a:cubicBezTo>
                <a:cubicBezTo>
                  <a:pt x="186827" y="40239"/>
                  <a:pt x="175124" y="53839"/>
                  <a:pt x="165270" y="68621"/>
                </a:cubicBezTo>
                <a:cubicBezTo>
                  <a:pt x="161280" y="74606"/>
                  <a:pt x="160721" y="82268"/>
                  <a:pt x="158446" y="89092"/>
                </a:cubicBezTo>
                <a:cubicBezTo>
                  <a:pt x="160721" y="75444"/>
                  <a:pt x="171458" y="60524"/>
                  <a:pt x="165270" y="48149"/>
                </a:cubicBezTo>
                <a:cubicBezTo>
                  <a:pt x="155172" y="27953"/>
                  <a:pt x="133045" y="87197"/>
                  <a:pt x="137974" y="82268"/>
                </a:cubicBezTo>
                <a:cubicBezTo>
                  <a:pt x="147352" y="72890"/>
                  <a:pt x="152514" y="60012"/>
                  <a:pt x="158446" y="48149"/>
                </a:cubicBezTo>
                <a:cubicBezTo>
                  <a:pt x="161663" y="41715"/>
                  <a:pt x="165270" y="20484"/>
                  <a:pt x="165270" y="27677"/>
                </a:cubicBezTo>
                <a:cubicBezTo>
                  <a:pt x="165270" y="41513"/>
                  <a:pt x="144610" y="68621"/>
                  <a:pt x="158446" y="68621"/>
                </a:cubicBezTo>
                <a:cubicBezTo>
                  <a:pt x="174849" y="68621"/>
                  <a:pt x="180554" y="43238"/>
                  <a:pt x="185741" y="27677"/>
                </a:cubicBezTo>
                <a:cubicBezTo>
                  <a:pt x="188016" y="20853"/>
                  <a:pt x="192565" y="13"/>
                  <a:pt x="192565" y="7206"/>
                </a:cubicBezTo>
                <a:cubicBezTo>
                  <a:pt x="192565" y="16584"/>
                  <a:pt x="188317" y="25483"/>
                  <a:pt x="185741" y="34501"/>
                </a:cubicBezTo>
                <a:cubicBezTo>
                  <a:pt x="183765" y="41417"/>
                  <a:pt x="180663" y="47995"/>
                  <a:pt x="178918" y="54973"/>
                </a:cubicBezTo>
                <a:cubicBezTo>
                  <a:pt x="176643" y="64071"/>
                  <a:pt x="174670" y="73250"/>
                  <a:pt x="172094" y="82268"/>
                </a:cubicBezTo>
                <a:cubicBezTo>
                  <a:pt x="170118" y="89184"/>
                  <a:pt x="165270" y="109933"/>
                  <a:pt x="165270" y="102740"/>
                </a:cubicBezTo>
                <a:cubicBezTo>
                  <a:pt x="165270" y="93362"/>
                  <a:pt x="169819" y="84543"/>
                  <a:pt x="172094" y="75445"/>
                </a:cubicBezTo>
                <a:cubicBezTo>
                  <a:pt x="174369" y="84543"/>
                  <a:pt x="170530" y="98546"/>
                  <a:pt x="178918" y="102740"/>
                </a:cubicBezTo>
                <a:cubicBezTo>
                  <a:pt x="185352" y="105957"/>
                  <a:pt x="182524" y="75834"/>
                  <a:pt x="185741" y="82268"/>
                </a:cubicBezTo>
                <a:cubicBezTo>
                  <a:pt x="192934" y="96654"/>
                  <a:pt x="190290" y="114113"/>
                  <a:pt x="192565" y="130036"/>
                </a:cubicBezTo>
                <a:cubicBezTo>
                  <a:pt x="209717" y="78579"/>
                  <a:pt x="186580" y="130036"/>
                  <a:pt x="213037" y="130036"/>
                </a:cubicBezTo>
                <a:cubicBezTo>
                  <a:pt x="220230" y="130036"/>
                  <a:pt x="208106" y="116504"/>
                  <a:pt x="206213" y="109564"/>
                </a:cubicBezTo>
                <a:cubicBezTo>
                  <a:pt x="201278" y="91468"/>
                  <a:pt x="192565" y="54973"/>
                  <a:pt x="192565" y="54973"/>
                </a:cubicBezTo>
                <a:cubicBezTo>
                  <a:pt x="186241" y="59189"/>
                  <a:pt x="162217" y="82987"/>
                  <a:pt x="151622" y="61797"/>
                </a:cubicBezTo>
                <a:cubicBezTo>
                  <a:pt x="141224" y="41000"/>
                  <a:pt x="184767" y="32551"/>
                  <a:pt x="137974" y="48149"/>
                </a:cubicBezTo>
                <a:cubicBezTo>
                  <a:pt x="115544" y="63103"/>
                  <a:pt x="121752" y="61558"/>
                  <a:pt x="97031" y="68621"/>
                </a:cubicBezTo>
                <a:cubicBezTo>
                  <a:pt x="88013" y="71198"/>
                  <a:pt x="60356" y="75445"/>
                  <a:pt x="69735" y="75445"/>
                </a:cubicBezTo>
                <a:cubicBezTo>
                  <a:pt x="94186" y="75445"/>
                  <a:pt x="152117" y="59968"/>
                  <a:pt x="90207" y="75445"/>
                </a:cubicBezTo>
                <a:cubicBezTo>
                  <a:pt x="97031" y="70896"/>
                  <a:pt x="118721" y="63405"/>
                  <a:pt x="110679" y="61797"/>
                </a:cubicBezTo>
                <a:cubicBezTo>
                  <a:pt x="101471" y="59955"/>
                  <a:pt x="38088" y="71415"/>
                  <a:pt x="21968" y="75445"/>
                </a:cubicBezTo>
                <a:cubicBezTo>
                  <a:pt x="14990" y="77189"/>
                  <a:pt x="-5696" y="82268"/>
                  <a:pt x="1497" y="82268"/>
                </a:cubicBezTo>
                <a:cubicBezTo>
                  <a:pt x="62954" y="82268"/>
                  <a:pt x="124326" y="77719"/>
                  <a:pt x="185741" y="75445"/>
                </a:cubicBezTo>
                <a:cubicBezTo>
                  <a:pt x="194840" y="73170"/>
                  <a:pt x="204019" y="71198"/>
                  <a:pt x="213037" y="68621"/>
                </a:cubicBezTo>
                <a:cubicBezTo>
                  <a:pt x="219953" y="66645"/>
                  <a:pt x="233509" y="68990"/>
                  <a:pt x="233509" y="61797"/>
                </a:cubicBezTo>
                <a:cubicBezTo>
                  <a:pt x="233509" y="54604"/>
                  <a:pt x="219861" y="57248"/>
                  <a:pt x="213037" y="54973"/>
                </a:cubicBezTo>
                <a:cubicBezTo>
                  <a:pt x="208488" y="48149"/>
                  <a:pt x="205793" y="39624"/>
                  <a:pt x="199389" y="34501"/>
                </a:cubicBezTo>
                <a:cubicBezTo>
                  <a:pt x="181343" y="20064"/>
                  <a:pt x="146493" y="32309"/>
                  <a:pt x="131150" y="34501"/>
                </a:cubicBezTo>
                <a:cubicBezTo>
                  <a:pt x="126601" y="41325"/>
                  <a:pt x="109547" y="52984"/>
                  <a:pt x="117503" y="54973"/>
                </a:cubicBezTo>
                <a:cubicBezTo>
                  <a:pt x="131459" y="58462"/>
                  <a:pt x="144715" y="45616"/>
                  <a:pt x="158446" y="41325"/>
                </a:cubicBezTo>
                <a:cubicBezTo>
                  <a:pt x="278634" y="3767"/>
                  <a:pt x="190508" y="32913"/>
                  <a:pt x="247156" y="14030"/>
                </a:cubicBezTo>
                <a:cubicBezTo>
                  <a:pt x="238058" y="9481"/>
                  <a:pt x="229955" y="1644"/>
                  <a:pt x="219861" y="382"/>
                </a:cubicBezTo>
                <a:cubicBezTo>
                  <a:pt x="195422" y="-2673"/>
                  <a:pt x="186624" y="13147"/>
                  <a:pt x="172094" y="27677"/>
                </a:cubicBezTo>
                <a:cubicBezTo>
                  <a:pt x="174369" y="20853"/>
                  <a:pt x="184903" y="11196"/>
                  <a:pt x="178918" y="7206"/>
                </a:cubicBezTo>
                <a:cubicBezTo>
                  <a:pt x="176001" y="5261"/>
                  <a:pt x="131150" y="18235"/>
                  <a:pt x="131150" y="27677"/>
                </a:cubicBezTo>
                <a:cubicBezTo>
                  <a:pt x="131150" y="34870"/>
                  <a:pt x="144798" y="23128"/>
                  <a:pt x="151622" y="20854"/>
                </a:cubicBezTo>
                <a:cubicBezTo>
                  <a:pt x="149347" y="27678"/>
                  <a:pt x="139712" y="36239"/>
                  <a:pt x="144798" y="41325"/>
                </a:cubicBezTo>
                <a:cubicBezTo>
                  <a:pt x="152640" y="49166"/>
                  <a:pt x="202801" y="18579"/>
                  <a:pt x="213037" y="2085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Forma Livre 6">
            <a:extLst>
              <a:ext uri="{FF2B5EF4-FFF2-40B4-BE49-F238E27FC236}">
                <a16:creationId xmlns:a16="http://schemas.microsoft.com/office/drawing/2014/main" id="{EF25CC39-50D2-5B6E-E374-9B21C51C0AEB}"/>
              </a:ext>
            </a:extLst>
          </p:cNvPr>
          <p:cNvSpPr/>
          <p:nvPr/>
        </p:nvSpPr>
        <p:spPr>
          <a:xfrm>
            <a:off x="9347205" y="3660049"/>
            <a:ext cx="200299" cy="203123"/>
          </a:xfrm>
          <a:custGeom>
            <a:avLst/>
            <a:gdLst>
              <a:gd name="connsiteX0" fmla="*/ 165285 w 200299"/>
              <a:gd name="connsiteY0" fmla="*/ 106733 h 203123"/>
              <a:gd name="connsiteX1" fmla="*/ 151637 w 200299"/>
              <a:gd name="connsiteY1" fmla="*/ 106733 h 203123"/>
              <a:gd name="connsiteX2" fmla="*/ 144813 w 200299"/>
              <a:gd name="connsiteY2" fmla="*/ 127205 h 203123"/>
              <a:gd name="connsiteX3" fmla="*/ 137989 w 200299"/>
              <a:gd name="connsiteY3" fmla="*/ 154500 h 203123"/>
              <a:gd name="connsiteX4" fmla="*/ 144813 w 200299"/>
              <a:gd name="connsiteY4" fmla="*/ 195444 h 203123"/>
              <a:gd name="connsiteX5" fmla="*/ 151637 w 200299"/>
              <a:gd name="connsiteY5" fmla="*/ 161324 h 203123"/>
              <a:gd name="connsiteX6" fmla="*/ 137989 w 200299"/>
              <a:gd name="connsiteY6" fmla="*/ 86261 h 203123"/>
              <a:gd name="connsiteX7" fmla="*/ 110694 w 200299"/>
              <a:gd name="connsiteY7" fmla="*/ 99909 h 203123"/>
              <a:gd name="connsiteX8" fmla="*/ 83398 w 200299"/>
              <a:gd name="connsiteY8" fmla="*/ 106733 h 203123"/>
              <a:gd name="connsiteX9" fmla="*/ 69750 w 200299"/>
              <a:gd name="connsiteY9" fmla="*/ 127205 h 203123"/>
              <a:gd name="connsiteX10" fmla="*/ 49279 w 200299"/>
              <a:gd name="connsiteY10" fmla="*/ 120381 h 203123"/>
              <a:gd name="connsiteX11" fmla="*/ 28807 w 200299"/>
              <a:gd name="connsiteY11" fmla="*/ 134029 h 203123"/>
              <a:gd name="connsiteX12" fmla="*/ 8335 w 200299"/>
              <a:gd name="connsiteY12" fmla="*/ 147676 h 203123"/>
              <a:gd name="connsiteX13" fmla="*/ 28807 w 200299"/>
              <a:gd name="connsiteY13" fmla="*/ 120381 h 203123"/>
              <a:gd name="connsiteX14" fmla="*/ 1511 w 200299"/>
              <a:gd name="connsiteY14" fmla="*/ 140852 h 203123"/>
              <a:gd name="connsiteX15" fmla="*/ 42455 w 200299"/>
              <a:gd name="connsiteY15" fmla="*/ 134029 h 203123"/>
              <a:gd name="connsiteX16" fmla="*/ 97046 w 200299"/>
              <a:gd name="connsiteY16" fmla="*/ 120381 h 203123"/>
              <a:gd name="connsiteX17" fmla="*/ 76574 w 200299"/>
              <a:gd name="connsiteY17" fmla="*/ 134029 h 203123"/>
              <a:gd name="connsiteX18" fmla="*/ 83398 w 200299"/>
              <a:gd name="connsiteY18" fmla="*/ 120381 h 203123"/>
              <a:gd name="connsiteX19" fmla="*/ 117517 w 200299"/>
              <a:gd name="connsiteY19" fmla="*/ 93085 h 203123"/>
              <a:gd name="connsiteX20" fmla="*/ 137989 w 200299"/>
              <a:gd name="connsiteY20" fmla="*/ 65790 h 203123"/>
              <a:gd name="connsiteX21" fmla="*/ 144813 w 200299"/>
              <a:gd name="connsiteY21" fmla="*/ 38494 h 203123"/>
              <a:gd name="connsiteX22" fmla="*/ 124341 w 200299"/>
              <a:gd name="connsiteY22" fmla="*/ 45318 h 203123"/>
              <a:gd name="connsiteX23" fmla="*/ 69750 w 200299"/>
              <a:gd name="connsiteY23" fmla="*/ 99909 h 203123"/>
              <a:gd name="connsiteX24" fmla="*/ 35631 w 200299"/>
              <a:gd name="connsiteY24" fmla="*/ 140852 h 203123"/>
              <a:gd name="connsiteX25" fmla="*/ 1511 w 200299"/>
              <a:gd name="connsiteY25" fmla="*/ 168148 h 203123"/>
              <a:gd name="connsiteX26" fmla="*/ 21983 w 200299"/>
              <a:gd name="connsiteY26" fmla="*/ 161324 h 203123"/>
              <a:gd name="connsiteX27" fmla="*/ 28807 w 200299"/>
              <a:gd name="connsiteY27" fmla="*/ 181796 h 203123"/>
              <a:gd name="connsiteX28" fmla="*/ 69750 w 200299"/>
              <a:gd name="connsiteY28" fmla="*/ 147676 h 203123"/>
              <a:gd name="connsiteX29" fmla="*/ 110694 w 200299"/>
              <a:gd name="connsiteY29" fmla="*/ 127205 h 203123"/>
              <a:gd name="connsiteX30" fmla="*/ 158461 w 200299"/>
              <a:gd name="connsiteY30" fmla="*/ 93085 h 203123"/>
              <a:gd name="connsiteX31" fmla="*/ 178932 w 200299"/>
              <a:gd name="connsiteY31" fmla="*/ 58966 h 203123"/>
              <a:gd name="connsiteX32" fmla="*/ 151637 w 200299"/>
              <a:gd name="connsiteY32" fmla="*/ 72614 h 203123"/>
              <a:gd name="connsiteX33" fmla="*/ 144813 w 200299"/>
              <a:gd name="connsiteY33" fmla="*/ 93085 h 203123"/>
              <a:gd name="connsiteX34" fmla="*/ 103870 w 200299"/>
              <a:gd name="connsiteY34" fmla="*/ 147676 h 203123"/>
              <a:gd name="connsiteX35" fmla="*/ 117517 w 200299"/>
              <a:gd name="connsiteY35" fmla="*/ 140852 h 203123"/>
              <a:gd name="connsiteX36" fmla="*/ 137989 w 200299"/>
              <a:gd name="connsiteY36" fmla="*/ 120381 h 203123"/>
              <a:gd name="connsiteX37" fmla="*/ 165285 w 200299"/>
              <a:gd name="connsiteY37" fmla="*/ 86261 h 203123"/>
              <a:gd name="connsiteX38" fmla="*/ 192580 w 200299"/>
              <a:gd name="connsiteY38" fmla="*/ 24847 h 203123"/>
              <a:gd name="connsiteX39" fmla="*/ 178932 w 200299"/>
              <a:gd name="connsiteY39" fmla="*/ 99909 h 203123"/>
              <a:gd name="connsiteX40" fmla="*/ 165285 w 200299"/>
              <a:gd name="connsiteY40" fmla="*/ 140852 h 203123"/>
              <a:gd name="connsiteX41" fmla="*/ 172108 w 200299"/>
              <a:gd name="connsiteY41" fmla="*/ 181796 h 203123"/>
              <a:gd name="connsiteX42" fmla="*/ 178932 w 200299"/>
              <a:gd name="connsiteY42" fmla="*/ 202267 h 203123"/>
              <a:gd name="connsiteX43" fmla="*/ 192580 w 200299"/>
              <a:gd name="connsiteY43" fmla="*/ 174972 h 203123"/>
              <a:gd name="connsiteX44" fmla="*/ 192580 w 200299"/>
              <a:gd name="connsiteY44" fmla="*/ 188620 h 203123"/>
              <a:gd name="connsiteX45" fmla="*/ 172108 w 200299"/>
              <a:gd name="connsiteY45" fmla="*/ 93085 h 203123"/>
              <a:gd name="connsiteX46" fmla="*/ 158461 w 200299"/>
              <a:gd name="connsiteY46" fmla="*/ 113557 h 203123"/>
              <a:gd name="connsiteX47" fmla="*/ 165285 w 200299"/>
              <a:gd name="connsiteY47" fmla="*/ 134029 h 203123"/>
              <a:gd name="connsiteX48" fmla="*/ 172108 w 200299"/>
              <a:gd name="connsiteY48" fmla="*/ 181796 h 203123"/>
              <a:gd name="connsiteX49" fmla="*/ 185756 w 200299"/>
              <a:gd name="connsiteY49" fmla="*/ 202267 h 203123"/>
              <a:gd name="connsiteX50" fmla="*/ 199404 w 200299"/>
              <a:gd name="connsiteY50" fmla="*/ 161324 h 203123"/>
              <a:gd name="connsiteX51" fmla="*/ 185756 w 200299"/>
              <a:gd name="connsiteY51" fmla="*/ 188620 h 203123"/>
              <a:gd name="connsiteX52" fmla="*/ 172108 w 200299"/>
              <a:gd name="connsiteY52" fmla="*/ 168148 h 203123"/>
              <a:gd name="connsiteX53" fmla="*/ 165285 w 200299"/>
              <a:gd name="connsiteY53" fmla="*/ 140852 h 203123"/>
              <a:gd name="connsiteX54" fmla="*/ 137989 w 200299"/>
              <a:gd name="connsiteY54" fmla="*/ 168148 h 203123"/>
              <a:gd name="connsiteX55" fmla="*/ 110694 w 200299"/>
              <a:gd name="connsiteY55" fmla="*/ 140852 h 203123"/>
              <a:gd name="connsiteX56" fmla="*/ 90222 w 200299"/>
              <a:gd name="connsiteY56" fmla="*/ 161324 h 203123"/>
              <a:gd name="connsiteX57" fmla="*/ 103870 w 200299"/>
              <a:gd name="connsiteY57" fmla="*/ 181796 h 203123"/>
              <a:gd name="connsiteX58" fmla="*/ 131165 w 200299"/>
              <a:gd name="connsiteY58" fmla="*/ 140852 h 203123"/>
              <a:gd name="connsiteX59" fmla="*/ 151637 w 200299"/>
              <a:gd name="connsiteY59" fmla="*/ 147676 h 203123"/>
              <a:gd name="connsiteX60" fmla="*/ 178932 w 200299"/>
              <a:gd name="connsiteY60" fmla="*/ 154500 h 203123"/>
              <a:gd name="connsiteX61" fmla="*/ 185756 w 200299"/>
              <a:gd name="connsiteY61" fmla="*/ 168148 h 20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200299" h="203123">
                <a:moveTo>
                  <a:pt x="165285" y="106733"/>
                </a:moveTo>
                <a:cubicBezTo>
                  <a:pt x="150120" y="182554"/>
                  <a:pt x="166802" y="121896"/>
                  <a:pt x="151637" y="106733"/>
                </a:cubicBezTo>
                <a:cubicBezTo>
                  <a:pt x="146551" y="101647"/>
                  <a:pt x="146789" y="120289"/>
                  <a:pt x="144813" y="127205"/>
                </a:cubicBezTo>
                <a:cubicBezTo>
                  <a:pt x="142237" y="136223"/>
                  <a:pt x="140264" y="145402"/>
                  <a:pt x="137989" y="154500"/>
                </a:cubicBezTo>
                <a:cubicBezTo>
                  <a:pt x="140264" y="168148"/>
                  <a:pt x="132437" y="189256"/>
                  <a:pt x="144813" y="195444"/>
                </a:cubicBezTo>
                <a:cubicBezTo>
                  <a:pt x="155187" y="200631"/>
                  <a:pt x="151637" y="172923"/>
                  <a:pt x="151637" y="161324"/>
                </a:cubicBezTo>
                <a:cubicBezTo>
                  <a:pt x="151637" y="122744"/>
                  <a:pt x="147586" y="115051"/>
                  <a:pt x="137989" y="86261"/>
                </a:cubicBezTo>
                <a:cubicBezTo>
                  <a:pt x="125857" y="122656"/>
                  <a:pt x="141022" y="99909"/>
                  <a:pt x="110694" y="99909"/>
                </a:cubicBezTo>
                <a:cubicBezTo>
                  <a:pt x="101315" y="99909"/>
                  <a:pt x="92497" y="104458"/>
                  <a:pt x="83398" y="106733"/>
                </a:cubicBezTo>
                <a:cubicBezTo>
                  <a:pt x="78849" y="113557"/>
                  <a:pt x="77365" y="124159"/>
                  <a:pt x="69750" y="127205"/>
                </a:cubicBezTo>
                <a:cubicBezTo>
                  <a:pt x="63072" y="129876"/>
                  <a:pt x="55264" y="116391"/>
                  <a:pt x="49279" y="120381"/>
                </a:cubicBezTo>
                <a:lnTo>
                  <a:pt x="28807" y="134029"/>
                </a:lnTo>
                <a:lnTo>
                  <a:pt x="8335" y="147676"/>
                </a:lnTo>
                <a:cubicBezTo>
                  <a:pt x="15159" y="138578"/>
                  <a:pt x="37906" y="113557"/>
                  <a:pt x="28807" y="120381"/>
                </a:cubicBezTo>
                <a:cubicBezTo>
                  <a:pt x="19708" y="127205"/>
                  <a:pt x="-6531" y="132810"/>
                  <a:pt x="1511" y="140852"/>
                </a:cubicBezTo>
                <a:cubicBezTo>
                  <a:pt x="11295" y="150636"/>
                  <a:pt x="28926" y="136928"/>
                  <a:pt x="42455" y="134029"/>
                </a:cubicBezTo>
                <a:cubicBezTo>
                  <a:pt x="60796" y="130099"/>
                  <a:pt x="78849" y="124930"/>
                  <a:pt x="97046" y="120381"/>
                </a:cubicBezTo>
                <a:lnTo>
                  <a:pt x="76574" y="134029"/>
                </a:lnTo>
                <a:cubicBezTo>
                  <a:pt x="59088" y="186484"/>
                  <a:pt x="78638" y="126500"/>
                  <a:pt x="83398" y="120381"/>
                </a:cubicBezTo>
                <a:cubicBezTo>
                  <a:pt x="92340" y="108884"/>
                  <a:pt x="107218" y="103384"/>
                  <a:pt x="117517" y="93085"/>
                </a:cubicBezTo>
                <a:cubicBezTo>
                  <a:pt x="125559" y="85043"/>
                  <a:pt x="131165" y="74888"/>
                  <a:pt x="137989" y="65790"/>
                </a:cubicBezTo>
                <a:cubicBezTo>
                  <a:pt x="140264" y="56691"/>
                  <a:pt x="150015" y="46298"/>
                  <a:pt x="144813" y="38494"/>
                </a:cubicBezTo>
                <a:cubicBezTo>
                  <a:pt x="140823" y="32509"/>
                  <a:pt x="129908" y="40763"/>
                  <a:pt x="124341" y="45318"/>
                </a:cubicBezTo>
                <a:cubicBezTo>
                  <a:pt x="104424" y="61614"/>
                  <a:pt x="84025" y="78497"/>
                  <a:pt x="69750" y="99909"/>
                </a:cubicBezTo>
                <a:cubicBezTo>
                  <a:pt x="55214" y="121712"/>
                  <a:pt x="56647" y="122463"/>
                  <a:pt x="35631" y="140852"/>
                </a:cubicBezTo>
                <a:cubicBezTo>
                  <a:pt x="24670" y="150443"/>
                  <a:pt x="9590" y="156029"/>
                  <a:pt x="1511" y="168148"/>
                </a:cubicBezTo>
                <a:cubicBezTo>
                  <a:pt x="-2479" y="174133"/>
                  <a:pt x="15159" y="163599"/>
                  <a:pt x="21983" y="161324"/>
                </a:cubicBezTo>
                <a:cubicBezTo>
                  <a:pt x="24258" y="168148"/>
                  <a:pt x="21891" y="183772"/>
                  <a:pt x="28807" y="181796"/>
                </a:cubicBezTo>
                <a:cubicBezTo>
                  <a:pt x="45889" y="176915"/>
                  <a:pt x="54968" y="157530"/>
                  <a:pt x="69750" y="147676"/>
                </a:cubicBezTo>
                <a:cubicBezTo>
                  <a:pt x="82446" y="139212"/>
                  <a:pt x="97699" y="135202"/>
                  <a:pt x="110694" y="127205"/>
                </a:cubicBezTo>
                <a:cubicBezTo>
                  <a:pt x="127359" y="116950"/>
                  <a:pt x="142539" y="104458"/>
                  <a:pt x="158461" y="93085"/>
                </a:cubicBezTo>
                <a:cubicBezTo>
                  <a:pt x="165285" y="81712"/>
                  <a:pt x="183126" y="71548"/>
                  <a:pt x="178932" y="58966"/>
                </a:cubicBezTo>
                <a:cubicBezTo>
                  <a:pt x="175715" y="49316"/>
                  <a:pt x="158830" y="65421"/>
                  <a:pt x="151637" y="72614"/>
                </a:cubicBezTo>
                <a:cubicBezTo>
                  <a:pt x="146551" y="77700"/>
                  <a:pt x="148675" y="87017"/>
                  <a:pt x="144813" y="93085"/>
                </a:cubicBezTo>
                <a:cubicBezTo>
                  <a:pt x="132601" y="112275"/>
                  <a:pt x="103870" y="147676"/>
                  <a:pt x="103870" y="147676"/>
                </a:cubicBezTo>
                <a:cubicBezTo>
                  <a:pt x="92024" y="183215"/>
                  <a:pt x="94984" y="167140"/>
                  <a:pt x="117517" y="140852"/>
                </a:cubicBezTo>
                <a:cubicBezTo>
                  <a:pt x="123797" y="133525"/>
                  <a:pt x="131634" y="127644"/>
                  <a:pt x="137989" y="120381"/>
                </a:cubicBezTo>
                <a:cubicBezTo>
                  <a:pt x="147580" y="109420"/>
                  <a:pt x="156186" y="97634"/>
                  <a:pt x="165285" y="86261"/>
                </a:cubicBezTo>
                <a:cubicBezTo>
                  <a:pt x="187501" y="-2603"/>
                  <a:pt x="176859" y="-22317"/>
                  <a:pt x="192580" y="24847"/>
                </a:cubicBezTo>
                <a:cubicBezTo>
                  <a:pt x="173905" y="80869"/>
                  <a:pt x="202077" y="-8103"/>
                  <a:pt x="178932" y="99909"/>
                </a:cubicBezTo>
                <a:cubicBezTo>
                  <a:pt x="175918" y="113976"/>
                  <a:pt x="165285" y="140852"/>
                  <a:pt x="165285" y="140852"/>
                </a:cubicBezTo>
                <a:cubicBezTo>
                  <a:pt x="167559" y="154500"/>
                  <a:pt x="169107" y="168289"/>
                  <a:pt x="172108" y="181796"/>
                </a:cubicBezTo>
                <a:cubicBezTo>
                  <a:pt x="173668" y="188818"/>
                  <a:pt x="172108" y="204542"/>
                  <a:pt x="178932" y="202267"/>
                </a:cubicBezTo>
                <a:cubicBezTo>
                  <a:pt x="188582" y="199050"/>
                  <a:pt x="188573" y="184322"/>
                  <a:pt x="192580" y="174972"/>
                </a:cubicBezTo>
                <a:cubicBezTo>
                  <a:pt x="200449" y="156612"/>
                  <a:pt x="205044" y="126299"/>
                  <a:pt x="192580" y="188620"/>
                </a:cubicBezTo>
                <a:cubicBezTo>
                  <a:pt x="185756" y="156775"/>
                  <a:pt x="185585" y="122734"/>
                  <a:pt x="172108" y="93085"/>
                </a:cubicBezTo>
                <a:cubicBezTo>
                  <a:pt x="168714" y="85619"/>
                  <a:pt x="159809" y="105467"/>
                  <a:pt x="158461" y="113557"/>
                </a:cubicBezTo>
                <a:cubicBezTo>
                  <a:pt x="157279" y="120652"/>
                  <a:pt x="163010" y="127205"/>
                  <a:pt x="165285" y="134029"/>
                </a:cubicBezTo>
                <a:cubicBezTo>
                  <a:pt x="167559" y="149951"/>
                  <a:pt x="167486" y="166390"/>
                  <a:pt x="172108" y="181796"/>
                </a:cubicBezTo>
                <a:cubicBezTo>
                  <a:pt x="174465" y="189651"/>
                  <a:pt x="179195" y="207188"/>
                  <a:pt x="185756" y="202267"/>
                </a:cubicBezTo>
                <a:cubicBezTo>
                  <a:pt x="197265" y="193635"/>
                  <a:pt x="194855" y="174972"/>
                  <a:pt x="199404" y="161324"/>
                </a:cubicBezTo>
                <a:cubicBezTo>
                  <a:pt x="183567" y="97977"/>
                  <a:pt x="202670" y="160430"/>
                  <a:pt x="185756" y="188620"/>
                </a:cubicBezTo>
                <a:cubicBezTo>
                  <a:pt x="181536" y="195653"/>
                  <a:pt x="176657" y="174972"/>
                  <a:pt x="172108" y="168148"/>
                </a:cubicBezTo>
                <a:cubicBezTo>
                  <a:pt x="169834" y="159049"/>
                  <a:pt x="172788" y="146479"/>
                  <a:pt x="165285" y="140852"/>
                </a:cubicBezTo>
                <a:cubicBezTo>
                  <a:pt x="145875" y="126294"/>
                  <a:pt x="139202" y="164509"/>
                  <a:pt x="137989" y="168148"/>
                </a:cubicBezTo>
                <a:cubicBezTo>
                  <a:pt x="134350" y="157231"/>
                  <a:pt x="132530" y="133573"/>
                  <a:pt x="110694" y="140852"/>
                </a:cubicBezTo>
                <a:cubicBezTo>
                  <a:pt x="101539" y="143904"/>
                  <a:pt x="97046" y="154500"/>
                  <a:pt x="90222" y="161324"/>
                </a:cubicBezTo>
                <a:cubicBezTo>
                  <a:pt x="94771" y="168148"/>
                  <a:pt x="95828" y="180188"/>
                  <a:pt x="103870" y="181796"/>
                </a:cubicBezTo>
                <a:cubicBezTo>
                  <a:pt x="126310" y="186284"/>
                  <a:pt x="129024" y="149415"/>
                  <a:pt x="131165" y="140852"/>
                </a:cubicBezTo>
                <a:cubicBezTo>
                  <a:pt x="137989" y="143127"/>
                  <a:pt x="146551" y="142590"/>
                  <a:pt x="151637" y="147676"/>
                </a:cubicBezTo>
                <a:cubicBezTo>
                  <a:pt x="172355" y="168394"/>
                  <a:pt x="139592" y="180728"/>
                  <a:pt x="178932" y="154500"/>
                </a:cubicBezTo>
                <a:cubicBezTo>
                  <a:pt x="187252" y="204419"/>
                  <a:pt x="185756" y="209280"/>
                  <a:pt x="185756" y="168148"/>
                </a:cubicBezTo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78169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Caso 3: Elevada resistividade do solo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921361"/>
              </p:ext>
            </p:extLst>
          </p:nvPr>
        </p:nvGraphicFramePr>
        <p:xfrm>
          <a:off x="658812" y="1484784"/>
          <a:ext cx="4192967" cy="27736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10956">
                  <a:extLst>
                    <a:ext uri="{9D8B030D-6E8A-4147-A177-3AD203B41FA5}">
                      <a16:colId xmlns:a16="http://schemas.microsoft.com/office/drawing/2014/main" val="3106934050"/>
                    </a:ext>
                  </a:extLst>
                </a:gridCol>
                <a:gridCol w="1782011">
                  <a:extLst>
                    <a:ext uri="{9D8B030D-6E8A-4147-A177-3AD203B41FA5}">
                      <a16:colId xmlns:a16="http://schemas.microsoft.com/office/drawing/2014/main" val="2131888436"/>
                    </a:ext>
                  </a:extLst>
                </a:gridCol>
              </a:tblGrid>
              <a:tr h="23310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Museo Sans Cyrl 700" panose="02000000000000000000" pitchFamily="50" charset="-52"/>
                        </a:rPr>
                        <a:t>Resistividades Típicas de Componentes do Solo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128F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916272"/>
                  </a:ext>
                </a:extLst>
              </a:tr>
              <a:tr h="264559">
                <a:tc>
                  <a:txBody>
                    <a:bodyPr/>
                    <a:lstStyle/>
                    <a:p>
                      <a:r>
                        <a:rPr lang="en-US" sz="1400" dirty="0"/>
                        <a:t>Material</a:t>
                      </a:r>
                      <a:endParaRPr lang="ru-RU" sz="1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Resistividade (</a:t>
                      </a:r>
                      <a:r>
                        <a:rPr lang="el-GR" sz="1400" dirty="0"/>
                        <a:t>Ω</a:t>
                      </a:r>
                      <a:r>
                        <a:rPr lang="pt-BR" sz="1400" dirty="0"/>
                        <a:t>.</a:t>
                      </a:r>
                      <a:r>
                        <a:rPr lang="en-US" sz="1400" dirty="0"/>
                        <a:t>m)</a:t>
                      </a:r>
                      <a:endParaRPr lang="ru-RU" sz="1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55377"/>
                  </a:ext>
                </a:extLst>
              </a:tr>
              <a:tr h="233104">
                <a:tc>
                  <a:txBody>
                    <a:bodyPr/>
                    <a:lstStyle/>
                    <a:p>
                      <a:r>
                        <a:rPr lang="en-US" sz="1400" dirty="0"/>
                        <a:t>Argila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1 - 20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932099"/>
                  </a:ext>
                </a:extLst>
              </a:tr>
              <a:tr h="233104">
                <a:tc>
                  <a:txBody>
                    <a:bodyPr/>
                    <a:lstStyle/>
                    <a:p>
                      <a:r>
                        <a:rPr lang="en-US" sz="1400" dirty="0"/>
                        <a:t>Areia, úmida ou molhada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20 - 200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667366"/>
                  </a:ext>
                </a:extLst>
              </a:tr>
              <a:tr h="233104">
                <a:tc>
                  <a:txBody>
                    <a:bodyPr/>
                    <a:lstStyle/>
                    <a:p>
                      <a:r>
                        <a:rPr lang="en-US" sz="1400" dirty="0"/>
                        <a:t>Xisto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1 - 500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901090"/>
                  </a:ext>
                </a:extLst>
              </a:tr>
              <a:tr h="233104">
                <a:tc>
                  <a:txBody>
                    <a:bodyPr/>
                    <a:lstStyle/>
                    <a:p>
                      <a:r>
                        <a:rPr lang="en-US" sz="1400" dirty="0"/>
                        <a:t>Calcáreo Poroso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100 - 1.000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201502"/>
                  </a:ext>
                </a:extLst>
              </a:tr>
              <a:tr h="233104">
                <a:tc>
                  <a:txBody>
                    <a:bodyPr/>
                    <a:lstStyle/>
                    <a:p>
                      <a:r>
                        <a:rPr lang="en-US" sz="1400" dirty="0"/>
                        <a:t>Calcáreo Denso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1.000 - 1.000.000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532905"/>
                  </a:ext>
                </a:extLst>
              </a:tr>
              <a:tr h="233104">
                <a:tc>
                  <a:txBody>
                    <a:bodyPr/>
                    <a:lstStyle/>
                    <a:p>
                      <a:r>
                        <a:rPr lang="en-US" sz="1400" dirty="0"/>
                        <a:t>Rochas Metamórficas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50 - 1.000.000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051748"/>
                  </a:ext>
                </a:extLst>
              </a:tr>
              <a:tr h="233104">
                <a:tc>
                  <a:txBody>
                    <a:bodyPr/>
                    <a:lstStyle/>
                    <a:p>
                      <a:r>
                        <a:rPr lang="en-US" sz="1400" dirty="0"/>
                        <a:t>Rochas Ígneas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100 - 1.000.000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63432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3912" y="1184132"/>
            <a:ext cx="57711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Muitos serviços públicos têm diretrizes internas que exigem a limitação da resistência de terra ema 10 Ω e até menos.</a:t>
            </a:r>
          </a:p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O desempenho da proteção contra descargas depende fortemente da ligação à terra.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2866" y="4463018"/>
            <a:ext cx="38898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A elevada resistividade do solo traz muitos problemas aos serviços públicos.</a:t>
            </a:r>
          </a:p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As tentativas de baixar para valores aceitáveis resultam em custos adicionais.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  <a:cs typeface="Calibri" panose="020F0502020204030204" pitchFamily="34" charset="0"/>
            </a:endParaRPr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92970" y="2261350"/>
            <a:ext cx="4065819" cy="3278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61184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/>
          <p:cNvSpPr/>
          <p:nvPr/>
        </p:nvSpPr>
        <p:spPr>
          <a:xfrm>
            <a:off x="9639968" y="4968277"/>
            <a:ext cx="1891059" cy="1077086"/>
          </a:xfrm>
          <a:prstGeom prst="rect">
            <a:avLst/>
          </a:prstGeom>
          <a:solidFill>
            <a:srgbClr val="D9D9D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9639968" y="3432701"/>
            <a:ext cx="1891059" cy="1077086"/>
          </a:xfrm>
          <a:prstGeom prst="rect">
            <a:avLst/>
          </a:prstGeom>
          <a:solidFill>
            <a:srgbClr val="D9D9D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9639968" y="298446"/>
            <a:ext cx="1891059" cy="1332401"/>
          </a:xfrm>
          <a:prstGeom prst="rect">
            <a:avLst/>
          </a:prstGeom>
          <a:solidFill>
            <a:srgbClr val="D9D9D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9639968" y="2071534"/>
            <a:ext cx="1891059" cy="929720"/>
          </a:xfrm>
          <a:prstGeom prst="rect">
            <a:avLst/>
          </a:prstGeom>
          <a:solidFill>
            <a:srgbClr val="D9D9D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6765881" y="3382203"/>
            <a:ext cx="1891059" cy="1414027"/>
          </a:xfrm>
          <a:prstGeom prst="rect">
            <a:avLst/>
          </a:prstGeom>
          <a:solidFill>
            <a:srgbClr val="D9D9D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6765881" y="2045999"/>
            <a:ext cx="1891059" cy="913523"/>
          </a:xfrm>
          <a:prstGeom prst="rect">
            <a:avLst/>
          </a:prstGeom>
          <a:solidFill>
            <a:srgbClr val="D9D9D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765881" y="298446"/>
            <a:ext cx="1891059" cy="1332401"/>
          </a:xfrm>
          <a:prstGeom prst="rect">
            <a:avLst/>
          </a:prstGeom>
          <a:solidFill>
            <a:srgbClr val="D9D9D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4097643" cy="10726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Caso 4: Mineração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73603" y="1586239"/>
            <a:ext cx="5824202" cy="23707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sz="18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O que é que a LLPD pode fazer pela indústria de mineração?</a:t>
            </a:r>
          </a:p>
          <a:p>
            <a:pPr algn="just"/>
            <a:r>
              <a:rPr lang="en-US" sz="1800" dirty="0">
                <a:latin typeface="Museo Sans Cyrl 300" panose="02000000000000000000" pitchFamily="50" charset="-52"/>
                <a:cs typeface="Calibri" panose="020F0502020204030204" pitchFamily="34" charset="0"/>
              </a:rPr>
              <a:t>Evitar as interrupções</a:t>
            </a:r>
            <a:endParaRPr lang="ru-RU" sz="1800" dirty="0">
              <a:latin typeface="Museo Sans Cyrl 300" panose="02000000000000000000" pitchFamily="50" charset="-52"/>
              <a:cs typeface="Calibri" panose="020F0502020204030204" pitchFamily="34" charset="0"/>
            </a:endParaRPr>
          </a:p>
          <a:p>
            <a:pPr marL="342900" indent="-342900" algn="just">
              <a:buSzPct val="90000"/>
              <a:buBlip>
                <a:blip r:embed="rId2"/>
              </a:buBlip>
            </a:pPr>
            <a:r>
              <a:rPr lang="en-US" sz="1800" dirty="0">
                <a:latin typeface="Museo Sans Cyrl 300" panose="02000000000000000000" pitchFamily="50" charset="-52"/>
                <a:cs typeface="Calibri" panose="020F0502020204030204" pitchFamily="34" charset="0"/>
              </a:rPr>
              <a:t>Diminuição de Perdas </a:t>
            </a:r>
            <a:r>
              <a:rPr lang="en-US" sz="2800" dirty="0">
                <a:latin typeface="Museo Sans Cyrl 300" panose="02000000000000000000" pitchFamily="50" charset="-52"/>
                <a:cs typeface="Calibri" panose="020F0502020204030204" pitchFamily="34" charset="0"/>
              </a:rPr>
              <a:t>($ -&gt; </a:t>
            </a:r>
            <a:r>
              <a:rPr lang="en-US" dirty="0">
                <a:latin typeface="Museo Sans Cyrl 300" panose="02000000000000000000" pitchFamily="50" charset="-52"/>
                <a:cs typeface="Calibri" panose="020F0502020204030204" pitchFamily="34" charset="0"/>
              </a:rPr>
              <a:t>$</a:t>
            </a:r>
            <a:r>
              <a:rPr lang="en-US" sz="2800" dirty="0">
                <a:latin typeface="Museo Sans Cyrl 300" panose="02000000000000000000" pitchFamily="50" charset="-52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Museo Sans Cyrl 300" panose="02000000000000000000" pitchFamily="50" charset="-52"/>
                <a:cs typeface="Calibri" panose="020F0502020204030204" pitchFamily="34" charset="0"/>
              </a:rPr>
              <a:t>$ ….</a:t>
            </a:r>
            <a:r>
              <a:rPr lang="en-US" sz="2800" dirty="0">
                <a:latin typeface="Museo Sans Cyrl 300" panose="02000000000000000000" pitchFamily="50" charset="-52"/>
                <a:cs typeface="Calibri" panose="020F0502020204030204" pitchFamily="34" charset="0"/>
              </a:rPr>
              <a:t>)</a:t>
            </a:r>
          </a:p>
          <a:p>
            <a:pPr marL="342900" indent="-342900" algn="just">
              <a:buSzPct val="90000"/>
              <a:buBlip>
                <a:blip r:embed="rId2"/>
              </a:buBlip>
            </a:pPr>
            <a:r>
              <a:rPr lang="en-US" sz="1800" dirty="0">
                <a:latin typeface="Museo Sans Cyrl 300" panose="02000000000000000000" pitchFamily="50" charset="-52"/>
                <a:cs typeface="Calibri" panose="020F0502020204030204" pitchFamily="34" charset="0"/>
              </a:rPr>
              <a:t>Melhora de Confiabilidade</a:t>
            </a:r>
          </a:p>
          <a:p>
            <a:pPr marL="342900" indent="-342900" algn="just">
              <a:buSzPct val="90000"/>
              <a:buBlip>
                <a:blip r:embed="rId2"/>
              </a:buBlip>
            </a:pPr>
            <a:endParaRPr lang="en-US" sz="1800" dirty="0">
              <a:latin typeface="Museo Sans Cyrl 300" panose="02000000000000000000" pitchFamily="50" charset="-52"/>
              <a:cs typeface="Calibri" panose="020F0502020204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0" t="12771" r="13033" b="38493"/>
          <a:stretch/>
        </p:blipFill>
        <p:spPr>
          <a:xfrm>
            <a:off x="7108859" y="357988"/>
            <a:ext cx="1270822" cy="121506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0" t="12771" r="13033" b="38493"/>
          <a:stretch/>
        </p:blipFill>
        <p:spPr>
          <a:xfrm>
            <a:off x="9951400" y="357989"/>
            <a:ext cx="1266261" cy="1210700"/>
          </a:xfrm>
          <a:prstGeom prst="rect">
            <a:avLst/>
          </a:prstGeom>
        </p:spPr>
      </p:pic>
      <p:sp>
        <p:nvSpPr>
          <p:cNvPr id="25" name="Равнобедренный треугольник 24"/>
          <p:cNvSpPr/>
          <p:nvPr/>
        </p:nvSpPr>
        <p:spPr>
          <a:xfrm flipV="1">
            <a:off x="7288784" y="1700960"/>
            <a:ext cx="910973" cy="281743"/>
          </a:xfrm>
          <a:prstGeom prst="triangl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6547174" y="0"/>
            <a:ext cx="4956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dirty="0">
                <a:solidFill>
                  <a:srgbClr val="D9D9D9"/>
                </a:solidFill>
                <a:latin typeface="Museo Sans Cyrl 900" panose="02000000000000000000" pitchFamily="50" charset="-52"/>
              </a:rPr>
              <a:t>1</a:t>
            </a:r>
          </a:p>
        </p:txBody>
      </p:sp>
      <p:sp>
        <p:nvSpPr>
          <p:cNvPr id="30" name="Равнобедренный треугольник 29"/>
          <p:cNvSpPr/>
          <p:nvPr/>
        </p:nvSpPr>
        <p:spPr>
          <a:xfrm flipV="1">
            <a:off x="7288784" y="3050562"/>
            <a:ext cx="910973" cy="281743"/>
          </a:xfrm>
          <a:prstGeom prst="triangl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6533549" y="1747552"/>
            <a:ext cx="5229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dirty="0">
                <a:solidFill>
                  <a:srgbClr val="D9D9D9"/>
                </a:solidFill>
                <a:latin typeface="Museo Sans Cyrl 900" panose="02000000000000000000" pitchFamily="50" charset="-52"/>
              </a:rPr>
              <a:t>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38358" y="3083757"/>
            <a:ext cx="5132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dirty="0">
                <a:solidFill>
                  <a:srgbClr val="D9D9D9"/>
                </a:solidFill>
                <a:latin typeface="Museo Sans Cyrl 900" panose="02000000000000000000" pitchFamily="50" charset="-52"/>
              </a:rPr>
              <a:t>3</a:t>
            </a: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1400" y="3472454"/>
            <a:ext cx="969507" cy="88422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079" y="3514879"/>
            <a:ext cx="970761" cy="88422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757" y="5054550"/>
            <a:ext cx="970761" cy="884220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586" y="3632497"/>
            <a:ext cx="938152" cy="793917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872" y="2033160"/>
            <a:ext cx="1417075" cy="1018987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157" y="3514879"/>
            <a:ext cx="970761" cy="884220"/>
          </a:xfrm>
          <a:prstGeom prst="rect">
            <a:avLst/>
          </a:prstGeom>
        </p:spPr>
      </p:pic>
      <p:sp>
        <p:nvSpPr>
          <p:cNvPr id="45" name="Равнобедренный треугольник 44"/>
          <p:cNvSpPr/>
          <p:nvPr/>
        </p:nvSpPr>
        <p:spPr>
          <a:xfrm flipV="1">
            <a:off x="10162871" y="1726495"/>
            <a:ext cx="910973" cy="281743"/>
          </a:xfrm>
          <a:prstGeom prst="triangl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9421261" y="0"/>
            <a:ext cx="4956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dirty="0">
                <a:solidFill>
                  <a:srgbClr val="D9D9D9"/>
                </a:solidFill>
                <a:latin typeface="Museo Sans Cyrl 900" panose="02000000000000000000" pitchFamily="50" charset="-52"/>
              </a:rPr>
              <a:t>1</a:t>
            </a:r>
          </a:p>
        </p:txBody>
      </p:sp>
      <p:sp>
        <p:nvSpPr>
          <p:cNvPr id="47" name="Равнобедренный треугольник 46"/>
          <p:cNvSpPr/>
          <p:nvPr/>
        </p:nvSpPr>
        <p:spPr>
          <a:xfrm flipV="1">
            <a:off x="10162871" y="3101059"/>
            <a:ext cx="910973" cy="281743"/>
          </a:xfrm>
          <a:prstGeom prst="triangl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TextBox 47"/>
          <p:cNvSpPr txBox="1"/>
          <p:nvPr/>
        </p:nvSpPr>
        <p:spPr>
          <a:xfrm>
            <a:off x="9407636" y="1773087"/>
            <a:ext cx="5229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dirty="0">
                <a:solidFill>
                  <a:srgbClr val="D9D9D9"/>
                </a:solidFill>
                <a:latin typeface="Museo Sans Cyrl 900" panose="02000000000000000000" pitchFamily="50" charset="-52"/>
              </a:rPr>
              <a:t>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412445" y="3134254"/>
            <a:ext cx="5132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dirty="0">
                <a:solidFill>
                  <a:srgbClr val="D9D9D9"/>
                </a:solidFill>
                <a:latin typeface="Museo Sans Cyrl 900" panose="02000000000000000000" pitchFamily="50" charset="-52"/>
              </a:rPr>
              <a:t>3</a:t>
            </a: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819" y="2033160"/>
            <a:ext cx="1417075" cy="1018987"/>
          </a:xfrm>
          <a:prstGeom prst="rect">
            <a:avLst/>
          </a:prstGeom>
        </p:spPr>
      </p:pic>
      <p:sp>
        <p:nvSpPr>
          <p:cNvPr id="51" name="Равнобедренный треугольник 50"/>
          <p:cNvSpPr/>
          <p:nvPr/>
        </p:nvSpPr>
        <p:spPr>
          <a:xfrm flipV="1">
            <a:off x="10162871" y="4603842"/>
            <a:ext cx="910973" cy="281743"/>
          </a:xfrm>
          <a:prstGeom prst="triangl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9398018" y="4669830"/>
            <a:ext cx="5421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dirty="0">
                <a:solidFill>
                  <a:srgbClr val="D9D9D9"/>
                </a:solidFill>
                <a:latin typeface="Museo Sans Cyrl 900" panose="02000000000000000000" pitchFamily="50" charset="-52"/>
              </a:rPr>
              <a:t>4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530" y="5184032"/>
            <a:ext cx="856538" cy="78018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7046752" y="4488453"/>
            <a:ext cx="13329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28F60"/>
                </a:solidFill>
                <a:latin typeface="Museo Sans Cyrl 700" panose="02000000000000000000" pitchFamily="50" charset="-52"/>
              </a:rPr>
              <a:t>Up to 4 hours</a:t>
            </a:r>
            <a:endParaRPr lang="ru-RU" sz="1400" dirty="0">
              <a:solidFill>
                <a:srgbClr val="128F60"/>
              </a:solidFill>
              <a:latin typeface="Museo Sans Cyrl 700" panose="02000000000000000000" pitchFamily="50" charset="-52"/>
            </a:endParaRP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6966472" y="3611046"/>
            <a:ext cx="1413209" cy="728185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V="1">
            <a:off x="6924467" y="3618911"/>
            <a:ext cx="1455214" cy="72032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67820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Onde?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29475" y="946980"/>
            <a:ext cx="10515600" cy="19044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buSzPct val="90000"/>
              <a:buBlip>
                <a:blip r:embed="rId2"/>
              </a:buBlip>
            </a:pPr>
            <a:r>
              <a:rPr lang="pt-BR" sz="1600" dirty="0">
                <a:latin typeface="Museo Sans Cyrl 300" panose="02000000000000000000" pitchFamily="50" charset="-52"/>
                <a:cs typeface="Calibri" panose="020F0502020204030204" pitchFamily="34" charset="0"/>
              </a:rPr>
              <a:t>Zonas abertas sem proteção natural</a:t>
            </a:r>
          </a:p>
          <a:p>
            <a:pPr marL="285750" indent="-285750">
              <a:buSzPct val="90000"/>
              <a:buBlip>
                <a:blip r:embed="rId2"/>
              </a:buBlip>
            </a:pPr>
            <a:r>
              <a:rPr lang="pt-BR" sz="1600" dirty="0">
                <a:latin typeface="Museo Sans Cyrl 300" panose="02000000000000000000" pitchFamily="50" charset="-52"/>
                <a:cs typeface="Calibri" panose="020F0502020204030204" pitchFamily="34" charset="0"/>
              </a:rPr>
              <a:t>Zonas acidentadas e montanhosas</a:t>
            </a:r>
          </a:p>
          <a:p>
            <a:pPr marL="285750" indent="-285750">
              <a:buSzPct val="90000"/>
              <a:buBlip>
                <a:blip r:embed="rId2"/>
              </a:buBlip>
            </a:pPr>
            <a:r>
              <a:rPr lang="pt-BR" sz="1600" dirty="0">
                <a:latin typeface="Museo Sans Cyrl 300" panose="02000000000000000000" pitchFamily="50" charset="-52"/>
                <a:cs typeface="Calibri" panose="020F0502020204030204" pitchFamily="34" charset="0"/>
              </a:rPr>
              <a:t>Travessias de rios</a:t>
            </a:r>
          </a:p>
          <a:p>
            <a:pPr marL="285750" indent="-285750">
              <a:buSzPct val="90000"/>
              <a:buBlip>
                <a:blip r:embed="rId2"/>
              </a:buBlip>
            </a:pPr>
            <a:r>
              <a:rPr lang="pt-BR" sz="1600" dirty="0">
                <a:latin typeface="Museo Sans Cyrl 300" panose="02000000000000000000" pitchFamily="50" charset="-52"/>
                <a:cs typeface="Calibri" panose="020F0502020204030204" pitchFamily="34" charset="0"/>
              </a:rPr>
              <a:t>Secções sujeitas a descargas atmosféricas frequentes</a:t>
            </a:r>
          </a:p>
          <a:p>
            <a:pPr marL="285750" indent="-285750">
              <a:buSzPct val="90000"/>
              <a:buBlip>
                <a:blip r:embed="rId2"/>
              </a:buBlip>
            </a:pPr>
            <a:r>
              <a:rPr lang="pt-BR" sz="1600" dirty="0">
                <a:latin typeface="Museo Sans Cyrl 300" panose="02000000000000000000" pitchFamily="50" charset="-52"/>
                <a:cs typeface="Calibri" panose="020F0502020204030204" pitchFamily="34" charset="0"/>
              </a:rPr>
              <a:t>Zonas com fraca acessibilidade</a:t>
            </a:r>
            <a:endParaRPr lang="en-US" sz="1600" dirty="0">
              <a:latin typeface="Museo Sans Cyrl 300" panose="02000000000000000000" pitchFamily="50" charset="-52"/>
              <a:cs typeface="Calibri" panose="020F0502020204030204" pitchFamily="34" charset="0"/>
            </a:endParaRPr>
          </a:p>
        </p:txBody>
      </p:sp>
      <p:grpSp>
        <p:nvGrpSpPr>
          <p:cNvPr id="56" name="Группа 55"/>
          <p:cNvGrpSpPr/>
          <p:nvPr/>
        </p:nvGrpSpPr>
        <p:grpSpPr>
          <a:xfrm>
            <a:off x="1400993" y="2409054"/>
            <a:ext cx="10372423" cy="2890084"/>
            <a:chOff x="658813" y="3501091"/>
            <a:chExt cx="10372423" cy="2890084"/>
          </a:xfrm>
        </p:grpSpPr>
        <p:sp>
          <p:nvSpPr>
            <p:cNvPr id="46" name="Прямоугольник 45"/>
            <p:cNvSpPr/>
            <p:nvPr/>
          </p:nvSpPr>
          <p:spPr>
            <a:xfrm>
              <a:off x="4834201" y="6052582"/>
              <a:ext cx="412958" cy="338593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4834201" y="4504620"/>
              <a:ext cx="412958" cy="1501543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9371637" y="3955983"/>
              <a:ext cx="476235" cy="481263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7013865" y="3955983"/>
              <a:ext cx="476235" cy="481263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6441031" y="3955983"/>
              <a:ext cx="482670" cy="481263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7575464" y="3955983"/>
              <a:ext cx="1710809" cy="481263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5356976" y="3955983"/>
              <a:ext cx="993891" cy="481263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4834201" y="3955983"/>
              <a:ext cx="412958" cy="481263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3351155" y="3955983"/>
              <a:ext cx="1373229" cy="481263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1836582" y="3955983"/>
              <a:ext cx="1424539" cy="481263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Овал 4"/>
            <p:cNvSpPr/>
            <p:nvPr/>
          </p:nvSpPr>
          <p:spPr>
            <a:xfrm>
              <a:off x="658813" y="3955983"/>
              <a:ext cx="481263" cy="481263"/>
            </a:xfrm>
            <a:prstGeom prst="ellipse">
              <a:avLst/>
            </a:prstGeom>
            <a:noFill/>
            <a:ln w="28575">
              <a:solidFill>
                <a:srgbClr val="128F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Овал 5"/>
            <p:cNvSpPr/>
            <p:nvPr/>
          </p:nvSpPr>
          <p:spPr>
            <a:xfrm>
              <a:off x="966821" y="3955983"/>
              <a:ext cx="481263" cy="481263"/>
            </a:xfrm>
            <a:prstGeom prst="ellipse">
              <a:avLst/>
            </a:prstGeom>
            <a:noFill/>
            <a:ln w="28575">
              <a:solidFill>
                <a:srgbClr val="128F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Овал 6"/>
            <p:cNvSpPr/>
            <p:nvPr/>
          </p:nvSpPr>
          <p:spPr>
            <a:xfrm>
              <a:off x="10241965" y="3955983"/>
              <a:ext cx="481263" cy="481263"/>
            </a:xfrm>
            <a:prstGeom prst="ellipse">
              <a:avLst/>
            </a:prstGeom>
            <a:noFill/>
            <a:ln w="28575">
              <a:solidFill>
                <a:srgbClr val="128F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Овал 7"/>
            <p:cNvSpPr/>
            <p:nvPr/>
          </p:nvSpPr>
          <p:spPr>
            <a:xfrm>
              <a:off x="10549973" y="3955983"/>
              <a:ext cx="481263" cy="481263"/>
            </a:xfrm>
            <a:prstGeom prst="ellipse">
              <a:avLst/>
            </a:prstGeom>
            <a:noFill/>
            <a:ln w="28575">
              <a:solidFill>
                <a:srgbClr val="128F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0" name="Прямая соединительная линия 9"/>
            <p:cNvCxnSpPr>
              <a:stCxn id="6" idx="6"/>
            </p:cNvCxnSpPr>
            <p:nvPr/>
          </p:nvCxnSpPr>
          <p:spPr>
            <a:xfrm flipV="1">
              <a:off x="1448084" y="4196614"/>
              <a:ext cx="8812447" cy="1"/>
            </a:xfrm>
            <a:prstGeom prst="line">
              <a:avLst/>
            </a:prstGeom>
            <a:ln w="28575">
              <a:solidFill>
                <a:srgbClr val="128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Овал 10"/>
            <p:cNvSpPr/>
            <p:nvPr/>
          </p:nvSpPr>
          <p:spPr>
            <a:xfrm>
              <a:off x="2038712" y="4129237"/>
              <a:ext cx="144379" cy="144379"/>
            </a:xfrm>
            <a:prstGeom prst="ellipse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506055" y="4129237"/>
              <a:ext cx="144379" cy="144379"/>
            </a:xfrm>
            <a:prstGeom prst="ellipse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973915" y="4129237"/>
              <a:ext cx="144379" cy="144379"/>
            </a:xfrm>
            <a:prstGeom prst="ellipse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502719" y="4129237"/>
              <a:ext cx="144379" cy="144379"/>
            </a:xfrm>
            <a:prstGeom prst="ellipse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3970062" y="4129237"/>
              <a:ext cx="144379" cy="144379"/>
            </a:xfrm>
            <a:prstGeom prst="ellipse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4437922" y="4129237"/>
              <a:ext cx="144379" cy="144379"/>
            </a:xfrm>
            <a:prstGeom prst="ellipse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69088" y="4129238"/>
              <a:ext cx="144379" cy="144379"/>
            </a:xfrm>
            <a:prstGeom prst="ellipse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 flipH="1">
              <a:off x="5031016" y="4129238"/>
              <a:ext cx="3" cy="2106224"/>
            </a:xfrm>
            <a:prstGeom prst="line">
              <a:avLst/>
            </a:prstGeom>
            <a:ln w="25400">
              <a:solidFill>
                <a:srgbClr val="128F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Овал 21"/>
            <p:cNvSpPr/>
            <p:nvPr/>
          </p:nvSpPr>
          <p:spPr>
            <a:xfrm>
              <a:off x="5516948" y="4129237"/>
              <a:ext cx="144379" cy="144379"/>
            </a:xfrm>
            <a:prstGeom prst="ellipse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6042896" y="4129237"/>
              <a:ext cx="144379" cy="144379"/>
            </a:xfrm>
            <a:prstGeom prst="ellipse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6633667" y="4129237"/>
              <a:ext cx="144379" cy="144379"/>
            </a:xfrm>
            <a:prstGeom prst="ellipse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7186164" y="4129237"/>
              <a:ext cx="144379" cy="144379"/>
            </a:xfrm>
            <a:prstGeom prst="ellipse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7793838" y="4129237"/>
              <a:ext cx="144379" cy="144379"/>
            </a:xfrm>
            <a:prstGeom prst="ellipse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8397328" y="4129237"/>
              <a:ext cx="144379" cy="144379"/>
            </a:xfrm>
            <a:prstGeom prst="ellipse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8983470" y="4129237"/>
              <a:ext cx="144379" cy="144379"/>
            </a:xfrm>
            <a:prstGeom prst="ellipse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9507194" y="4129237"/>
              <a:ext cx="144379" cy="144379"/>
            </a:xfrm>
            <a:prstGeom prst="ellipse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4968094" y="4514249"/>
              <a:ext cx="144379" cy="144379"/>
            </a:xfrm>
            <a:prstGeom prst="ellipse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4968093" y="4889632"/>
              <a:ext cx="144379" cy="144379"/>
            </a:xfrm>
            <a:prstGeom prst="ellipse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4968093" y="5319193"/>
              <a:ext cx="144379" cy="144379"/>
            </a:xfrm>
            <a:prstGeom prst="ellipse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4968093" y="5724688"/>
              <a:ext cx="144379" cy="144379"/>
            </a:xfrm>
            <a:prstGeom prst="ellipse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4968093" y="6091083"/>
              <a:ext cx="144379" cy="144379"/>
            </a:xfrm>
            <a:prstGeom prst="ellipse">
              <a:avLst/>
            </a:prstGeom>
            <a:solidFill>
              <a:srgbClr val="128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285799" y="3501091"/>
              <a:ext cx="14777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128F60"/>
                  </a:solidFill>
                  <a:latin typeface="Museo Sans Cyrl 700" panose="02000000000000000000" pitchFamily="50" charset="-52"/>
                </a:rPr>
                <a:t>Seções da Rede</a:t>
              </a:r>
              <a:endParaRPr lang="ru-RU" sz="1600" dirty="0">
                <a:solidFill>
                  <a:srgbClr val="128F60"/>
                </a:solidFill>
                <a:latin typeface="Museo Sans Cyrl 700" panose="02000000000000000000" pitchFamily="50" charset="-52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879073" y="4459569"/>
              <a:ext cx="13738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128F60"/>
                  </a:solidFill>
                  <a:latin typeface="Museo Sans Cyrl 500" panose="02000000000000000000" pitchFamily="50" charset="-52"/>
                </a:rPr>
                <a:t>3 postes após a subestação AT/MT</a:t>
              </a:r>
              <a:endParaRPr lang="ru-RU" sz="1200" dirty="0">
                <a:solidFill>
                  <a:srgbClr val="128F60"/>
                </a:solidFill>
                <a:latin typeface="Museo Sans Cyrl 500" panose="02000000000000000000" pitchFamily="50" charset="-52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60578" y="4459568"/>
              <a:ext cx="14632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128F60"/>
                  </a:solidFill>
                  <a:latin typeface="Museo Sans Cyrl 500" panose="02000000000000000000" pitchFamily="50" charset="-52"/>
                </a:rPr>
                <a:t>3 km antes da subestação AT/MT</a:t>
              </a:r>
              <a:endParaRPr lang="ru-RU" sz="1200" dirty="0">
                <a:solidFill>
                  <a:srgbClr val="128F60"/>
                </a:solidFill>
                <a:latin typeface="Museo Sans Cyrl 500" panose="02000000000000000000" pitchFamily="50" charset="-52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389026" y="4493289"/>
              <a:ext cx="9038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128F60"/>
                  </a:solidFill>
                  <a:latin typeface="Museo Sans Cyrl 500" panose="02000000000000000000" pitchFamily="50" charset="-52"/>
                </a:rPr>
                <a:t>Trecho Equivalente</a:t>
              </a:r>
              <a:endParaRPr lang="ru-RU" sz="1200" dirty="0">
                <a:solidFill>
                  <a:srgbClr val="128F60"/>
                </a:solidFill>
                <a:latin typeface="Museo Sans Cyrl 500" panose="02000000000000000000" pitchFamily="50" charset="-52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353547" y="4485590"/>
              <a:ext cx="12377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128F60"/>
                  </a:solidFill>
                  <a:latin typeface="Museo Sans Cyrl 500" panose="02000000000000000000" pitchFamily="50" charset="-52"/>
                </a:rPr>
                <a:t>Postes de Subida</a:t>
              </a:r>
              <a:endParaRPr lang="ru-RU" sz="1200" dirty="0">
                <a:solidFill>
                  <a:srgbClr val="128F60"/>
                </a:solidFill>
                <a:latin typeface="Museo Sans Cyrl 500" panose="02000000000000000000" pitchFamily="50" charset="-52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731265" y="4485589"/>
              <a:ext cx="1555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128F60"/>
                  </a:solidFill>
                  <a:latin typeface="Museo Sans Cyrl 500" panose="02000000000000000000" pitchFamily="50" charset="-52"/>
                </a:rPr>
                <a:t>Trecho Equivalente</a:t>
              </a:r>
              <a:endParaRPr lang="ru-RU" sz="1200" dirty="0">
                <a:solidFill>
                  <a:srgbClr val="128F60"/>
                </a:solidFill>
                <a:latin typeface="Museo Sans Cyrl 500" panose="02000000000000000000" pitchFamily="50" charset="-52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286273" y="4459568"/>
              <a:ext cx="13239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128F60"/>
                  </a:solidFill>
                  <a:latin typeface="Museo Sans Cyrl 500" panose="02000000000000000000" pitchFamily="50" charset="-52"/>
                </a:rPr>
                <a:t>Poste antes da subestação MT/BT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389026" y="5263023"/>
              <a:ext cx="13677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128F60"/>
                  </a:solidFill>
                  <a:latin typeface="Museo Sans Cyrl 500" panose="02000000000000000000" pitchFamily="50" charset="-52"/>
                </a:rPr>
                <a:t>Trecho Equivalente</a:t>
              </a:r>
              <a:endParaRPr lang="ru-RU" sz="1200" dirty="0">
                <a:solidFill>
                  <a:srgbClr val="128F60"/>
                </a:solidFill>
                <a:latin typeface="Museo Sans Cyrl 500" panose="02000000000000000000" pitchFamily="50" charset="-52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389026" y="6006163"/>
              <a:ext cx="11038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128F60"/>
                  </a:solidFill>
                  <a:latin typeface="Museo Sans Cyrl 500" panose="02000000000000000000" pitchFamily="50" charset="-52"/>
                </a:rPr>
                <a:t>Poste Terminal</a:t>
              </a:r>
              <a:endParaRPr lang="ru-RU" sz="1200" dirty="0">
                <a:solidFill>
                  <a:srgbClr val="128F60"/>
                </a:solidFill>
                <a:latin typeface="Museo Sans Cyrl 500" panose="02000000000000000000" pitchFamily="50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54346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777234" y="1782185"/>
            <a:ext cx="4280908" cy="206797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Como?</a:t>
            </a:r>
            <a:endParaRPr lang="ru-RU" dirty="0"/>
          </a:p>
        </p:txBody>
      </p:sp>
      <p:sp>
        <p:nvSpPr>
          <p:cNvPr id="8" name="Объект 6"/>
          <p:cNvSpPr>
            <a:spLocks noGrp="1"/>
          </p:cNvSpPr>
          <p:nvPr>
            <p:ph idx="4294967295"/>
          </p:nvPr>
        </p:nvSpPr>
        <p:spPr>
          <a:xfrm>
            <a:off x="626283" y="1272176"/>
            <a:ext cx="8291264" cy="4606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sz="1600" dirty="0">
                <a:latin typeface="Museo Sans Cyrl 300" panose="02000000000000000000" pitchFamily="50" charset="-52"/>
              </a:rPr>
              <a:t>Proteção contra </a:t>
            </a:r>
            <a:r>
              <a:rPr lang="pt-BR" sz="1600" dirty="0">
                <a:solidFill>
                  <a:srgbClr val="128F60"/>
                </a:solidFill>
                <a:latin typeface="Museo Sans Cyrl 700" panose="02000000000000000000" pitchFamily="50" charset="-52"/>
                <a:ea typeface="+mn-ea"/>
                <a:cs typeface="+mn-cs"/>
              </a:rPr>
              <a:t>sobretensões induzidas (IOV):  </a:t>
            </a:r>
            <a:r>
              <a:rPr lang="en-US" sz="1600" dirty="0">
                <a:latin typeface="Museo Sans Cyrl 300" panose="02000000000000000000" pitchFamily="50" charset="-52"/>
              </a:rPr>
              <a:t>1 peça por circuito</a:t>
            </a:r>
          </a:p>
          <a:p>
            <a:pPr marL="0" indent="0">
              <a:buNone/>
            </a:pPr>
            <a:endParaRPr lang="en-US" sz="1400" dirty="0">
              <a:latin typeface="Museo Sans Cyrl 300" panose="02000000000000000000" pitchFamily="50" charset="-52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6488" y="4031272"/>
            <a:ext cx="72984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Proteção contra </a:t>
            </a:r>
            <a:r>
              <a:rPr lang="pt-BR" sz="1600" dirty="0">
                <a:solidFill>
                  <a:srgbClr val="128F60"/>
                </a:solidFill>
                <a:latin typeface="Museo Sans Cyrl 700" panose="02000000000000000000" pitchFamily="50" charset="-52"/>
              </a:rPr>
              <a:t>descargas atmosféricas diretas (DLS) 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e contra </a:t>
            </a:r>
            <a:r>
              <a:rPr lang="pt-BR" sz="1600" dirty="0">
                <a:solidFill>
                  <a:srgbClr val="128F60"/>
                </a:solidFill>
                <a:latin typeface="Museo Sans Cyrl 700" panose="02000000000000000000" pitchFamily="50" charset="-52"/>
              </a:rPr>
              <a:t>descargas atmosféricas de retorno (DFO):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1, 2 ou 3 unidades por circuito, conforme: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776266" y="2933550"/>
            <a:ext cx="2806346" cy="584775"/>
          </a:xfrm>
          <a:prstGeom prst="rect">
            <a:avLst/>
          </a:prstGeom>
          <a:solidFill>
            <a:srgbClr val="128F60"/>
          </a:solidFill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Museo Sans Cyrl 700" panose="02000000000000000000" pitchFamily="50" charset="-52"/>
              </a:rPr>
              <a:t>Alternância de fases:</a:t>
            </a:r>
          </a:p>
          <a:p>
            <a:r>
              <a:rPr lang="en-US" sz="1600" dirty="0">
                <a:solidFill>
                  <a:schemeClr val="bg1"/>
                </a:solidFill>
                <a:latin typeface="Museo Sans Cyrl 700" panose="02000000000000000000" pitchFamily="50" charset="-52"/>
              </a:rPr>
              <a:t>A –&gt; B –&gt; C –&gt; A –&gt; B –&gt; C</a:t>
            </a:r>
            <a:endParaRPr lang="ru-RU" sz="1600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8390778" y="251242"/>
            <a:ext cx="3114734" cy="1803980"/>
            <a:chOff x="8450983" y="844809"/>
            <a:chExt cx="3114734" cy="180398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8450983" y="844809"/>
              <a:ext cx="3114734" cy="178824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endParaRPr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8720" y="1121137"/>
              <a:ext cx="2802490" cy="1527652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9264955" y="903736"/>
              <a:ext cx="150201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Museo Sans Cyrl 500" panose="02000000000000000000" pitchFamily="50" charset="-52"/>
                </a:rPr>
                <a:t>1 peça por circuito</a:t>
              </a:r>
              <a:endParaRPr lang="ru-RU" sz="1200" dirty="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8390777" y="2190196"/>
            <a:ext cx="3132389" cy="1837369"/>
            <a:chOff x="8450982" y="2765119"/>
            <a:chExt cx="3132389" cy="183736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8450982" y="2765119"/>
              <a:ext cx="3114734" cy="178824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endParaRPr>
            </a:p>
          </p:txBody>
        </p:sp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41319" y="2999235"/>
              <a:ext cx="2942052" cy="1603253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9304450" y="2820735"/>
              <a:ext cx="158376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Museo Sans Cyrl 500" panose="02000000000000000000" pitchFamily="50" charset="-52"/>
                </a:rPr>
                <a:t>2 peças por circuito</a:t>
              </a:r>
              <a:endParaRPr lang="ru-RU" sz="1200" dirty="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8389363" y="4122009"/>
            <a:ext cx="3133803" cy="1725874"/>
            <a:chOff x="8449568" y="4715576"/>
            <a:chExt cx="3133803" cy="1725874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8449568" y="4715576"/>
              <a:ext cx="3133803" cy="169257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endParaRPr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41319" y="4880625"/>
              <a:ext cx="2864193" cy="1560825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9334643" y="4715576"/>
              <a:ext cx="158216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Museo Sans Cyrl 500" panose="02000000000000000000" pitchFamily="50" charset="-52"/>
                </a:rPr>
                <a:t>3 peças por circuito</a:t>
              </a:r>
              <a:endParaRPr lang="ru-RU" sz="1200" dirty="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</a:endParaRPr>
            </a:p>
          </p:txBody>
        </p:sp>
      </p:grpSp>
      <p:sp>
        <p:nvSpPr>
          <p:cNvPr id="14" name="Объект 6"/>
          <p:cNvSpPr txBox="1">
            <a:spLocks/>
          </p:cNvSpPr>
          <p:nvPr/>
        </p:nvSpPr>
        <p:spPr>
          <a:xfrm>
            <a:off x="860985" y="868773"/>
            <a:ext cx="8291264" cy="308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6699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204D21"/>
              </a:buClr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Museo Sans Cyrl 700" panose="02000000000000000000" pitchFamily="50" charset="-52"/>
                <a:sym typeface="Wingdings" panose="05000000000000000000" pitchFamily="2" charset="2"/>
              </a:rPr>
              <a:t></a:t>
            </a:r>
            <a:r>
              <a:rPr lang="en-US" sz="1800" dirty="0">
                <a:solidFill>
                  <a:srgbClr val="128F60"/>
                </a:solidFill>
                <a:latin typeface="Museo Sans Cyrl 700" panose="02000000000000000000" pitchFamily="50" charset="-52"/>
                <a:sym typeface="Wingdings" panose="05000000000000000000" pitchFamily="2" charset="2"/>
              </a:rPr>
              <a:t> Por tipo de sobretensão </a:t>
            </a:r>
            <a:endParaRPr lang="en-US" sz="1800" dirty="0">
              <a:solidFill>
                <a:srgbClr val="128F60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2754" y="4598159"/>
            <a:ext cx="5353246" cy="938622"/>
          </a:xfrm>
          <a:prstGeom prst="rect">
            <a:avLst/>
          </a:prstGeom>
        </p:spPr>
        <p:txBody>
          <a:bodyPr numCol="2" anchor="ctr" anchorCtr="1">
            <a:noAutofit/>
          </a:bodyPr>
          <a:lstStyle/>
          <a:p>
            <a:pPr marL="285750" indent="-285750">
              <a:buSzPct val="90000"/>
              <a:buBlip>
                <a:blip r:embed="rId5"/>
              </a:buBlip>
            </a:pPr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Densidade isoceráunica</a:t>
            </a:r>
          </a:p>
          <a:p>
            <a:pPr marL="285750" indent="-285750">
              <a:buSzPct val="90000"/>
              <a:buBlip>
                <a:blip r:embed="rId5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Perfil do terreno</a:t>
            </a:r>
          </a:p>
          <a:p>
            <a:pPr marL="285750" indent="-285750">
              <a:buSzPct val="90000"/>
              <a:buBlip>
                <a:blip r:embed="rId5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Blindagem</a:t>
            </a:r>
          </a:p>
          <a:p>
            <a:pPr marL="285750" indent="-285750">
              <a:buSzPct val="90000"/>
              <a:buBlip>
                <a:blip r:embed="rId5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Geometria de linhas</a:t>
            </a:r>
          </a:p>
          <a:p>
            <a:pPr marL="285750" indent="-285750">
              <a:buSzPct val="90000"/>
              <a:buBlip>
                <a:blip r:embed="rId5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Resistência de terra</a:t>
            </a:r>
          </a:p>
          <a:p>
            <a:pPr marL="285750" indent="-285750">
              <a:buSzPct val="90000"/>
              <a:buBlip>
                <a:blip r:embed="rId5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…e outros fatores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387" y="1782185"/>
            <a:ext cx="3904161" cy="2128177"/>
          </a:xfrm>
          <a:prstGeom prst="rect">
            <a:avLst/>
          </a:prstGeom>
        </p:spPr>
      </p:pic>
      <p:sp>
        <p:nvSpPr>
          <p:cNvPr id="24" name="Равнобедренный треугольник 23"/>
          <p:cNvSpPr/>
          <p:nvPr/>
        </p:nvSpPr>
        <p:spPr>
          <a:xfrm rot="16200000" flipV="1">
            <a:off x="7571036" y="4482523"/>
            <a:ext cx="910973" cy="281743"/>
          </a:xfrm>
          <a:prstGeom prst="triangle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73152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Como?</a:t>
            </a:r>
            <a:endParaRPr lang="ru-RU" dirty="0"/>
          </a:p>
        </p:txBody>
      </p:sp>
      <p:sp>
        <p:nvSpPr>
          <p:cNvPr id="5" name="Объект 6"/>
          <p:cNvSpPr>
            <a:spLocks noGrp="1"/>
          </p:cNvSpPr>
          <p:nvPr>
            <p:ph idx="4294967295"/>
          </p:nvPr>
        </p:nvSpPr>
        <p:spPr>
          <a:xfrm>
            <a:off x="4963141" y="2231822"/>
            <a:ext cx="2265717" cy="473268"/>
          </a:xfrm>
          <a:prstGeom prst="rect">
            <a:avLst/>
          </a:prstGeom>
          <a:solidFill>
            <a:srgbClr val="128F60"/>
          </a:solidFill>
        </p:spPr>
        <p:txBody>
          <a:bodyPr>
            <a:no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Postes</a:t>
            </a:r>
            <a:r>
              <a:rPr lang="en-US" sz="2400" dirty="0">
                <a:solidFill>
                  <a:schemeClr val="bg1"/>
                </a:solidFill>
                <a:latin typeface="Museo Sans Cyrl 700" panose="02000000000000000000" pitchFamily="50" charset="-52"/>
                <a:cs typeface="Calibri Light" panose="020F0302020204030204" pitchFamily="34" charset="0"/>
              </a:rPr>
              <a:t> aterrados</a:t>
            </a:r>
          </a:p>
        </p:txBody>
      </p:sp>
      <p:sp>
        <p:nvSpPr>
          <p:cNvPr id="6" name="Объект 6"/>
          <p:cNvSpPr txBox="1">
            <a:spLocks/>
          </p:cNvSpPr>
          <p:nvPr/>
        </p:nvSpPr>
        <p:spPr>
          <a:xfrm>
            <a:off x="3357982" y="2827356"/>
            <a:ext cx="8291264" cy="34563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6699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204D21"/>
              </a:buClr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Postes metálicos ou postes de madeira com cabos de terra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BIL global = BIL do isolamento da linha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U</a:t>
            </a:r>
            <a:r>
              <a:rPr lang="en-US" sz="1800" baseline="-250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IOV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 &gt; </a:t>
            </a:r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BIL global 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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flashover dos isoladores da linha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U</a:t>
            </a:r>
            <a:r>
              <a:rPr lang="en-US" sz="1800" baseline="-250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DLS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 &gt;&gt; </a:t>
            </a:r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BIL global 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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flashovers múltiplos do isolador da linha</a:t>
            </a:r>
            <a:endParaRPr lang="en-US" sz="18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7" name="Объект 6"/>
          <p:cNvSpPr txBox="1">
            <a:spLocks/>
          </p:cNvSpPr>
          <p:nvPr/>
        </p:nvSpPr>
        <p:spPr>
          <a:xfrm>
            <a:off x="601134" y="1259946"/>
            <a:ext cx="8291264" cy="460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6699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204D21"/>
              </a:buClr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</a:t>
            </a:r>
            <a:r>
              <a:rPr lang="en-US" sz="2000" dirty="0">
                <a:solidFill>
                  <a:srgbClr val="D9D9D9"/>
                </a:solidFill>
                <a:latin typeface="Museo Sans Cyrl 3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Por tipo de postes</a:t>
            </a:r>
            <a:endParaRPr lang="en-US" sz="2000" spc="300" dirty="0">
              <a:solidFill>
                <a:srgbClr val="128F60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8196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/>
          <p:cNvSpPr/>
          <p:nvPr/>
        </p:nvSpPr>
        <p:spPr>
          <a:xfrm>
            <a:off x="2274904" y="815686"/>
            <a:ext cx="1518944" cy="2797894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69"/>
          <a:stretch/>
        </p:blipFill>
        <p:spPr>
          <a:xfrm>
            <a:off x="1457920" y="104242"/>
            <a:ext cx="9492744" cy="358206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Como?</a:t>
            </a:r>
            <a:endParaRPr lang="ru-RU" dirty="0"/>
          </a:p>
        </p:txBody>
      </p:sp>
      <p:sp>
        <p:nvSpPr>
          <p:cNvPr id="7" name="ZoneTexte 47"/>
          <p:cNvSpPr txBox="1">
            <a:spLocks noChangeArrowheads="1"/>
          </p:cNvSpPr>
          <p:nvPr/>
        </p:nvSpPr>
        <p:spPr bwMode="auto">
          <a:xfrm>
            <a:off x="5368098" y="2559699"/>
            <a:ext cx="13160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en-US" sz="1400" dirty="0">
                <a:solidFill>
                  <a:srgbClr val="FFC000"/>
                </a:solidFill>
                <a:latin typeface="Museo Sans Cyrl 500" panose="02000000000000000000" pitchFamily="50" charset="-52"/>
              </a:rPr>
              <a:t>Impacto indireto</a:t>
            </a:r>
          </a:p>
        </p:txBody>
      </p: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617107" y="4113776"/>
            <a:ext cx="1068387" cy="1325265"/>
            <a:chOff x="519933" y="4722494"/>
            <a:chExt cx="1067841" cy="1325882"/>
          </a:xfrm>
        </p:grpSpPr>
        <p:grpSp>
          <p:nvGrpSpPr>
            <p:cNvPr id="9" name="Group 20"/>
            <p:cNvGrpSpPr>
              <a:grpSpLocks/>
            </p:cNvGrpSpPr>
            <p:nvPr/>
          </p:nvGrpSpPr>
          <p:grpSpPr bwMode="auto">
            <a:xfrm>
              <a:off x="827750" y="5217727"/>
              <a:ext cx="272911" cy="830649"/>
              <a:chOff x="827750" y="5217727"/>
              <a:chExt cx="272911" cy="830649"/>
            </a:xfrm>
          </p:grpSpPr>
          <p:cxnSp>
            <p:nvCxnSpPr>
              <p:cNvPr id="12" name="Straight Connector 16"/>
              <p:cNvCxnSpPr>
                <a:cxnSpLocks/>
              </p:cNvCxnSpPr>
              <p:nvPr/>
            </p:nvCxnSpPr>
            <p:spPr>
              <a:xfrm>
                <a:off x="1021326" y="5217727"/>
                <a:ext cx="0" cy="274766"/>
              </a:xfrm>
              <a:prstGeom prst="line">
                <a:avLst/>
              </a:prstGeom>
              <a:ln w="28575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00"/>
              <p:cNvCxnSpPr>
                <a:cxnSpLocks/>
              </p:cNvCxnSpPr>
              <p:nvPr/>
            </p:nvCxnSpPr>
            <p:spPr>
              <a:xfrm>
                <a:off x="1021326" y="5773610"/>
                <a:ext cx="0" cy="274766"/>
              </a:xfrm>
              <a:prstGeom prst="line">
                <a:avLst/>
              </a:prstGeom>
              <a:ln w="28575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02"/>
              <p:cNvCxnSpPr>
                <a:cxnSpLocks/>
              </p:cNvCxnSpPr>
              <p:nvPr/>
            </p:nvCxnSpPr>
            <p:spPr>
              <a:xfrm>
                <a:off x="941992" y="5706904"/>
                <a:ext cx="158669" cy="133412"/>
              </a:xfrm>
              <a:prstGeom prst="line">
                <a:avLst/>
              </a:prstGeom>
              <a:ln w="28575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05"/>
              <p:cNvCxnSpPr>
                <a:cxnSpLocks/>
              </p:cNvCxnSpPr>
              <p:nvPr/>
            </p:nvCxnSpPr>
            <p:spPr>
              <a:xfrm flipV="1">
                <a:off x="941992" y="5706904"/>
                <a:ext cx="158669" cy="133412"/>
              </a:xfrm>
              <a:prstGeom prst="line">
                <a:avLst/>
              </a:prstGeom>
              <a:ln w="28575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06"/>
              <p:cNvCxnSpPr>
                <a:cxnSpLocks/>
              </p:cNvCxnSpPr>
              <p:nvPr/>
            </p:nvCxnSpPr>
            <p:spPr>
              <a:xfrm flipV="1">
                <a:off x="827750" y="5473434"/>
                <a:ext cx="207856" cy="233471"/>
              </a:xfrm>
              <a:prstGeom prst="line">
                <a:avLst/>
              </a:prstGeom>
              <a:ln w="28575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ZoneTexte 47"/>
            <p:cNvSpPr txBox="1">
              <a:spLocks noChangeArrowheads="1"/>
            </p:cNvSpPr>
            <p:nvPr/>
          </p:nvSpPr>
          <p:spPr bwMode="auto">
            <a:xfrm>
              <a:off x="519933" y="4722494"/>
              <a:ext cx="1067841" cy="461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en-US" sz="1200" dirty="0">
                  <a:solidFill>
                    <a:srgbClr val="E46C0A"/>
                  </a:solidFill>
                  <a:latin typeface="Museo Sans Cyrl 700" panose="02000000000000000000" pitchFamily="50" charset="-52"/>
                </a:rPr>
                <a:t>Interrupção e Trip</a:t>
              </a:r>
            </a:p>
          </p:txBody>
        </p:sp>
      </p:grpSp>
      <p:grpSp>
        <p:nvGrpSpPr>
          <p:cNvPr id="17" name="Group 25"/>
          <p:cNvGrpSpPr>
            <a:grpSpLocks/>
          </p:cNvGrpSpPr>
          <p:nvPr/>
        </p:nvGrpSpPr>
        <p:grpSpPr bwMode="auto">
          <a:xfrm>
            <a:off x="5855945" y="4151582"/>
            <a:ext cx="1202881" cy="1222935"/>
            <a:chOff x="1587309" y="4756245"/>
            <a:chExt cx="1203908" cy="1222244"/>
          </a:xfrm>
        </p:grpSpPr>
        <p:pic>
          <p:nvPicPr>
            <p:cNvPr id="19" name="Picture 81" descr="Related image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5953" y="5282809"/>
              <a:ext cx="406039" cy="6956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ZoneTexte 47"/>
            <p:cNvSpPr txBox="1">
              <a:spLocks noChangeArrowheads="1"/>
            </p:cNvSpPr>
            <p:nvPr/>
          </p:nvSpPr>
          <p:spPr bwMode="auto">
            <a:xfrm>
              <a:off x="1587309" y="4756245"/>
              <a:ext cx="1203908" cy="46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en-US" sz="1200" dirty="0">
                  <a:solidFill>
                    <a:srgbClr val="128F60"/>
                  </a:solidFill>
                  <a:latin typeface="Museo Sans Cyrl 700" panose="02000000000000000000" pitchFamily="50" charset="-52"/>
                </a:rPr>
                <a:t>Danos e manutenção</a:t>
              </a:r>
            </a:p>
          </p:txBody>
        </p:sp>
      </p:grpSp>
      <p:sp>
        <p:nvSpPr>
          <p:cNvPr id="21" name="TextBox 26"/>
          <p:cNvSpPr txBox="1">
            <a:spLocks noChangeArrowheads="1"/>
          </p:cNvSpPr>
          <p:nvPr/>
        </p:nvSpPr>
        <p:spPr bwMode="auto">
          <a:xfrm>
            <a:off x="1806145" y="4269490"/>
            <a:ext cx="4064087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SzPct val="90000"/>
              <a:buBlip>
                <a:blip r:embed="rId4"/>
              </a:buBlip>
            </a:pPr>
            <a:r>
              <a:rPr lang="pt-BR" altLang="en-US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Devido ao elevado índice isoceráunico, são frequentes os disparos (transitórios) da linha, mas na maior parte das vezes de curta duração.</a:t>
            </a:r>
          </a:p>
          <a:p>
            <a:pPr>
              <a:spcBef>
                <a:spcPct val="0"/>
              </a:spcBef>
              <a:buSzPct val="90000"/>
              <a:buBlip>
                <a:blip r:embed="rId4"/>
              </a:buBlip>
            </a:pPr>
            <a:r>
              <a:rPr lang="pt-BR" altLang="en-US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Interrupções longas apenas se a linha/isolador estiver danificado</a:t>
            </a:r>
            <a:endParaRPr lang="en-US" altLang="en-US" sz="14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</a:endParaRPr>
          </a:p>
        </p:txBody>
      </p:sp>
      <p:sp>
        <p:nvSpPr>
          <p:cNvPr id="22" name="ZoneTexte 47"/>
          <p:cNvSpPr txBox="1">
            <a:spLocks noChangeArrowheads="1"/>
          </p:cNvSpPr>
          <p:nvPr/>
        </p:nvSpPr>
        <p:spPr bwMode="auto">
          <a:xfrm>
            <a:off x="2367871" y="3719223"/>
            <a:ext cx="131606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en-US" sz="1400" dirty="0">
                <a:solidFill>
                  <a:srgbClr val="128F60"/>
                </a:solidFill>
                <a:latin typeface="Museo Sans Cyrl 700" panose="02000000000000000000" pitchFamily="50" charset="-52"/>
              </a:rPr>
              <a:t>BIL = 150 kV</a:t>
            </a:r>
          </a:p>
        </p:txBody>
      </p:sp>
      <p:sp>
        <p:nvSpPr>
          <p:cNvPr id="23" name="TextBox 130"/>
          <p:cNvSpPr txBox="1">
            <a:spLocks noChangeArrowheads="1"/>
          </p:cNvSpPr>
          <p:nvPr/>
        </p:nvSpPr>
        <p:spPr bwMode="auto">
          <a:xfrm>
            <a:off x="7129353" y="4263264"/>
            <a:ext cx="450005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SzPct val="90000"/>
              <a:buBlip>
                <a:blip r:embed="rId4"/>
              </a:buBlip>
            </a:pPr>
            <a:r>
              <a:rPr lang="pt-BR" altLang="en-US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Possibilidade de danos no isolador/condutor</a:t>
            </a:r>
          </a:p>
          <a:p>
            <a:pPr>
              <a:spcBef>
                <a:spcPct val="0"/>
              </a:spcBef>
              <a:buSzPct val="90000"/>
              <a:buBlip>
                <a:blip r:embed="rId4"/>
              </a:buBlip>
            </a:pPr>
            <a:r>
              <a:rPr lang="pt-BR" altLang="en-US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Disparos frequentes do religador ou disjuntor, portanto, maior manutenção</a:t>
            </a:r>
            <a:endParaRPr lang="en-US" altLang="en-US" sz="14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</a:endParaRPr>
          </a:p>
        </p:txBody>
      </p:sp>
      <p:sp>
        <p:nvSpPr>
          <p:cNvPr id="24" name="ZoneTexte 47"/>
          <p:cNvSpPr txBox="1">
            <a:spLocks noChangeArrowheads="1"/>
          </p:cNvSpPr>
          <p:nvPr/>
        </p:nvSpPr>
        <p:spPr bwMode="auto">
          <a:xfrm>
            <a:off x="4288425" y="3741850"/>
            <a:ext cx="1692553" cy="307777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fr-FR" altLang="en-US" sz="1400" b="1" dirty="0">
                <a:latin typeface="Museo Sans Cyrl 500" panose="02000000000000000000" pitchFamily="50" charset="-52"/>
              </a:rPr>
              <a:t>Ligação à terra</a:t>
            </a:r>
          </a:p>
        </p:txBody>
      </p:sp>
      <p:sp>
        <p:nvSpPr>
          <p:cNvPr id="25" name="ZoneTexte 47"/>
          <p:cNvSpPr txBox="1">
            <a:spLocks noChangeArrowheads="1"/>
          </p:cNvSpPr>
          <p:nvPr/>
        </p:nvSpPr>
        <p:spPr bwMode="auto">
          <a:xfrm>
            <a:off x="7029784" y="3735598"/>
            <a:ext cx="1883519" cy="307777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fr-FR" altLang="en-US" sz="1400" dirty="0">
                <a:latin typeface="Museo Sans Cyrl 500" panose="02000000000000000000" pitchFamily="50" charset="-52"/>
              </a:rPr>
              <a:t>Para-raios</a:t>
            </a:r>
          </a:p>
        </p:txBody>
      </p:sp>
      <p:sp>
        <p:nvSpPr>
          <p:cNvPr id="28" name="Объект 6"/>
          <p:cNvSpPr>
            <a:spLocks noGrp="1"/>
          </p:cNvSpPr>
          <p:nvPr>
            <p:ph idx="4294967295"/>
          </p:nvPr>
        </p:nvSpPr>
        <p:spPr>
          <a:xfrm>
            <a:off x="3182808" y="2821309"/>
            <a:ext cx="1756897" cy="349373"/>
          </a:xfrm>
          <a:prstGeom prst="rect">
            <a:avLst/>
          </a:prstGeom>
          <a:solidFill>
            <a:srgbClr val="128F60"/>
          </a:solidFill>
        </p:spPr>
        <p:txBody>
          <a:bodyPr>
            <a:noAutofit/>
          </a:bodyPr>
          <a:lstStyle/>
          <a:p>
            <a:pPr algn="ctr"/>
            <a:r>
              <a:rPr lang="pt-BR" sz="1800" dirty="0">
                <a:solidFill>
                  <a:schemeClr val="bg1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Postes</a:t>
            </a:r>
            <a:r>
              <a:rPr lang="en-US" sz="1800" dirty="0">
                <a:solidFill>
                  <a:schemeClr val="bg1"/>
                </a:solidFill>
                <a:latin typeface="Museo Sans Cyrl 700" panose="02000000000000000000" pitchFamily="50" charset="-52"/>
                <a:cs typeface="Calibri Light" panose="020F0302020204030204" pitchFamily="34" charset="0"/>
              </a:rPr>
              <a:t> aterrados</a:t>
            </a:r>
          </a:p>
        </p:txBody>
      </p:sp>
    </p:spTree>
    <p:extLst>
      <p:ext uri="{BB962C8B-B14F-4D97-AF65-F5344CB8AC3E}">
        <p14:creationId xmlns:p14="http://schemas.microsoft.com/office/powerpoint/2010/main" val="42661587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2303012" y="872137"/>
            <a:ext cx="1313378" cy="2838731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12751" b="8911"/>
          <a:stretch/>
        </p:blipFill>
        <p:spPr>
          <a:xfrm>
            <a:off x="1955244" y="610511"/>
            <a:ext cx="8818605" cy="30498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Como?</a:t>
            </a:r>
            <a:endParaRPr lang="ru-RU" dirty="0"/>
          </a:p>
        </p:txBody>
      </p:sp>
      <p:sp>
        <p:nvSpPr>
          <p:cNvPr id="7" name="ZoneTexte 47"/>
          <p:cNvSpPr txBox="1">
            <a:spLocks noChangeArrowheads="1"/>
          </p:cNvSpPr>
          <p:nvPr/>
        </p:nvSpPr>
        <p:spPr bwMode="auto">
          <a:xfrm>
            <a:off x="2303012" y="3805780"/>
            <a:ext cx="131337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en-US" sz="1400" dirty="0">
                <a:solidFill>
                  <a:srgbClr val="128F60"/>
                </a:solidFill>
                <a:latin typeface="Museo Sans Cyrl 700" panose="02000000000000000000" pitchFamily="50" charset="-52"/>
              </a:rPr>
              <a:t>BIL = 150 kV</a:t>
            </a:r>
          </a:p>
        </p:txBody>
      </p: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710316" y="4181295"/>
            <a:ext cx="1068387" cy="1313950"/>
            <a:chOff x="519933" y="4733815"/>
            <a:chExt cx="1067841" cy="1314561"/>
          </a:xfrm>
        </p:grpSpPr>
        <p:grpSp>
          <p:nvGrpSpPr>
            <p:cNvPr id="9" name="Group 20"/>
            <p:cNvGrpSpPr>
              <a:grpSpLocks/>
            </p:cNvGrpSpPr>
            <p:nvPr/>
          </p:nvGrpSpPr>
          <p:grpSpPr bwMode="auto">
            <a:xfrm>
              <a:off x="827750" y="5217727"/>
              <a:ext cx="272911" cy="830649"/>
              <a:chOff x="827750" y="5217727"/>
              <a:chExt cx="272911" cy="830649"/>
            </a:xfrm>
          </p:grpSpPr>
          <p:cxnSp>
            <p:nvCxnSpPr>
              <p:cNvPr id="12" name="Straight Connector 161"/>
              <p:cNvCxnSpPr>
                <a:cxnSpLocks/>
              </p:cNvCxnSpPr>
              <p:nvPr/>
            </p:nvCxnSpPr>
            <p:spPr>
              <a:xfrm>
                <a:off x="1021326" y="5217727"/>
                <a:ext cx="0" cy="274766"/>
              </a:xfrm>
              <a:prstGeom prst="line">
                <a:avLst/>
              </a:prstGeom>
              <a:ln w="28575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62"/>
              <p:cNvCxnSpPr>
                <a:cxnSpLocks/>
              </p:cNvCxnSpPr>
              <p:nvPr/>
            </p:nvCxnSpPr>
            <p:spPr>
              <a:xfrm>
                <a:off x="1021326" y="5773610"/>
                <a:ext cx="0" cy="274766"/>
              </a:xfrm>
              <a:prstGeom prst="line">
                <a:avLst/>
              </a:prstGeom>
              <a:ln w="28575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63"/>
              <p:cNvCxnSpPr>
                <a:cxnSpLocks/>
              </p:cNvCxnSpPr>
              <p:nvPr/>
            </p:nvCxnSpPr>
            <p:spPr>
              <a:xfrm>
                <a:off x="941992" y="5706904"/>
                <a:ext cx="158669" cy="133412"/>
              </a:xfrm>
              <a:prstGeom prst="line">
                <a:avLst/>
              </a:prstGeom>
              <a:ln w="28575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64"/>
              <p:cNvCxnSpPr>
                <a:cxnSpLocks/>
              </p:cNvCxnSpPr>
              <p:nvPr/>
            </p:nvCxnSpPr>
            <p:spPr>
              <a:xfrm flipV="1">
                <a:off x="941992" y="5706904"/>
                <a:ext cx="158669" cy="133412"/>
              </a:xfrm>
              <a:prstGeom prst="line">
                <a:avLst/>
              </a:prstGeom>
              <a:ln w="28575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65"/>
              <p:cNvCxnSpPr>
                <a:cxnSpLocks/>
              </p:cNvCxnSpPr>
              <p:nvPr/>
            </p:nvCxnSpPr>
            <p:spPr>
              <a:xfrm flipV="1">
                <a:off x="827750" y="5473434"/>
                <a:ext cx="207856" cy="233471"/>
              </a:xfrm>
              <a:prstGeom prst="line">
                <a:avLst/>
              </a:prstGeom>
              <a:ln w="28575">
                <a:solidFill>
                  <a:srgbClr val="E46C0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ZoneTexte 47"/>
            <p:cNvSpPr txBox="1">
              <a:spLocks noChangeArrowheads="1"/>
            </p:cNvSpPr>
            <p:nvPr/>
          </p:nvSpPr>
          <p:spPr bwMode="auto">
            <a:xfrm>
              <a:off x="519933" y="4733815"/>
              <a:ext cx="1067841" cy="461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en-US" sz="1200" dirty="0">
                  <a:solidFill>
                    <a:srgbClr val="E46C0A"/>
                  </a:solidFill>
                  <a:latin typeface="Museo Sans Cyrl 700" panose="02000000000000000000" pitchFamily="50" charset="-52"/>
                </a:rPr>
                <a:t>Interrupção e Trip</a:t>
              </a:r>
            </a:p>
          </p:txBody>
        </p:sp>
      </p:grpSp>
      <p:grpSp>
        <p:nvGrpSpPr>
          <p:cNvPr id="18" name="Group 25"/>
          <p:cNvGrpSpPr>
            <a:grpSpLocks/>
          </p:cNvGrpSpPr>
          <p:nvPr/>
        </p:nvGrpSpPr>
        <p:grpSpPr bwMode="auto">
          <a:xfrm>
            <a:off x="5697851" y="4181294"/>
            <a:ext cx="1207982" cy="1222935"/>
            <a:chOff x="1516171" y="4756245"/>
            <a:chExt cx="1209014" cy="1222244"/>
          </a:xfrm>
        </p:grpSpPr>
        <p:pic>
          <p:nvPicPr>
            <p:cNvPr id="20" name="Picture 81" descr="Related image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4814" y="5282809"/>
              <a:ext cx="406039" cy="6956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ZoneTexte 47"/>
            <p:cNvSpPr txBox="1">
              <a:spLocks noChangeArrowheads="1"/>
            </p:cNvSpPr>
            <p:nvPr/>
          </p:nvSpPr>
          <p:spPr bwMode="auto">
            <a:xfrm>
              <a:off x="1516171" y="4756245"/>
              <a:ext cx="1209014" cy="46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en-US" sz="1200" dirty="0">
                  <a:solidFill>
                    <a:srgbClr val="128F60"/>
                  </a:solidFill>
                  <a:latin typeface="Museo Sans Cyrl 700" panose="02000000000000000000" pitchFamily="50" charset="-52"/>
                </a:rPr>
                <a:t>Danos e manutenção</a:t>
              </a:r>
            </a:p>
          </p:txBody>
        </p:sp>
      </p:grpSp>
      <p:sp>
        <p:nvSpPr>
          <p:cNvPr id="25" name="ZoneTexte 47"/>
          <p:cNvSpPr txBox="1">
            <a:spLocks noChangeArrowheads="1"/>
          </p:cNvSpPr>
          <p:nvPr/>
        </p:nvSpPr>
        <p:spPr bwMode="auto">
          <a:xfrm>
            <a:off x="6780678" y="480399"/>
            <a:ext cx="13136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en-US" sz="1400" dirty="0">
                <a:solidFill>
                  <a:srgbClr val="FFC000"/>
                </a:solidFill>
                <a:latin typeface="Museo Sans Cyrl 300" panose="02000000000000000000" pitchFamily="50" charset="-52"/>
              </a:rPr>
              <a:t>Descarga Direta</a:t>
            </a:r>
          </a:p>
        </p:txBody>
      </p:sp>
      <p:sp>
        <p:nvSpPr>
          <p:cNvPr id="26" name="ZoneTexte 47"/>
          <p:cNvSpPr txBox="1">
            <a:spLocks noChangeArrowheads="1"/>
          </p:cNvSpPr>
          <p:nvPr/>
        </p:nvSpPr>
        <p:spPr bwMode="auto">
          <a:xfrm>
            <a:off x="4723473" y="467039"/>
            <a:ext cx="13136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en-US" sz="1400" dirty="0">
                <a:solidFill>
                  <a:srgbClr val="FFC000"/>
                </a:solidFill>
                <a:latin typeface="Museo Sans Cyrl 300" panose="02000000000000000000" pitchFamily="50" charset="-52"/>
              </a:rPr>
              <a:t>Descarga Direta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8904017" y="1606012"/>
            <a:ext cx="9016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C00000"/>
                </a:solidFill>
                <a:latin typeface="Museo Sans Cyrl 300" panose="02000000000000000000" pitchFamily="50" charset="-52"/>
              </a:rPr>
              <a:t>Stress</a:t>
            </a:r>
          </a:p>
        </p:txBody>
      </p:sp>
      <p:cxnSp>
        <p:nvCxnSpPr>
          <p:cNvPr id="28" name="Прямая со стрелкой 27"/>
          <p:cNvCxnSpPr/>
          <p:nvPr/>
        </p:nvCxnSpPr>
        <p:spPr>
          <a:xfrm flipH="1">
            <a:off x="8668509" y="1927433"/>
            <a:ext cx="288032" cy="21358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Объект 6"/>
          <p:cNvSpPr>
            <a:spLocks noGrp="1"/>
          </p:cNvSpPr>
          <p:nvPr>
            <p:ph idx="4294967295"/>
          </p:nvPr>
        </p:nvSpPr>
        <p:spPr>
          <a:xfrm>
            <a:off x="3080781" y="2912015"/>
            <a:ext cx="1766753" cy="335140"/>
          </a:xfrm>
          <a:prstGeom prst="rect">
            <a:avLst/>
          </a:prstGeom>
          <a:solidFill>
            <a:srgbClr val="128F60"/>
          </a:solidFill>
        </p:spPr>
        <p:txBody>
          <a:bodyPr>
            <a:noAutofit/>
          </a:bodyPr>
          <a:lstStyle/>
          <a:p>
            <a:pPr algn="ctr"/>
            <a:r>
              <a:rPr lang="pt-BR" sz="1800" dirty="0">
                <a:solidFill>
                  <a:schemeClr val="bg1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Postes</a:t>
            </a:r>
            <a:r>
              <a:rPr lang="en-US" sz="1800" dirty="0">
                <a:solidFill>
                  <a:schemeClr val="bg1"/>
                </a:solidFill>
                <a:latin typeface="Museo Sans Cyrl 700" panose="02000000000000000000" pitchFamily="50" charset="-52"/>
                <a:cs typeface="Calibri Light" panose="020F0302020204030204" pitchFamily="34" charset="0"/>
              </a:rPr>
              <a:t> aterrados</a:t>
            </a:r>
          </a:p>
        </p:txBody>
      </p:sp>
      <p:sp>
        <p:nvSpPr>
          <p:cNvPr id="32" name="ZoneTexte 47"/>
          <p:cNvSpPr txBox="1">
            <a:spLocks noChangeArrowheads="1"/>
          </p:cNvSpPr>
          <p:nvPr/>
        </p:nvSpPr>
        <p:spPr bwMode="auto">
          <a:xfrm>
            <a:off x="4147418" y="3709791"/>
            <a:ext cx="1692553" cy="307777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fr-FR" altLang="en-US" sz="1400" b="1" dirty="0">
                <a:latin typeface="Museo Sans Cyrl 500" panose="02000000000000000000" pitchFamily="50" charset="-52"/>
              </a:rPr>
              <a:t>Ligação à terra</a:t>
            </a:r>
          </a:p>
        </p:txBody>
      </p:sp>
      <p:sp>
        <p:nvSpPr>
          <p:cNvPr id="33" name="ZoneTexte 47"/>
          <p:cNvSpPr txBox="1">
            <a:spLocks noChangeArrowheads="1"/>
          </p:cNvSpPr>
          <p:nvPr/>
        </p:nvSpPr>
        <p:spPr bwMode="auto">
          <a:xfrm>
            <a:off x="6888777" y="3703539"/>
            <a:ext cx="1883519" cy="307777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fr-FR" altLang="en-US" sz="1400" dirty="0">
                <a:latin typeface="Museo Sans Cyrl 500" panose="02000000000000000000" pitchFamily="50" charset="-52"/>
              </a:rPr>
              <a:t>Para-raios</a:t>
            </a:r>
          </a:p>
        </p:txBody>
      </p:sp>
      <p:sp>
        <p:nvSpPr>
          <p:cNvPr id="34" name="TextBox 26"/>
          <p:cNvSpPr txBox="1">
            <a:spLocks noChangeArrowheads="1"/>
          </p:cNvSpPr>
          <p:nvPr/>
        </p:nvSpPr>
        <p:spPr bwMode="auto">
          <a:xfrm>
            <a:off x="1604181" y="4245339"/>
            <a:ext cx="4064087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SzPct val="90000"/>
              <a:buBlip>
                <a:blip r:embed="rId4"/>
              </a:buBlip>
            </a:pPr>
            <a:r>
              <a:rPr lang="pt-BR" altLang="en-US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Devido ao elevado índice isoceráunico, são frequentes os disparos (transitórios) da linha, mas na maior parte das vezes de curta duração.</a:t>
            </a:r>
          </a:p>
          <a:p>
            <a:pPr>
              <a:spcBef>
                <a:spcPct val="0"/>
              </a:spcBef>
              <a:buSzPct val="90000"/>
              <a:buBlip>
                <a:blip r:embed="rId4"/>
              </a:buBlip>
            </a:pPr>
            <a:r>
              <a:rPr lang="pt-BR" altLang="en-US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Interrupções longas apenas se a linha/isolador estiver danificado</a:t>
            </a:r>
            <a:endParaRPr lang="en-US" altLang="en-US" sz="14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</a:endParaRPr>
          </a:p>
        </p:txBody>
      </p:sp>
      <p:sp>
        <p:nvSpPr>
          <p:cNvPr id="35" name="TextBox 130"/>
          <p:cNvSpPr txBox="1">
            <a:spLocks noChangeArrowheads="1"/>
          </p:cNvSpPr>
          <p:nvPr/>
        </p:nvSpPr>
        <p:spPr bwMode="auto">
          <a:xfrm>
            <a:off x="7013932" y="4228072"/>
            <a:ext cx="450005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SzPct val="90000"/>
              <a:buBlip>
                <a:blip r:embed="rId4"/>
              </a:buBlip>
            </a:pPr>
            <a:r>
              <a:rPr lang="pt-BR" altLang="en-US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Possibilidade de danos no isolador/condutor</a:t>
            </a:r>
          </a:p>
          <a:p>
            <a:pPr>
              <a:spcBef>
                <a:spcPct val="0"/>
              </a:spcBef>
              <a:buSzPct val="90000"/>
              <a:buBlip>
                <a:blip r:embed="rId4"/>
              </a:buBlip>
            </a:pPr>
            <a:r>
              <a:rPr lang="pt-BR" altLang="en-US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Danos prováveis no Pára-Raio e nos transformadores quando o impacto é próximo</a:t>
            </a:r>
          </a:p>
          <a:p>
            <a:pPr lvl="1">
              <a:spcBef>
                <a:spcPct val="0"/>
              </a:spcBef>
              <a:buSzPct val="90000"/>
              <a:buBlip>
                <a:blip r:embed="rId4"/>
              </a:buBlip>
            </a:pPr>
            <a:r>
              <a:rPr lang="pt-BR" altLang="en-US" sz="10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(maior probabilidade se o solo tiver alta resistividade)</a:t>
            </a:r>
          </a:p>
          <a:p>
            <a:pPr>
              <a:spcBef>
                <a:spcPct val="0"/>
              </a:spcBef>
              <a:buSzPct val="90000"/>
              <a:buBlip>
                <a:blip r:embed="rId4"/>
              </a:buBlip>
            </a:pPr>
            <a:r>
              <a:rPr lang="pt-BR" altLang="en-US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Disparos frequentes do religador ou disjuntor, portanto, maior manutenção</a:t>
            </a:r>
            <a:endParaRPr lang="en-US" altLang="en-US" sz="14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75893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6"/>
          <p:cNvSpPr txBox="1">
            <a:spLocks/>
          </p:cNvSpPr>
          <p:nvPr/>
        </p:nvSpPr>
        <p:spPr>
          <a:xfrm>
            <a:off x="2982668" y="3019315"/>
            <a:ext cx="8291264" cy="2880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6699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204D21"/>
              </a:buClr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Postes de madeira ou postes com travessas de madeira/composto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BIL global = BIL do isolamento da linha + BIL da cruzeta + BIL do poste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U</a:t>
            </a:r>
            <a:r>
              <a:rPr lang="en-US" sz="1800" baseline="-250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IOV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 &lt; </a:t>
            </a:r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BIL global </a:t>
            </a:r>
            <a:r>
              <a:rPr lang="en-US" sz="1800" dirty="0">
                <a:solidFill>
                  <a:srgbClr val="D9D9D9"/>
                </a:solidFill>
                <a:latin typeface="Museo Sans Cyrl 3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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SEM descargas elétricas + ondas progressivas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U</a:t>
            </a:r>
            <a:r>
              <a:rPr lang="en-US" sz="1800" baseline="-250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DLS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 &gt;= </a:t>
            </a:r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BIL global </a:t>
            </a:r>
            <a:r>
              <a:rPr lang="en-US" sz="1800" dirty="0">
                <a:solidFill>
                  <a:srgbClr val="D9D9D9"/>
                </a:solidFill>
                <a:latin typeface="Museo Sans Cyrl 3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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possíveis descargas elétricas + ondas progressivas </a:t>
            </a:r>
            <a:endParaRPr lang="en-US" sz="18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7" name="Объект 6"/>
          <p:cNvSpPr txBox="1">
            <a:spLocks/>
          </p:cNvSpPr>
          <p:nvPr/>
        </p:nvSpPr>
        <p:spPr>
          <a:xfrm>
            <a:off x="4903681" y="2260608"/>
            <a:ext cx="2384637" cy="478991"/>
          </a:xfrm>
          <a:prstGeom prst="rect">
            <a:avLst/>
          </a:prstGeom>
          <a:solidFill>
            <a:srgbClr val="128F60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6699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204D21"/>
              </a:buClr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000" dirty="0">
                <a:solidFill>
                  <a:schemeClr val="bg1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Postes não aterrados</a:t>
            </a:r>
            <a:endParaRPr lang="en-US" sz="2000" dirty="0">
              <a:solidFill>
                <a:schemeClr val="bg1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12234" y="366051"/>
            <a:ext cx="10515600" cy="10726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rgbClr val="128F60"/>
                </a:solidFill>
                <a:latin typeface="Museo Sans Cyrl 900" panose="02000000000000000000" pitchFamily="50" charset="-52"/>
                <a:ea typeface="Segoe UI Black" panose="020B0A02040204020203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dirty="0"/>
              <a:t>Como?</a:t>
            </a:r>
            <a:endParaRPr lang="ru-RU" dirty="0"/>
          </a:p>
        </p:txBody>
      </p:sp>
      <p:sp>
        <p:nvSpPr>
          <p:cNvPr id="10" name="Объект 6"/>
          <p:cNvSpPr txBox="1">
            <a:spLocks/>
          </p:cNvSpPr>
          <p:nvPr/>
        </p:nvSpPr>
        <p:spPr>
          <a:xfrm>
            <a:off x="601134" y="1259946"/>
            <a:ext cx="8291264" cy="460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6699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204D21"/>
              </a:buClr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</a:t>
            </a:r>
            <a:r>
              <a:rPr lang="en-US" sz="2000" dirty="0">
                <a:solidFill>
                  <a:srgbClr val="D9D9D9"/>
                </a:solidFill>
                <a:latin typeface="Museo Sans Cyrl 3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Por tipo de postes</a:t>
            </a:r>
            <a:endParaRPr lang="en-US" sz="2000" spc="300" dirty="0">
              <a:solidFill>
                <a:srgbClr val="128F60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020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2270648" y="999523"/>
            <a:ext cx="1295077" cy="267924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355" y="230611"/>
            <a:ext cx="9721290" cy="401653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Como?</a:t>
            </a:r>
            <a:endParaRPr lang="ru-RU" dirty="0"/>
          </a:p>
        </p:txBody>
      </p:sp>
      <p:sp>
        <p:nvSpPr>
          <p:cNvPr id="5" name="Объект 6"/>
          <p:cNvSpPr txBox="1">
            <a:spLocks/>
          </p:cNvSpPr>
          <p:nvPr/>
        </p:nvSpPr>
        <p:spPr>
          <a:xfrm>
            <a:off x="3320522" y="2760787"/>
            <a:ext cx="1189770" cy="587897"/>
          </a:xfrm>
          <a:prstGeom prst="rect">
            <a:avLst/>
          </a:prstGeom>
          <a:solidFill>
            <a:srgbClr val="128F60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6699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204D21"/>
              </a:buClr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dirty="0">
                <a:solidFill>
                  <a:schemeClr val="bg1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Postes não aterrados</a:t>
            </a:r>
            <a:endParaRPr lang="en-US" sz="1800" dirty="0">
              <a:solidFill>
                <a:schemeClr val="bg1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1110475" y="4019101"/>
            <a:ext cx="1055242" cy="1411963"/>
            <a:chOff x="519934" y="4635756"/>
            <a:chExt cx="1054703" cy="1412620"/>
          </a:xfrm>
        </p:grpSpPr>
        <p:grpSp>
          <p:nvGrpSpPr>
            <p:cNvPr id="9" name="Group 20"/>
            <p:cNvGrpSpPr>
              <a:grpSpLocks/>
            </p:cNvGrpSpPr>
            <p:nvPr/>
          </p:nvGrpSpPr>
          <p:grpSpPr bwMode="auto">
            <a:xfrm>
              <a:off x="827750" y="5217727"/>
              <a:ext cx="272911" cy="830649"/>
              <a:chOff x="827750" y="5217727"/>
              <a:chExt cx="272911" cy="830649"/>
            </a:xfrm>
          </p:grpSpPr>
          <p:cxnSp>
            <p:nvCxnSpPr>
              <p:cNvPr id="12" name="Straight Connector 16"/>
              <p:cNvCxnSpPr>
                <a:cxnSpLocks/>
              </p:cNvCxnSpPr>
              <p:nvPr/>
            </p:nvCxnSpPr>
            <p:spPr>
              <a:xfrm>
                <a:off x="1021326" y="5217727"/>
                <a:ext cx="0" cy="274766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00"/>
              <p:cNvCxnSpPr>
                <a:cxnSpLocks/>
              </p:cNvCxnSpPr>
              <p:nvPr/>
            </p:nvCxnSpPr>
            <p:spPr>
              <a:xfrm>
                <a:off x="1021326" y="5773610"/>
                <a:ext cx="0" cy="274766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02"/>
              <p:cNvCxnSpPr>
                <a:cxnSpLocks/>
              </p:cNvCxnSpPr>
              <p:nvPr/>
            </p:nvCxnSpPr>
            <p:spPr>
              <a:xfrm>
                <a:off x="941992" y="5706904"/>
                <a:ext cx="158669" cy="13341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05"/>
              <p:cNvCxnSpPr>
                <a:cxnSpLocks/>
              </p:cNvCxnSpPr>
              <p:nvPr/>
            </p:nvCxnSpPr>
            <p:spPr>
              <a:xfrm flipV="1">
                <a:off x="941992" y="5706904"/>
                <a:ext cx="158669" cy="13341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06"/>
              <p:cNvCxnSpPr>
                <a:cxnSpLocks/>
              </p:cNvCxnSpPr>
              <p:nvPr/>
            </p:nvCxnSpPr>
            <p:spPr>
              <a:xfrm flipV="1">
                <a:off x="827750" y="5473434"/>
                <a:ext cx="207856" cy="233471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ZoneTexte 47"/>
            <p:cNvSpPr txBox="1">
              <a:spLocks noChangeArrowheads="1"/>
            </p:cNvSpPr>
            <p:nvPr/>
          </p:nvSpPr>
          <p:spPr bwMode="auto">
            <a:xfrm>
              <a:off x="519934" y="4635756"/>
              <a:ext cx="1054703" cy="461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fr-FR" altLang="en-US" sz="1200" dirty="0">
                  <a:solidFill>
                    <a:srgbClr val="F9B233"/>
                  </a:solidFill>
                  <a:latin typeface="Museo Sans Cyrl 700" panose="02000000000000000000" pitchFamily="50" charset="-52"/>
                </a:rPr>
                <a:t>Interrupção e trip</a:t>
              </a:r>
            </a:p>
          </p:txBody>
        </p:sp>
      </p:grpSp>
      <p:grpSp>
        <p:nvGrpSpPr>
          <p:cNvPr id="17" name="Group 25"/>
          <p:cNvGrpSpPr>
            <a:grpSpLocks/>
          </p:cNvGrpSpPr>
          <p:nvPr/>
        </p:nvGrpSpPr>
        <p:grpSpPr bwMode="auto">
          <a:xfrm>
            <a:off x="5685938" y="4004802"/>
            <a:ext cx="1222865" cy="1318004"/>
            <a:chOff x="1516170" y="4661230"/>
            <a:chExt cx="1223910" cy="1317259"/>
          </a:xfrm>
        </p:grpSpPr>
        <p:pic>
          <p:nvPicPr>
            <p:cNvPr id="19" name="Picture 81" descr="Related image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4814" y="5282809"/>
              <a:ext cx="406039" cy="6956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ZoneTexte 47"/>
            <p:cNvSpPr txBox="1">
              <a:spLocks noChangeArrowheads="1"/>
            </p:cNvSpPr>
            <p:nvPr/>
          </p:nvSpPr>
          <p:spPr bwMode="auto">
            <a:xfrm>
              <a:off x="1516170" y="4661230"/>
              <a:ext cx="1223910" cy="46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en-US" sz="1200" dirty="0">
                  <a:solidFill>
                    <a:srgbClr val="128F60"/>
                  </a:solidFill>
                  <a:latin typeface="Museo Sans Cyrl 700" panose="02000000000000000000" pitchFamily="50" charset="-52"/>
                </a:rPr>
                <a:t>Danos e manutenção</a:t>
              </a:r>
            </a:p>
          </p:txBody>
        </p:sp>
      </p:grpSp>
      <p:sp>
        <p:nvSpPr>
          <p:cNvPr id="21" name="TextBox 26"/>
          <p:cNvSpPr txBox="1">
            <a:spLocks noChangeArrowheads="1"/>
          </p:cNvSpPr>
          <p:nvPr/>
        </p:nvSpPr>
        <p:spPr bwMode="auto">
          <a:xfrm>
            <a:off x="2039108" y="4354489"/>
            <a:ext cx="33559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SzPct val="90000"/>
              <a:buBlip>
                <a:blip r:embed="rId4"/>
              </a:buBlip>
            </a:pPr>
            <a:r>
              <a:rPr lang="pt-BR" altLang="en-US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Evitar todas as sobretensões induzidas, disparos e interrupções de serviço</a:t>
            </a:r>
            <a:endParaRPr lang="en-US" altLang="en-US" sz="14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</a:endParaRPr>
          </a:p>
        </p:txBody>
      </p:sp>
      <p:sp>
        <p:nvSpPr>
          <p:cNvPr id="22" name="ZoneTexte 47"/>
          <p:cNvSpPr txBox="1">
            <a:spLocks noChangeArrowheads="1"/>
          </p:cNvSpPr>
          <p:nvPr/>
        </p:nvSpPr>
        <p:spPr bwMode="auto">
          <a:xfrm>
            <a:off x="2137206" y="3697025"/>
            <a:ext cx="14639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en-US" sz="1400" dirty="0">
                <a:latin typeface="Museo Sans Cyrl 700" panose="02000000000000000000" pitchFamily="50" charset="-52"/>
              </a:rPr>
              <a:t>BIL &gt;&gt; 300kV</a:t>
            </a:r>
          </a:p>
        </p:txBody>
      </p:sp>
      <p:sp>
        <p:nvSpPr>
          <p:cNvPr id="23" name="TextBox 130"/>
          <p:cNvSpPr txBox="1">
            <a:spLocks noChangeArrowheads="1"/>
          </p:cNvSpPr>
          <p:nvPr/>
        </p:nvSpPr>
        <p:spPr bwMode="auto">
          <a:xfrm>
            <a:off x="6768510" y="4358727"/>
            <a:ext cx="486089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SzPct val="90000"/>
              <a:buBlip>
                <a:blip r:embed="rId4"/>
              </a:buBlip>
            </a:pPr>
            <a:r>
              <a:rPr lang="pt-BR" altLang="en-US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Uma vez que as ondas se propagam, aumenta a tensão e, por conseguinte, a manutenção dos Pára -Raios nos postes, nos painéis de média tensão e na subestação</a:t>
            </a:r>
            <a:endParaRPr lang="en-US" altLang="en-US" sz="14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</a:endParaRPr>
          </a:p>
        </p:txBody>
      </p:sp>
      <p:sp>
        <p:nvSpPr>
          <p:cNvPr id="24" name="ZoneTexte 47"/>
          <p:cNvSpPr txBox="1">
            <a:spLocks noChangeArrowheads="1"/>
          </p:cNvSpPr>
          <p:nvPr/>
        </p:nvSpPr>
        <p:spPr bwMode="auto">
          <a:xfrm>
            <a:off x="5442124" y="2718931"/>
            <a:ext cx="12509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en-US" sz="1400" dirty="0">
                <a:solidFill>
                  <a:srgbClr val="FFC000"/>
                </a:solidFill>
                <a:latin typeface="Museo Sans Cyrl 700" panose="02000000000000000000" pitchFamily="50" charset="-52"/>
              </a:rPr>
              <a:t>Impacto indireto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8858219" y="3680547"/>
            <a:ext cx="8588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C00000"/>
                </a:solidFill>
                <a:latin typeface="Museo Sans Cyrl 700" panose="02000000000000000000" pitchFamily="50" charset="-52"/>
              </a:rPr>
              <a:t>Stress</a:t>
            </a:r>
          </a:p>
        </p:txBody>
      </p:sp>
      <p:cxnSp>
        <p:nvCxnSpPr>
          <p:cNvPr id="26" name="Прямая со стрелкой 25"/>
          <p:cNvCxnSpPr>
            <a:stCxn id="25" idx="1"/>
          </p:cNvCxnSpPr>
          <p:nvPr/>
        </p:nvCxnSpPr>
        <p:spPr>
          <a:xfrm flipH="1" flipV="1">
            <a:off x="8510969" y="3678771"/>
            <a:ext cx="347250" cy="17105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81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2681577" y="1132657"/>
            <a:ext cx="1316046" cy="2673651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576" y="307077"/>
            <a:ext cx="9322823" cy="38518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Como?</a:t>
            </a:r>
            <a:endParaRPr lang="ru-RU" dirty="0"/>
          </a:p>
        </p:txBody>
      </p:sp>
      <p:sp>
        <p:nvSpPr>
          <p:cNvPr id="7" name="ZoneTexte 47"/>
          <p:cNvSpPr txBox="1">
            <a:spLocks noChangeArrowheads="1"/>
          </p:cNvSpPr>
          <p:nvPr/>
        </p:nvSpPr>
        <p:spPr bwMode="auto">
          <a:xfrm>
            <a:off x="2681577" y="3871244"/>
            <a:ext cx="125095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en-US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BIL &gt;&gt; 300kV</a:t>
            </a: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 bwMode="auto">
          <a:xfrm>
            <a:off x="9569564" y="5899121"/>
            <a:ext cx="432042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C1885842-663D-452D-8DC8-6566435DDBD5}" type="slidenum">
              <a:rPr lang="en-ZA" altLang="en-US" sz="1200" smtClean="0">
                <a:solidFill>
                  <a:schemeClr val="bg1"/>
                </a:solidFill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54</a:t>
            </a:fld>
            <a:endParaRPr lang="en-ZA" altLang="en-US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ZoneTexte 47"/>
          <p:cNvSpPr txBox="1">
            <a:spLocks noChangeArrowheads="1"/>
          </p:cNvSpPr>
          <p:nvPr/>
        </p:nvSpPr>
        <p:spPr bwMode="auto">
          <a:xfrm>
            <a:off x="5076388" y="486402"/>
            <a:ext cx="9165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en-US" sz="1400" dirty="0">
                <a:solidFill>
                  <a:srgbClr val="FFC000"/>
                </a:solidFill>
                <a:latin typeface="Museo Sans Cyrl 300" panose="02000000000000000000" pitchFamily="50" charset="-52"/>
              </a:rPr>
              <a:t>Descarga Direta</a:t>
            </a:r>
          </a:p>
        </p:txBody>
      </p:sp>
      <p:grpSp>
        <p:nvGrpSpPr>
          <p:cNvPr id="10" name="Group 92"/>
          <p:cNvGrpSpPr>
            <a:grpSpLocks/>
          </p:cNvGrpSpPr>
          <p:nvPr/>
        </p:nvGrpSpPr>
        <p:grpSpPr bwMode="auto">
          <a:xfrm>
            <a:off x="1137382" y="4297085"/>
            <a:ext cx="1068387" cy="1358602"/>
            <a:chOff x="519933" y="4689142"/>
            <a:chExt cx="1067841" cy="1359234"/>
          </a:xfrm>
        </p:grpSpPr>
        <p:grpSp>
          <p:nvGrpSpPr>
            <p:cNvPr id="11" name="Group 93"/>
            <p:cNvGrpSpPr>
              <a:grpSpLocks/>
            </p:cNvGrpSpPr>
            <p:nvPr/>
          </p:nvGrpSpPr>
          <p:grpSpPr bwMode="auto">
            <a:xfrm>
              <a:off x="827750" y="5217727"/>
              <a:ext cx="272911" cy="830649"/>
              <a:chOff x="827750" y="5217727"/>
              <a:chExt cx="272911" cy="830649"/>
            </a:xfrm>
          </p:grpSpPr>
          <p:cxnSp>
            <p:nvCxnSpPr>
              <p:cNvPr id="14" name="Straight Connector 97"/>
              <p:cNvCxnSpPr>
                <a:cxnSpLocks/>
              </p:cNvCxnSpPr>
              <p:nvPr/>
            </p:nvCxnSpPr>
            <p:spPr>
              <a:xfrm>
                <a:off x="1021326" y="5217727"/>
                <a:ext cx="0" cy="27476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99"/>
              <p:cNvCxnSpPr>
                <a:cxnSpLocks/>
              </p:cNvCxnSpPr>
              <p:nvPr/>
            </p:nvCxnSpPr>
            <p:spPr>
              <a:xfrm>
                <a:off x="1021326" y="5773610"/>
                <a:ext cx="0" cy="27476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00"/>
              <p:cNvCxnSpPr>
                <a:cxnSpLocks/>
              </p:cNvCxnSpPr>
              <p:nvPr/>
            </p:nvCxnSpPr>
            <p:spPr>
              <a:xfrm>
                <a:off x="941992" y="5706904"/>
                <a:ext cx="158669" cy="133412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02"/>
              <p:cNvCxnSpPr>
                <a:cxnSpLocks/>
              </p:cNvCxnSpPr>
              <p:nvPr/>
            </p:nvCxnSpPr>
            <p:spPr>
              <a:xfrm flipV="1">
                <a:off x="941992" y="5706904"/>
                <a:ext cx="158669" cy="133412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05"/>
              <p:cNvCxnSpPr>
                <a:cxnSpLocks/>
              </p:cNvCxnSpPr>
              <p:nvPr/>
            </p:nvCxnSpPr>
            <p:spPr>
              <a:xfrm flipV="1">
                <a:off x="827750" y="5473434"/>
                <a:ext cx="207856" cy="233471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ZoneTexte 47"/>
            <p:cNvSpPr txBox="1">
              <a:spLocks noChangeArrowheads="1"/>
            </p:cNvSpPr>
            <p:nvPr/>
          </p:nvSpPr>
          <p:spPr bwMode="auto">
            <a:xfrm>
              <a:off x="519933" y="4689142"/>
              <a:ext cx="1067841" cy="461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en-US" sz="1200" dirty="0">
                  <a:solidFill>
                    <a:srgbClr val="FF0000"/>
                  </a:solidFill>
                  <a:latin typeface="Museo Sans Cyrl 700" panose="02000000000000000000" pitchFamily="50" charset="-52"/>
                </a:rPr>
                <a:t>Interrupção e Trip</a:t>
              </a:r>
            </a:p>
          </p:txBody>
        </p:sp>
      </p:grpSp>
      <p:grpSp>
        <p:nvGrpSpPr>
          <p:cNvPr id="19" name="Group 106"/>
          <p:cNvGrpSpPr>
            <a:grpSpLocks/>
          </p:cNvGrpSpPr>
          <p:nvPr/>
        </p:nvGrpSpPr>
        <p:grpSpPr bwMode="auto">
          <a:xfrm>
            <a:off x="5650838" y="4260676"/>
            <a:ext cx="1226199" cy="1222935"/>
            <a:chOff x="1454098" y="4756245"/>
            <a:chExt cx="1227246" cy="1222244"/>
          </a:xfrm>
        </p:grpSpPr>
        <p:pic>
          <p:nvPicPr>
            <p:cNvPr id="21" name="Picture 81" descr="Related imag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4814" y="5282809"/>
              <a:ext cx="406039" cy="6956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ZoneTexte 47"/>
            <p:cNvSpPr txBox="1">
              <a:spLocks noChangeArrowheads="1"/>
            </p:cNvSpPr>
            <p:nvPr/>
          </p:nvSpPr>
          <p:spPr bwMode="auto">
            <a:xfrm>
              <a:off x="1454098" y="4756245"/>
              <a:ext cx="1227246" cy="46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en-US" sz="1200" dirty="0">
                  <a:solidFill>
                    <a:srgbClr val="FF0000"/>
                  </a:solidFill>
                  <a:latin typeface="Museo Sans Cyrl 700" panose="02000000000000000000" pitchFamily="50" charset="-52"/>
                </a:rPr>
                <a:t>Danos e manutenção</a:t>
              </a:r>
            </a:p>
          </p:txBody>
        </p:sp>
      </p:grpSp>
      <p:sp>
        <p:nvSpPr>
          <p:cNvPr id="23" name="TextBox 128"/>
          <p:cNvSpPr txBox="1">
            <a:spLocks noChangeArrowheads="1"/>
          </p:cNvSpPr>
          <p:nvPr/>
        </p:nvSpPr>
        <p:spPr bwMode="auto">
          <a:xfrm>
            <a:off x="1876496" y="4745082"/>
            <a:ext cx="3355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SzPct val="90000"/>
              <a:buBlip>
                <a:blip r:embed="rId4"/>
              </a:buBlip>
            </a:pPr>
            <a:r>
              <a:rPr lang="pt-BR" altLang="en-US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Possibilidade de interrupções longas e dispendiosas</a:t>
            </a:r>
            <a:endParaRPr lang="en-US" altLang="en-US" sz="14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</a:endParaRPr>
          </a:p>
        </p:txBody>
      </p:sp>
      <p:sp>
        <p:nvSpPr>
          <p:cNvPr id="24" name="TextBox 129"/>
          <p:cNvSpPr txBox="1">
            <a:spLocks noChangeArrowheads="1"/>
          </p:cNvSpPr>
          <p:nvPr/>
        </p:nvSpPr>
        <p:spPr bwMode="auto">
          <a:xfrm>
            <a:off x="6690074" y="4722341"/>
            <a:ext cx="50470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SzPct val="90000"/>
              <a:buBlip>
                <a:blip r:embed="rId4"/>
              </a:buBlip>
            </a:pPr>
            <a:r>
              <a:rPr lang="pt-BR" altLang="en-US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Destruição provável de postes, Pára-Raios e transformadores</a:t>
            </a:r>
            <a:endParaRPr lang="en-US" altLang="en-US" sz="14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</a:endParaRPr>
          </a:p>
        </p:txBody>
      </p:sp>
      <p:sp>
        <p:nvSpPr>
          <p:cNvPr id="25" name="ZoneTexte 47"/>
          <p:cNvSpPr txBox="1">
            <a:spLocks noChangeArrowheads="1"/>
          </p:cNvSpPr>
          <p:nvPr/>
        </p:nvSpPr>
        <p:spPr bwMode="auto">
          <a:xfrm>
            <a:off x="4587900" y="3871244"/>
            <a:ext cx="19478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en-US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Destruição muito provável!</a:t>
            </a:r>
          </a:p>
        </p:txBody>
      </p:sp>
      <p:sp>
        <p:nvSpPr>
          <p:cNvPr id="26" name="ZoneTexte 47"/>
          <p:cNvSpPr txBox="1">
            <a:spLocks noChangeArrowheads="1"/>
          </p:cNvSpPr>
          <p:nvPr/>
        </p:nvSpPr>
        <p:spPr bwMode="auto">
          <a:xfrm>
            <a:off x="8253945" y="486402"/>
            <a:ext cx="8679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en-US" sz="1400" dirty="0">
                <a:solidFill>
                  <a:srgbClr val="FFC000"/>
                </a:solidFill>
                <a:latin typeface="Museo Sans Cyrl 300" panose="02000000000000000000" pitchFamily="50" charset="-52"/>
              </a:rPr>
              <a:t>Descarga Direta</a:t>
            </a:r>
          </a:p>
        </p:txBody>
      </p:sp>
      <p:sp>
        <p:nvSpPr>
          <p:cNvPr id="5" name="Объект 6"/>
          <p:cNvSpPr txBox="1">
            <a:spLocks/>
          </p:cNvSpPr>
          <p:nvPr/>
        </p:nvSpPr>
        <p:spPr>
          <a:xfrm>
            <a:off x="3542169" y="2872223"/>
            <a:ext cx="1191630" cy="598709"/>
          </a:xfrm>
          <a:prstGeom prst="rect">
            <a:avLst/>
          </a:prstGeom>
          <a:solidFill>
            <a:srgbClr val="128F60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6699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204D21"/>
              </a:buClr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dirty="0">
                <a:solidFill>
                  <a:schemeClr val="bg1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Postes não aterrados</a:t>
            </a:r>
            <a:endParaRPr lang="en-US" sz="1800" dirty="0">
              <a:solidFill>
                <a:schemeClr val="bg1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25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pt-BR" sz="3200" dirty="0"/>
              <a:t>Como utilizar então o LLPD?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799935"/>
              </p:ext>
            </p:extLst>
          </p:nvPr>
        </p:nvGraphicFramePr>
        <p:xfrm>
          <a:off x="867038" y="1751267"/>
          <a:ext cx="10457923" cy="2875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14481">
                  <a:extLst>
                    <a:ext uri="{9D8B030D-6E8A-4147-A177-3AD203B41FA5}">
                      <a16:colId xmlns:a16="http://schemas.microsoft.com/office/drawing/2014/main" val="2187532850"/>
                    </a:ext>
                  </a:extLst>
                </a:gridCol>
                <a:gridCol w="2520757">
                  <a:extLst>
                    <a:ext uri="{9D8B030D-6E8A-4147-A177-3AD203B41FA5}">
                      <a16:colId xmlns:a16="http://schemas.microsoft.com/office/drawing/2014/main" val="3639585549"/>
                    </a:ext>
                  </a:extLst>
                </a:gridCol>
                <a:gridCol w="3298104">
                  <a:extLst>
                    <a:ext uri="{9D8B030D-6E8A-4147-A177-3AD203B41FA5}">
                      <a16:colId xmlns:a16="http://schemas.microsoft.com/office/drawing/2014/main" val="3349396080"/>
                    </a:ext>
                  </a:extLst>
                </a:gridCol>
                <a:gridCol w="2024581">
                  <a:extLst>
                    <a:ext uri="{9D8B030D-6E8A-4147-A177-3AD203B41FA5}">
                      <a16:colId xmlns:a16="http://schemas.microsoft.com/office/drawing/2014/main" val="227008589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1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Postes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Museo Sans Cyrl 700" panose="02000000000000000000" pitchFamily="50" charset="-52"/>
                          <a:cs typeface="Calibri Light" panose="020F0302020204030204" pitchFamily="34" charset="0"/>
                        </a:rPr>
                        <a:t> aterrados</a:t>
                      </a:r>
                    </a:p>
                  </a:txBody>
                  <a:tcPr>
                    <a:solidFill>
                      <a:srgbClr val="128F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pt-BR" sz="1600" dirty="0">
                          <a:solidFill>
                            <a:schemeClr val="bg1"/>
                          </a:solidFill>
                          <a:latin typeface="Museo Sans Cyrl 700" panose="02000000000000000000" pitchFamily="50" charset="-52"/>
                          <a:cs typeface="Calibri" panose="020F0502020204030204" pitchFamily="34" charset="0"/>
                        </a:rPr>
                        <a:t>Postes não aterrados</a:t>
                      </a:r>
                      <a:endParaRPr lang="en-US" sz="1600" dirty="0">
                        <a:solidFill>
                          <a:schemeClr val="bg1"/>
                        </a:solidFill>
                        <a:latin typeface="Museo Sans Cyrl 7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128F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823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</a:rPr>
                        <a:t>IOV</a:t>
                      </a:r>
                      <a:endParaRPr lang="ru-RU" sz="16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</a:rPr>
                        <a:t>DLS</a:t>
                      </a:r>
                      <a:endParaRPr lang="ru-RU" sz="16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</a:rPr>
                        <a:t>IOV</a:t>
                      </a:r>
                      <a:endParaRPr lang="ru-RU" sz="16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128F60"/>
                          </a:solidFill>
                          <a:latin typeface="Museo Sans Cyrl 700" panose="02000000000000000000" pitchFamily="50" charset="-52"/>
                        </a:rPr>
                        <a:t>DLS</a:t>
                      </a:r>
                      <a:endParaRPr lang="ru-RU" sz="1600" b="0" dirty="0">
                        <a:solidFill>
                          <a:srgbClr val="128F60"/>
                        </a:solidFill>
                        <a:latin typeface="Museo Sans Cyrl 700" panose="02000000000000000000" pitchFamily="50" charset="-5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350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</a:rPr>
                        <a:t>1 unidade por poste com alternância de fases</a:t>
                      </a:r>
                      <a:endParaRPr lang="ru-RU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</a:rPr>
                        <a:t>1, 2 ou 3 unidades por poste</a:t>
                      </a:r>
                      <a:endParaRPr lang="ru-RU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</a:rPr>
                        <a:t>Não é necessária qualquer proteção real, a menos que existam postes com isolamento "fraco", ou seja, postes ligados à terra</a:t>
                      </a:r>
                      <a:endParaRPr lang="ru-RU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</a:rPr>
                        <a:t>1, 2 ou 3 unidades por poste</a:t>
                      </a:r>
                      <a:endParaRPr lang="ru-RU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583606"/>
                  </a:ext>
                </a:extLst>
              </a:tr>
              <a:tr h="132048"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</a:rPr>
                        <a:t>Recomenda-se a proteção contra as ondas de trajeto (com ligação à terra adicional nos postes próximos da subestação)</a:t>
                      </a:r>
                      <a:endParaRPr lang="ru-RU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866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17866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Aplicação LLPD: IOV vs DLS</a:t>
            </a:r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60697" y="1879812"/>
            <a:ext cx="597785" cy="1765153"/>
            <a:chOff x="-2447619" y="2623603"/>
            <a:chExt cx="445288" cy="1314856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-2447619" y="2623603"/>
              <a:ext cx="445288" cy="1314856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2398604" y="2662881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-2256131" y="2662881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-2112512" y="2662881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-2398604" y="3768623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-2256131" y="3768623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-2112512" y="3768623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-2398604" y="3584334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-2256131" y="3584334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-2112512" y="3584334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-2398604" y="3400043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-2256131" y="3400043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-2112512" y="3400043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-2398604" y="3215752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-2256131" y="3215752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-2112512" y="3215752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-2398604" y="3031462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-2256131" y="3031462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-2112512" y="3031462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-2398604" y="2847171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-2256131" y="2847171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-2112512" y="2847171"/>
              <a:ext cx="65743" cy="131486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612923"/>
              </p:ext>
            </p:extLst>
          </p:nvPr>
        </p:nvGraphicFramePr>
        <p:xfrm>
          <a:off x="658813" y="1207680"/>
          <a:ext cx="10792551" cy="495854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31906">
                  <a:extLst>
                    <a:ext uri="{9D8B030D-6E8A-4147-A177-3AD203B41FA5}">
                      <a16:colId xmlns:a16="http://schemas.microsoft.com/office/drawing/2014/main" val="2026021542"/>
                    </a:ext>
                  </a:extLst>
                </a:gridCol>
                <a:gridCol w="3331103">
                  <a:extLst>
                    <a:ext uri="{9D8B030D-6E8A-4147-A177-3AD203B41FA5}">
                      <a16:colId xmlns:a16="http://schemas.microsoft.com/office/drawing/2014/main" val="1535425673"/>
                    </a:ext>
                  </a:extLst>
                </a:gridCol>
                <a:gridCol w="1732173">
                  <a:extLst>
                    <a:ext uri="{9D8B030D-6E8A-4147-A177-3AD203B41FA5}">
                      <a16:colId xmlns:a16="http://schemas.microsoft.com/office/drawing/2014/main" val="1496089242"/>
                    </a:ext>
                  </a:extLst>
                </a:gridCol>
                <a:gridCol w="1644847">
                  <a:extLst>
                    <a:ext uri="{9D8B030D-6E8A-4147-A177-3AD203B41FA5}">
                      <a16:colId xmlns:a16="http://schemas.microsoft.com/office/drawing/2014/main" val="3151817045"/>
                    </a:ext>
                  </a:extLst>
                </a:gridCol>
                <a:gridCol w="1952522">
                  <a:extLst>
                    <a:ext uri="{9D8B030D-6E8A-4147-A177-3AD203B41FA5}">
                      <a16:colId xmlns:a16="http://schemas.microsoft.com/office/drawing/2014/main" val="2167066036"/>
                    </a:ext>
                  </a:extLst>
                </a:gridCol>
              </a:tblGrid>
              <a:tr h="392364">
                <a:tc>
                  <a:txBody>
                    <a:bodyPr/>
                    <a:lstStyle/>
                    <a:p>
                      <a:pPr algn="ctr"/>
                      <a:r>
                        <a:rPr lang="en-US" sz="1600" b="0" spc="0" dirty="0">
                          <a:latin typeface="Museo Sans Cyrl 700" panose="02000000000000000000" pitchFamily="50" charset="-52"/>
                        </a:rPr>
                        <a:t>Caso</a:t>
                      </a:r>
                      <a:endParaRPr lang="ru-RU" sz="1600" b="0" spc="0" dirty="0">
                        <a:latin typeface="Museo Sans Cyrl 700" panose="02000000000000000000" pitchFamily="50" charset="-52"/>
                      </a:endParaRPr>
                    </a:p>
                  </a:txBody>
                  <a:tcPr anchor="ctr">
                    <a:solidFill>
                      <a:srgbClr val="128F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spc="0" dirty="0">
                          <a:latin typeface="Museo Sans Cyrl 700" panose="02000000000000000000" pitchFamily="50" charset="-52"/>
                        </a:rPr>
                        <a:t>Descrição</a:t>
                      </a:r>
                      <a:endParaRPr lang="ru-RU" sz="1600" b="0" spc="0" dirty="0">
                        <a:latin typeface="Museo Sans Cyrl 700" panose="02000000000000000000" pitchFamily="50" charset="-52"/>
                      </a:endParaRPr>
                    </a:p>
                  </a:txBody>
                  <a:tcPr anchor="ctr">
                    <a:solidFill>
                      <a:srgbClr val="128F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spc="0" dirty="0">
                          <a:latin typeface="Museo Sans Cyrl 700" panose="02000000000000000000" pitchFamily="50" charset="-52"/>
                        </a:rPr>
                        <a:t>Produto</a:t>
                      </a:r>
                      <a:endParaRPr lang="ru-RU" sz="1600" b="0" spc="0" dirty="0">
                        <a:latin typeface="Museo Sans Cyrl 700" panose="02000000000000000000" pitchFamily="50" charset="-52"/>
                      </a:endParaRPr>
                    </a:p>
                  </a:txBody>
                  <a:tcPr anchor="ctr">
                    <a:solidFill>
                      <a:srgbClr val="128F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spc="0" dirty="0">
                          <a:latin typeface="Museo Sans Cyrl 700" panose="02000000000000000000" pitchFamily="50" charset="-52"/>
                        </a:rPr>
                        <a:t>Quantidade</a:t>
                      </a:r>
                      <a:endParaRPr lang="ru-RU" sz="1600" b="0" spc="0" dirty="0">
                        <a:latin typeface="Museo Sans Cyrl 700" panose="02000000000000000000" pitchFamily="50" charset="-52"/>
                      </a:endParaRPr>
                    </a:p>
                  </a:txBody>
                  <a:tcPr anchor="ctr">
                    <a:solidFill>
                      <a:srgbClr val="128F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spc="0" dirty="0">
                          <a:latin typeface="Museo Sans Cyrl 700" panose="02000000000000000000" pitchFamily="50" charset="-52"/>
                        </a:rPr>
                        <a:t>Comentários</a:t>
                      </a:r>
                      <a:endParaRPr lang="ru-RU" sz="1600" b="0" spc="0" dirty="0">
                        <a:latin typeface="Museo Sans Cyrl 700" panose="02000000000000000000" pitchFamily="50" charset="-52"/>
                      </a:endParaRPr>
                    </a:p>
                  </a:txBody>
                  <a:tcPr anchor="ctr">
                    <a:solidFill>
                      <a:srgbClr val="128F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5555180"/>
                  </a:ext>
                </a:extLst>
              </a:tr>
              <a:tr h="1396924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Museo Sans Cyrl 300" panose="02000000000000000000" pitchFamily="50" charset="-52"/>
                        </a:rPr>
                        <a:t>Proteção IOV</a:t>
                      </a:r>
                      <a:endParaRPr lang="ru-RU" sz="1400" dirty="0"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pt-BR" sz="1400" dirty="0">
                          <a:latin typeface="Museo Sans Cyrl 300" panose="02000000000000000000" pitchFamily="50" charset="-52"/>
                        </a:rPr>
                        <a:t>Áreas com proteção natural: árvores, edifícios, etc</a:t>
                      </a:r>
                      <a:r>
                        <a:rPr lang="en-US" sz="1400" baseline="0" dirty="0">
                          <a:latin typeface="Museo Sans Cyrl 300" panose="02000000000000000000" pitchFamily="50" charset="-52"/>
                        </a:rPr>
                        <a:t>.</a:t>
                      </a:r>
                    </a:p>
                    <a:p>
                      <a:endParaRPr lang="en-US" sz="1400" baseline="0" dirty="0">
                        <a:latin typeface="Museo Sans Cyrl 300" panose="02000000000000000000" pitchFamily="50" charset="-52"/>
                      </a:endParaRPr>
                    </a:p>
                    <a:p>
                      <a:endParaRPr lang="en-US" sz="1400" baseline="0" dirty="0">
                        <a:latin typeface="Museo Sans Cyrl 300" panose="02000000000000000000" pitchFamily="50" charset="-52"/>
                      </a:endParaRPr>
                    </a:p>
                    <a:p>
                      <a:endParaRPr lang="en-US" sz="1400" dirty="0">
                        <a:latin typeface="Museo Sans Cyrl 300" panose="02000000000000000000" pitchFamily="50" charset="-52"/>
                      </a:endParaRPr>
                    </a:p>
                    <a:p>
                      <a:endParaRPr lang="en-US" sz="1400" dirty="0">
                        <a:latin typeface="Museo Sans Cyrl 300" panose="02000000000000000000" pitchFamily="50" charset="-52"/>
                      </a:endParaRPr>
                    </a:p>
                    <a:p>
                      <a:endParaRPr lang="en-US" sz="1400" dirty="0">
                        <a:latin typeface="Museo Sans Cyrl 300" panose="02000000000000000000" pitchFamily="50" charset="-52"/>
                      </a:endParaRPr>
                    </a:p>
                    <a:p>
                      <a:endParaRPr lang="ru-RU" sz="1400" dirty="0"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i-LLPD</a:t>
                      </a:r>
                    </a:p>
                    <a:p>
                      <a:pPr algn="ctr"/>
                      <a:endParaRPr lang="en-US" sz="1400" kern="1200" baseline="0" dirty="0">
                        <a:solidFill>
                          <a:schemeClr val="dk1"/>
                        </a:solidFill>
                        <a:latin typeface="Museo Sans Cyrl 300" panose="02000000000000000000" pitchFamily="50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1 peça por circuito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Corrente de curto-circuito</a:t>
                      </a: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≤ 1.5 kAcr</a:t>
                      </a:r>
                    </a:p>
                    <a:p>
                      <a:pPr marL="28575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Sem cabo guarda</a:t>
                      </a:r>
                    </a:p>
                    <a:p>
                      <a:pPr marL="28575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Ausência de neutro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868128"/>
                  </a:ext>
                </a:extLst>
              </a:tr>
              <a:tr h="111909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d-LLPD</a:t>
                      </a:r>
                      <a:endParaRPr lang="ru-RU" sz="1400" kern="1200" baseline="0" dirty="0">
                        <a:solidFill>
                          <a:schemeClr val="dk1"/>
                        </a:solidFill>
                        <a:latin typeface="Museo Sans Cyrl 300" panose="02000000000000000000" pitchFamily="50" charset="-52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1 peça por circuito</a:t>
                      </a:r>
                      <a:endParaRPr lang="ru-RU" sz="1400" kern="1200" baseline="0" dirty="0">
                        <a:solidFill>
                          <a:schemeClr val="dk1"/>
                        </a:solidFill>
                        <a:latin typeface="Museo Sans Cyrl 300" panose="02000000000000000000" pitchFamily="50" charset="-52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Corrente de curto-circuito</a:t>
                      </a: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≤ 5.0 kAcr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Sem cabo guarda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Ausência de neutro </a:t>
                      </a:r>
                    </a:p>
                  </a:txBody>
                  <a:tcP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573178"/>
                  </a:ext>
                </a:extLst>
              </a:tr>
              <a:tr h="205016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Museo Sans Cyrl 300" panose="02000000000000000000" pitchFamily="50" charset="-52"/>
                        </a:rPr>
                        <a:t>Proteção DLS</a:t>
                      </a:r>
                      <a:endParaRPr lang="ru-RU" sz="1400" dirty="0"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Museo Sans Cyrl 300" panose="02000000000000000000" pitchFamily="50" charset="-52"/>
                        </a:rPr>
                        <a:t>Zonas abertas, montanhas, colinas, travessias de rios.</a:t>
                      </a:r>
                      <a:endParaRPr lang="en-US" sz="1400" baseline="0" dirty="0"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d-LLPD</a:t>
                      </a:r>
                      <a:endParaRPr lang="ru-RU" sz="1400" kern="1200" baseline="0" dirty="0">
                        <a:solidFill>
                          <a:schemeClr val="dk1"/>
                        </a:solidFill>
                        <a:latin typeface="Museo Sans Cyrl 300" panose="02000000000000000000" pitchFamily="50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3 peças por circuito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Corrente de curto-circuito</a:t>
                      </a: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≤ 5.0 kAcr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006312"/>
                  </a:ext>
                </a:extLst>
              </a:tr>
            </a:tbl>
          </a:graphicData>
        </a:graphic>
      </p:graphicFrame>
      <p:sp>
        <p:nvSpPr>
          <p:cNvPr id="113" name="Прямоугольник 112"/>
          <p:cNvSpPr/>
          <p:nvPr/>
        </p:nvSpPr>
        <p:spPr>
          <a:xfrm>
            <a:off x="7998319" y="903816"/>
            <a:ext cx="3574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  <a:sym typeface="Wingdings" panose="05000000000000000000" pitchFamily="2" charset="2"/>
              </a:rPr>
              <a:t> </a:t>
            </a:r>
            <a:r>
              <a:rPr lang="pt-BR" sz="14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</a:rPr>
              <a:t>Exemplo: linha aérea de 24 kV 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Museo Sans Cyrl 700" panose="02000000000000000000" pitchFamily="50" charset="-52"/>
            </a:endParaRPr>
          </a:p>
        </p:txBody>
      </p:sp>
      <p:pic>
        <p:nvPicPr>
          <p:cNvPr id="114" name="Рисунок 1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0" t="8275" r="25955" b="10379"/>
          <a:stretch/>
        </p:blipFill>
        <p:spPr>
          <a:xfrm>
            <a:off x="6559795" y="2052736"/>
            <a:ext cx="718838" cy="891999"/>
          </a:xfrm>
          <a:prstGeom prst="rect">
            <a:avLst/>
          </a:prstGeom>
        </p:spPr>
      </p:pic>
      <p:pic>
        <p:nvPicPr>
          <p:cNvPr id="115" name="Рисунок 1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3" t="18983" r="19556" b="11168"/>
          <a:stretch/>
        </p:blipFill>
        <p:spPr>
          <a:xfrm>
            <a:off x="6358821" y="4698485"/>
            <a:ext cx="1328301" cy="1082855"/>
          </a:xfrm>
          <a:prstGeom prst="rect">
            <a:avLst/>
          </a:prstGeom>
        </p:spPr>
      </p:pic>
      <p:pic>
        <p:nvPicPr>
          <p:cNvPr id="116" name="Рисунок 1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3" t="18983" r="19556" b="11168"/>
          <a:stretch/>
        </p:blipFill>
        <p:spPr>
          <a:xfrm>
            <a:off x="6504633" y="3257821"/>
            <a:ext cx="1036678" cy="845119"/>
          </a:xfrm>
          <a:prstGeom prst="rect">
            <a:avLst/>
          </a:prstGeom>
        </p:spPr>
      </p:pic>
      <p:pic>
        <p:nvPicPr>
          <p:cNvPr id="117" name="Рисунок 1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030" y="1932541"/>
            <a:ext cx="3527725" cy="2028790"/>
          </a:xfrm>
          <a:prstGeom prst="rect">
            <a:avLst/>
          </a:prstGeom>
        </p:spPr>
      </p:pic>
      <p:pic>
        <p:nvPicPr>
          <p:cNvPr id="118" name="Рисунок 1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030" y="4383288"/>
            <a:ext cx="3346914" cy="178293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7A59A1C-4B2D-4263-7CF7-4D8994F12B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29986" y="6170734"/>
            <a:ext cx="8606085" cy="6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1795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pt-BR" dirty="0"/>
              <a:t>Distribuição da corrente de defeito ao longo de uma linha</a:t>
            </a: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5381477"/>
              </p:ext>
            </p:extLst>
          </p:nvPr>
        </p:nvGraphicFramePr>
        <p:xfrm>
          <a:off x="995582" y="795441"/>
          <a:ext cx="10200836" cy="4520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Знак запрета 7"/>
          <p:cNvSpPr/>
          <p:nvPr/>
        </p:nvSpPr>
        <p:spPr>
          <a:xfrm>
            <a:off x="1793883" y="4240347"/>
            <a:ext cx="368750" cy="360042"/>
          </a:xfrm>
          <a:prstGeom prst="noSmoking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14089" y="3626972"/>
            <a:ext cx="863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128F60"/>
                </a:solidFill>
                <a:latin typeface="Museo Sans Cyrl 700" panose="02000000000000000000" pitchFamily="50" charset="-52"/>
              </a:rPr>
              <a:t>i-LLPD (i20z)</a:t>
            </a:r>
            <a:endParaRPr lang="ru-RU" sz="1400" dirty="0">
              <a:solidFill>
                <a:srgbClr val="128F60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5276" y="2970667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128F60"/>
                </a:solidFill>
                <a:latin typeface="Museo Sans Cyrl 700" panose="02000000000000000000" pitchFamily="50" charset="-52"/>
              </a:rPr>
              <a:t>d-LLPD (dC20z)</a:t>
            </a:r>
            <a:endParaRPr lang="ru-RU" sz="1400" dirty="0">
              <a:solidFill>
                <a:srgbClr val="128F60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11345" y="4420368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</a:rPr>
              <a:t>1.5 kA ≤ I ≤ 5 kA</a:t>
            </a:r>
            <a:endParaRPr lang="ru-RU" sz="1600" dirty="0">
              <a:solidFill>
                <a:schemeClr val="bg2">
                  <a:lumMod val="25000"/>
                </a:schemeClr>
              </a:solidFill>
              <a:latin typeface="Museo Sans Cyrl 700" panose="02000000000000000000" pitchFamily="50" charset="-52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343060" y="3312990"/>
            <a:ext cx="0" cy="1674404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Номер слайда 1"/>
          <p:cNvSpPr txBox="1">
            <a:spLocks/>
          </p:cNvSpPr>
          <p:nvPr/>
        </p:nvSpPr>
        <p:spPr>
          <a:xfrm>
            <a:off x="8738038" y="6391549"/>
            <a:ext cx="4320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600" kern="1200">
                <a:solidFill>
                  <a:schemeClr val="bg1"/>
                </a:solidFill>
                <a:latin typeface="Museo Sans Cyrl 500" panose="02000000000000000000" pitchFamily="50" charset="-5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3D46D2-331F-4890-9505-20A924146F69}" type="slidenum">
              <a:rPr lang="ru-RU" smtClean="0"/>
              <a:pPr/>
              <a:t>57</a:t>
            </a:fld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5383756" y="4420368"/>
            <a:ext cx="0" cy="567026"/>
          </a:xfrm>
          <a:prstGeom prst="line">
            <a:avLst/>
          </a:prstGeom>
          <a:ln w="38100">
            <a:solidFill>
              <a:srgbClr val="9CF2D1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237522" y="4401393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</a:rPr>
              <a:t>I ≤ 1.5 kA</a:t>
            </a:r>
            <a:endParaRPr lang="ru-RU" sz="1600" dirty="0">
              <a:solidFill>
                <a:schemeClr val="bg2">
                  <a:lumMod val="25000"/>
                </a:schemeClr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578078" y="911443"/>
            <a:ext cx="3155986" cy="1154162"/>
          </a:xfrm>
          <a:prstGeom prst="rect">
            <a:avLst/>
          </a:prstGeom>
          <a:solidFill>
            <a:srgbClr val="128F60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Museo Sans Cyrl 300" panose="02000000000000000000" pitchFamily="50" charset="-52"/>
              </a:rPr>
              <a:t>Dados de Entrada:</a:t>
            </a:r>
            <a:endParaRPr lang="en-US" sz="1400" dirty="0">
              <a:solidFill>
                <a:schemeClr val="bg1"/>
              </a:solidFill>
              <a:latin typeface="Museo Sans Cyrl 300" panose="02000000000000000000" pitchFamily="50" charset="-52"/>
            </a:endParaRPr>
          </a:p>
          <a:p>
            <a:r>
              <a:rPr lang="en-US" sz="1100" dirty="0">
                <a:solidFill>
                  <a:schemeClr val="bg1"/>
                </a:solidFill>
                <a:latin typeface="Museo Sans Cyrl 300" panose="02000000000000000000" pitchFamily="50" charset="-52"/>
              </a:rPr>
              <a:t>1. Tensão Nominal	    </a:t>
            </a:r>
            <a:r>
              <a:rPr lang="en-US" sz="1100" b="1" dirty="0">
                <a:solidFill>
                  <a:schemeClr val="bg1"/>
                </a:solidFill>
                <a:latin typeface="Museo Sans Cyrl 300" panose="02000000000000000000" pitchFamily="50" charset="-52"/>
              </a:rPr>
              <a:t>20 kV</a:t>
            </a:r>
          </a:p>
          <a:p>
            <a:r>
              <a:rPr lang="en-US" sz="1100" dirty="0">
                <a:solidFill>
                  <a:schemeClr val="bg1"/>
                </a:solidFill>
                <a:latin typeface="Museo Sans Cyrl 300" panose="02000000000000000000" pitchFamily="50" charset="-52"/>
              </a:rPr>
              <a:t>2. Comprimento da Rede	    </a:t>
            </a:r>
            <a:r>
              <a:rPr lang="en-US" sz="1100" b="1" dirty="0">
                <a:solidFill>
                  <a:schemeClr val="bg1"/>
                </a:solidFill>
                <a:latin typeface="Museo Sans Cyrl 300" panose="02000000000000000000" pitchFamily="50" charset="-52"/>
              </a:rPr>
              <a:t>20 km</a:t>
            </a:r>
          </a:p>
          <a:p>
            <a:r>
              <a:rPr lang="en-US" sz="1100" dirty="0">
                <a:solidFill>
                  <a:schemeClr val="bg1"/>
                </a:solidFill>
                <a:latin typeface="Museo Sans Cyrl 300" panose="02000000000000000000" pitchFamily="50" charset="-52"/>
              </a:rPr>
              <a:t>3. Seção Transversal Condutor	    </a:t>
            </a:r>
            <a:r>
              <a:rPr lang="en-US" sz="1100" b="1" dirty="0">
                <a:solidFill>
                  <a:schemeClr val="bg1"/>
                </a:solidFill>
                <a:latin typeface="Museo Sans Cyrl 300" panose="02000000000000000000" pitchFamily="50" charset="-52"/>
              </a:rPr>
              <a:t>95 mm</a:t>
            </a:r>
            <a:r>
              <a:rPr lang="en-US" sz="1100" b="1" baseline="30000" dirty="0">
                <a:solidFill>
                  <a:schemeClr val="bg1"/>
                </a:solidFill>
                <a:latin typeface="Museo Sans Cyrl 300" panose="02000000000000000000" pitchFamily="50" charset="-52"/>
              </a:rPr>
              <a:t>2</a:t>
            </a:r>
          </a:p>
          <a:p>
            <a:r>
              <a:rPr lang="en-US" sz="1100" dirty="0">
                <a:solidFill>
                  <a:schemeClr val="bg1"/>
                </a:solidFill>
                <a:latin typeface="Museo Sans Cyrl 300" panose="02000000000000000000" pitchFamily="50" charset="-52"/>
              </a:rPr>
              <a:t>4. Altura do Condutor	    </a:t>
            </a:r>
            <a:r>
              <a:rPr lang="en-US" sz="1100" b="1" dirty="0">
                <a:solidFill>
                  <a:schemeClr val="bg1"/>
                </a:solidFill>
                <a:latin typeface="Museo Sans Cyrl 300" panose="02000000000000000000" pitchFamily="50" charset="-52"/>
              </a:rPr>
              <a:t>10 m</a:t>
            </a:r>
          </a:p>
          <a:p>
            <a:r>
              <a:rPr lang="en-US" sz="1100" dirty="0">
                <a:solidFill>
                  <a:schemeClr val="bg1"/>
                </a:solidFill>
                <a:latin typeface="Museo Sans Cyrl 300" panose="02000000000000000000" pitchFamily="50" charset="-52"/>
              </a:rPr>
              <a:t>5. Corrente de Curto da Barra SE    </a:t>
            </a:r>
            <a:r>
              <a:rPr lang="en-US" sz="1100" b="1" dirty="0">
                <a:solidFill>
                  <a:schemeClr val="bg1"/>
                </a:solidFill>
                <a:latin typeface="Museo Sans Cyrl 300" panose="02000000000000000000" pitchFamily="50" charset="-52"/>
              </a:rPr>
              <a:t>10 kA</a:t>
            </a:r>
          </a:p>
        </p:txBody>
      </p:sp>
      <p:sp>
        <p:nvSpPr>
          <p:cNvPr id="17" name="Объект 6"/>
          <p:cNvSpPr>
            <a:spLocks noGrp="1"/>
          </p:cNvSpPr>
          <p:nvPr>
            <p:ph idx="4294967295"/>
          </p:nvPr>
        </p:nvSpPr>
        <p:spPr>
          <a:xfrm>
            <a:off x="2292646" y="5065689"/>
            <a:ext cx="11135049" cy="579656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pt-BR" sz="1400" dirty="0">
                <a:latin typeface="Museo Sans Cyrl 300" panose="02000000000000000000" pitchFamily="50" charset="-52"/>
              </a:rPr>
              <a:t>O local de instalação dos LLPD’s deve levar em conta o nível da corrente de defeito ao longo da linha</a:t>
            </a:r>
            <a:endParaRPr lang="ru-RU" sz="1400" dirty="0">
              <a:latin typeface="Museo Sans Cyrl 300" panose="02000000000000000000" pitchFamily="50" charset="-52"/>
            </a:endParaRPr>
          </a:p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pt-BR" sz="1400" dirty="0">
                <a:latin typeface="Museo Sans Cyrl 300" panose="02000000000000000000" pitchFamily="50" charset="-52"/>
              </a:rPr>
              <a:t>Normalmente, a linha pode ser dividida em segmentos onde podem ser colocados diferentes tipos de LLPDs</a:t>
            </a:r>
            <a:endParaRPr lang="en-US" sz="1400" dirty="0">
              <a:latin typeface="Museo Sans Cyrl 300" panose="02000000000000000000" pitchFamily="50" charset="-52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0" t="8275" r="25955" b="10379"/>
          <a:stretch/>
        </p:blipFill>
        <p:spPr>
          <a:xfrm>
            <a:off x="5814089" y="2418921"/>
            <a:ext cx="866286" cy="107496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3" t="18983" r="19556" b="11168"/>
          <a:stretch/>
        </p:blipFill>
        <p:spPr>
          <a:xfrm>
            <a:off x="2809434" y="1815496"/>
            <a:ext cx="1339796" cy="109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482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Coordenação nível de curto-circuito e de isolamento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EFB048-DA62-4164-ABCB-802E495EEE8E}"/>
              </a:ext>
            </a:extLst>
          </p:cNvPr>
          <p:cNvSpPr txBox="1"/>
          <p:nvPr/>
        </p:nvSpPr>
        <p:spPr>
          <a:xfrm>
            <a:off x="2583436" y="1127503"/>
            <a:ext cx="8363272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>
                <a:solidFill>
                  <a:srgbClr val="C0000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E se</a:t>
            </a:r>
            <a:r>
              <a:rPr lang="en-GB" dirty="0">
                <a:solidFill>
                  <a:srgbClr val="C0000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 Curto</a:t>
            </a:r>
            <a:r>
              <a:rPr lang="en-GB" baseline="-25000" dirty="0">
                <a:solidFill>
                  <a:srgbClr val="C0000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Rede</a:t>
            </a:r>
            <a:r>
              <a:rPr lang="en-GB" dirty="0">
                <a:solidFill>
                  <a:srgbClr val="C0000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 &gt; Curto</a:t>
            </a:r>
            <a:r>
              <a:rPr lang="en-GB" baseline="-25000" dirty="0">
                <a:solidFill>
                  <a:srgbClr val="C0000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LLPD</a:t>
            </a:r>
            <a:r>
              <a:rPr lang="en-GB" dirty="0">
                <a:solidFill>
                  <a:srgbClr val="C0000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 ?</a:t>
            </a:r>
          </a:p>
          <a:p>
            <a:pPr>
              <a:lnSpc>
                <a:spcPct val="150000"/>
              </a:lnSpc>
            </a:pPr>
            <a:r>
              <a:rPr lang="pt-BR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Utilizar LLPD para tensões mais elevadas, desde que </a:t>
            </a:r>
            <a:r>
              <a:rPr lang="en-GB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BIL</a:t>
            </a:r>
            <a:r>
              <a:rPr lang="en-GB" baseline="-250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LLPD </a:t>
            </a:r>
            <a:r>
              <a:rPr lang="en-GB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&lt; BIL</a:t>
            </a:r>
            <a:r>
              <a:rPr lang="en-GB" baseline="-250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Rede</a:t>
            </a:r>
            <a:r>
              <a:rPr lang="en-GB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9CCB72-A594-4461-888E-8EB4AD2169F3}"/>
              </a:ext>
            </a:extLst>
          </p:cNvPr>
          <p:cNvSpPr txBox="1"/>
          <p:nvPr/>
        </p:nvSpPr>
        <p:spPr>
          <a:xfrm>
            <a:off x="3018626" y="5048374"/>
            <a:ext cx="119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128F60"/>
                </a:solidFill>
                <a:latin typeface="Museo Sans Cyrl 700" panose="02000000000000000000" pitchFamily="50" charset="-52"/>
              </a:rPr>
              <a:t>d24z</a:t>
            </a:r>
            <a:endParaRPr lang="x-none" sz="2000">
              <a:solidFill>
                <a:srgbClr val="128F60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43E7D2-80E4-44BD-9067-3E0FEBA073EE}"/>
              </a:ext>
            </a:extLst>
          </p:cNvPr>
          <p:cNvSpPr txBox="1"/>
          <p:nvPr/>
        </p:nvSpPr>
        <p:spPr>
          <a:xfrm>
            <a:off x="8886122" y="5048374"/>
            <a:ext cx="1196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128F60"/>
                </a:solidFill>
                <a:latin typeface="Museo Sans Cyrl 700" panose="02000000000000000000" pitchFamily="50" charset="-52"/>
              </a:rPr>
              <a:t>dM35z</a:t>
            </a:r>
            <a:endParaRPr lang="x-none" sz="2000">
              <a:solidFill>
                <a:srgbClr val="128F60"/>
              </a:solidFill>
              <a:latin typeface="Museo Sans Cyrl 700" panose="02000000000000000000" pitchFamily="50" charset="-52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6" t="12224" r="17326" b="13271"/>
          <a:stretch/>
        </p:blipFill>
        <p:spPr>
          <a:xfrm>
            <a:off x="2109251" y="2236521"/>
            <a:ext cx="2669759" cy="244092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1" r="9770" b="6809"/>
          <a:stretch/>
        </p:blipFill>
        <p:spPr>
          <a:xfrm>
            <a:off x="7852630" y="1692335"/>
            <a:ext cx="2944828" cy="352929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39CCB72-A594-4461-888E-8EB4AD2169F3}"/>
              </a:ext>
            </a:extLst>
          </p:cNvPr>
          <p:cNvSpPr txBox="1"/>
          <p:nvPr/>
        </p:nvSpPr>
        <p:spPr>
          <a:xfrm>
            <a:off x="3533375" y="5552957"/>
            <a:ext cx="3778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C00000"/>
                </a:solidFill>
                <a:latin typeface="Museo Sans Cyrl 700" panose="02000000000000000000" pitchFamily="50" charset="-52"/>
              </a:rPr>
              <a:t>Coordenar com o Streamer!</a:t>
            </a:r>
            <a:endParaRPr lang="x-none" sz="2000">
              <a:solidFill>
                <a:srgbClr val="C00000"/>
              </a:solidFill>
              <a:latin typeface="Museo Sans Cyrl 700" panose="02000000000000000000" pitchFamily="50" charset="-52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5096730" y="3666009"/>
            <a:ext cx="2755900" cy="0"/>
          </a:xfrm>
          <a:prstGeom prst="straightConnector1">
            <a:avLst/>
          </a:prstGeom>
          <a:ln w="19050">
            <a:solidFill>
              <a:srgbClr val="128F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4850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Como calcular a corrente de curto-circuito? 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EFB048-DA62-4164-ABCB-802E495EEE8E}"/>
              </a:ext>
            </a:extLst>
          </p:cNvPr>
          <p:cNvSpPr txBox="1"/>
          <p:nvPr/>
        </p:nvSpPr>
        <p:spPr>
          <a:xfrm>
            <a:off x="1174339" y="820367"/>
            <a:ext cx="10142339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Software Streamer</a:t>
            </a:r>
            <a:r>
              <a:rPr lang="ru-RU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 </a:t>
            </a:r>
            <a:r>
              <a:rPr lang="pt-BR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- </a:t>
            </a:r>
            <a:r>
              <a:rPr lang="en-US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SCC Calculations</a:t>
            </a:r>
            <a:r>
              <a:rPr lang="ru-RU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 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(</a:t>
            </a:r>
            <a:r>
              <a:rPr lang="pt-BR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Pode ser gravado em um pen drive 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)</a:t>
            </a:r>
            <a:r>
              <a:rPr lang="pt-BR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 </a:t>
            </a:r>
            <a:endParaRPr lang="en-GB" sz="14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685" y="1328198"/>
            <a:ext cx="6938929" cy="42016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919898" y="2268301"/>
            <a:ext cx="35484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À medida que a distância da subestação aumenta, a corrente de curto-circuito diminui </a:t>
            </a:r>
            <a:endParaRPr lang="en-US" sz="14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865775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Como calcular a corrente de curto-circuito? 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EFB048-DA62-4164-ABCB-802E495EEE8E}"/>
              </a:ext>
            </a:extLst>
          </p:cNvPr>
          <p:cNvSpPr txBox="1"/>
          <p:nvPr/>
        </p:nvSpPr>
        <p:spPr>
          <a:xfrm>
            <a:off x="601134" y="909829"/>
            <a:ext cx="11068220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Software Streamer</a:t>
            </a:r>
            <a:r>
              <a:rPr lang="ru-RU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GROZA</a:t>
            </a:r>
            <a:r>
              <a:rPr lang="pt-BR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 </a:t>
            </a:r>
            <a:endParaRPr lang="en-GB" sz="14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85290" y="3086879"/>
            <a:ext cx="74214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NewRoman"/>
                <a:hlinkClick r:id="rId3"/>
              </a:rPr>
              <a:t>D. Belko, M. Zhitenev </a:t>
            </a:r>
          </a:p>
          <a:p>
            <a:pPr algn="ctr"/>
            <a:r>
              <a:rPr lang="en-US" dirty="0">
                <a:latin typeface="TimesNewRoman"/>
                <a:hlinkClick r:id="rId3"/>
              </a:rPr>
              <a:t>“Implementation of the analytical method for the lightning performance assessment of power line with Line Lightning Protection Devices”, </a:t>
            </a:r>
          </a:p>
          <a:p>
            <a:pPr algn="ctr"/>
            <a:r>
              <a:rPr lang="en-US" dirty="0">
                <a:latin typeface="TimesNewRoman"/>
                <a:hlinkClick r:id="rId3"/>
              </a:rPr>
              <a:t>2019 International Symposium on Lightning Protection (XV SIPDA), São Paulo, Brazil, 30th September – 4th October 2019</a:t>
            </a:r>
            <a:endParaRPr lang="en-US" dirty="0">
              <a:latin typeface="TimesNew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40419" y="1447445"/>
            <a:ext cx="1031116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TimesNewRoman"/>
              </a:rPr>
              <a:t>O software Groza baseia-se num método de fórmulas analíticas para avaliar o desempenho das linhas aéreas. O método baseia-se na representação clássica de linhas e postes aéreos como um circuito equivalente para calcular a corrente crítica do raio para a extinção do isolamento da linha ou LLPD e utiliza o IEEE Std. 1410. </a:t>
            </a:r>
          </a:p>
          <a:p>
            <a:pPr algn="ctr"/>
            <a:r>
              <a:rPr lang="pt-BR" dirty="0">
                <a:latin typeface="TimesNewRoman"/>
              </a:rPr>
              <a:t>Este software permite efetuar cálculos utilizando LLPD em várias configurações e quantidades e escolher a opção de disposição ideal.</a:t>
            </a:r>
            <a:endParaRPr lang="en-US" dirty="0"/>
          </a:p>
        </p:txBody>
      </p:sp>
      <p:pic>
        <p:nvPicPr>
          <p:cNvPr id="9" name="Picture 2" descr="https://static.tildacdn.com/tild3339-3666-4532-b431-616138396135/click-noun_18431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435" y="4173205"/>
            <a:ext cx="742300" cy="74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EEE - Advancing Technology for Humanit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662" y="3477880"/>
            <a:ext cx="1238250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2053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818468"/>
              </p:ext>
            </p:extLst>
          </p:nvPr>
        </p:nvGraphicFramePr>
        <p:xfrm>
          <a:off x="567363" y="930165"/>
          <a:ext cx="10785205" cy="2755184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469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7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4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42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60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Museo Sans Cyrl 700" panose="02000000000000000000" pitchFamily="50" charset="-52"/>
                        </a:rPr>
                        <a:t>№</a:t>
                      </a:r>
                      <a:endParaRPr lang="fr-FR" sz="1400" b="0" dirty="0">
                        <a:solidFill>
                          <a:schemeClr val="bg1"/>
                        </a:solidFill>
                        <a:effectLst/>
                        <a:latin typeface="Museo Sans Cyrl 7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128F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Museo Sans Cyrl 700" panose="02000000000000000000" pitchFamily="50" charset="-52"/>
                        </a:rPr>
                        <a:t>Item</a:t>
                      </a:r>
                      <a:endParaRPr lang="fr-FR" sz="1400" b="0" dirty="0">
                        <a:solidFill>
                          <a:schemeClr val="bg1"/>
                        </a:solidFill>
                        <a:effectLst/>
                        <a:latin typeface="Museo Sans Cyrl 7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128F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Museo Sans Cyrl 700" panose="02000000000000000000" pitchFamily="50" charset="-52"/>
                        </a:rPr>
                        <a:t>Equivalent</a:t>
                      </a:r>
                      <a:r>
                        <a:rPr lang="en-US" sz="1400" b="0" baseline="0" dirty="0">
                          <a:solidFill>
                            <a:schemeClr val="bg1"/>
                          </a:solidFill>
                          <a:effectLst/>
                          <a:latin typeface="Museo Sans Cyrl 700" panose="02000000000000000000" pitchFamily="50" charset="-52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Museo Sans Cyrl 700" panose="02000000000000000000" pitchFamily="50" charset="-52"/>
                        </a:rPr>
                        <a:t>Norm</a:t>
                      </a:r>
                      <a:endParaRPr lang="fr-FR" sz="1400" b="0" dirty="0">
                        <a:solidFill>
                          <a:schemeClr val="bg1"/>
                        </a:solidFill>
                        <a:effectLst/>
                        <a:latin typeface="Museo Sans Cyrl 7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128F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Museo Sans Cyrl 700" panose="02000000000000000000" pitchFamily="50" charset="-52"/>
                        </a:rPr>
                        <a:t>Purpose of the test</a:t>
                      </a:r>
                      <a:endParaRPr lang="fr-FR" sz="1400" b="0" dirty="0">
                        <a:solidFill>
                          <a:schemeClr val="bg1"/>
                        </a:solidFill>
                        <a:effectLst/>
                        <a:latin typeface="Museo Sans Cyrl 7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128F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128F60"/>
                          </a:solidFill>
                          <a:effectLst/>
                          <a:latin typeface="Museo Sans Cyrl 700" panose="02000000000000000000" pitchFamily="50" charset="-52"/>
                        </a:rPr>
                        <a:t>1</a:t>
                      </a:r>
                      <a:endParaRPr lang="fr-FR" sz="1200" b="0" dirty="0">
                        <a:solidFill>
                          <a:srgbClr val="128F60"/>
                        </a:solidFill>
                        <a:effectLst/>
                        <a:latin typeface="Museo Sans Cyrl 7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Museo Sans Cyrl 300" panose="02000000000000000000" pitchFamily="50" charset="-52"/>
                        </a:rPr>
                        <a:t>High Current Impulse (4/10 µs), kA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latin typeface="Museo Sans Cyrl 300" panose="02000000000000000000" pitchFamily="50" charset="-52"/>
                        </a:rPr>
                        <a:t>IEC60099-8   Clause 8.5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latin typeface="Museo Sans Cyrl 300" panose="02000000000000000000" pitchFamily="50" charset="-52"/>
                        </a:rPr>
                        <a:t>Verify</a:t>
                      </a:r>
                      <a:r>
                        <a:rPr lang="en-US" sz="1200" baseline="0" dirty="0">
                          <a:effectLst/>
                          <a:latin typeface="Museo Sans Cyrl 300" panose="02000000000000000000" pitchFamily="50" charset="-52"/>
                        </a:rPr>
                        <a:t> the withstand of the LLPD to short but strong impulses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0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128F60"/>
                          </a:solidFill>
                          <a:effectLst/>
                          <a:latin typeface="Museo Sans Cyrl 700" panose="02000000000000000000" pitchFamily="50" charset="-52"/>
                        </a:rPr>
                        <a:t>2</a:t>
                      </a:r>
                      <a:endParaRPr lang="fr-FR" sz="1200" b="0" dirty="0">
                        <a:solidFill>
                          <a:srgbClr val="128F60"/>
                        </a:solidFill>
                        <a:effectLst/>
                        <a:latin typeface="Museo Sans Cyrl 7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Museo Sans Cyrl 300" panose="02000000000000000000" pitchFamily="50" charset="-52"/>
                        </a:rPr>
                        <a:t>Rated follow up current, kA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latin typeface="Museo Sans Cyrl 300" panose="02000000000000000000" pitchFamily="50" charset="-52"/>
                        </a:rPr>
                        <a:t>IEC60099-8    Clause 8.8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latin typeface="Museo Sans Cyrl 300" panose="02000000000000000000" pitchFamily="50" charset="-52"/>
                        </a:rPr>
                        <a:t>Verify that</a:t>
                      </a:r>
                      <a:r>
                        <a:rPr lang="en-US" sz="1200" baseline="0" dirty="0">
                          <a:effectLst/>
                          <a:latin typeface="Museo Sans Cyrl 300" panose="02000000000000000000" pitchFamily="50" charset="-52"/>
                        </a:rPr>
                        <a:t> the LLPD does not allow follow current to establish more than ½ cycle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0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128F60"/>
                          </a:solidFill>
                          <a:effectLst/>
                          <a:latin typeface="Museo Sans Cyrl 700" panose="02000000000000000000" pitchFamily="50" charset="-52"/>
                        </a:rPr>
                        <a:t>3</a:t>
                      </a:r>
                      <a:endParaRPr lang="fr-FR" sz="1200" b="0" dirty="0">
                        <a:solidFill>
                          <a:srgbClr val="128F60"/>
                        </a:solidFill>
                        <a:effectLst/>
                        <a:latin typeface="Museo Sans Cyrl 7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Museo Sans Cyrl 300" panose="02000000000000000000" pitchFamily="50" charset="-52"/>
                        </a:rPr>
                        <a:t>U50 standard lightning impulse sparkover, kV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latin typeface="Museo Sans Cyrl 300" panose="02000000000000000000" pitchFamily="50" charset="-52"/>
                        </a:rPr>
                        <a:t>IEC60099-8   Clause 8.4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latin typeface="Museo Sans Cyrl 300" panose="02000000000000000000" pitchFamily="50" charset="-52"/>
                        </a:rPr>
                        <a:t>Verify that the sparkover</a:t>
                      </a:r>
                      <a:r>
                        <a:rPr lang="en-US" sz="1200" baseline="0" dirty="0">
                          <a:effectLst/>
                          <a:latin typeface="Museo Sans Cyrl 300" panose="02000000000000000000" pitchFamily="50" charset="-52"/>
                        </a:rPr>
                        <a:t> voltage is and remains under the one of the insulator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0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128F60"/>
                          </a:solidFill>
                          <a:effectLst/>
                          <a:latin typeface="Museo Sans Cyrl 700" panose="02000000000000000000" pitchFamily="50" charset="-52"/>
                        </a:rPr>
                        <a:t>4</a:t>
                      </a:r>
                      <a:endParaRPr lang="fr-FR" sz="1200" b="0" dirty="0">
                        <a:solidFill>
                          <a:srgbClr val="128F60"/>
                        </a:solidFill>
                        <a:effectLst/>
                        <a:latin typeface="Museo Sans Cyrl 7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Museo Sans Cyrl 300" panose="02000000000000000000" pitchFamily="50" charset="-52"/>
                        </a:rPr>
                        <a:t>Lightning discharge capability (200 µs)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latin typeface="Museo Sans Cyrl 300" panose="02000000000000000000" pitchFamily="50" charset="-52"/>
                        </a:rPr>
                        <a:t>IEC60099-8   Clause 8.6.6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latin typeface="Museo Sans Cyrl 300" panose="02000000000000000000" pitchFamily="50" charset="-52"/>
                        </a:rPr>
                        <a:t>Verify that the LLPD </a:t>
                      </a:r>
                      <a:r>
                        <a:rPr lang="en-US" sz="1200" baseline="0" dirty="0">
                          <a:effectLst/>
                          <a:latin typeface="Museo Sans Cyrl 300" panose="02000000000000000000" pitchFamily="50" charset="-52"/>
                        </a:rPr>
                        <a:t>can discharge high level of lightning from direct lightning stroke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0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128F60"/>
                          </a:solidFill>
                          <a:effectLst/>
                          <a:latin typeface="Museo Sans Cyrl 700" panose="02000000000000000000" pitchFamily="50" charset="-52"/>
                        </a:rPr>
                        <a:t>5</a:t>
                      </a:r>
                      <a:endParaRPr lang="fr-FR" sz="1200" b="0" dirty="0">
                        <a:solidFill>
                          <a:srgbClr val="128F60"/>
                        </a:solidFill>
                        <a:effectLst/>
                        <a:latin typeface="Museo Sans Cyrl 7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Museo Sans Cyrl 300" panose="02000000000000000000" pitchFamily="50" charset="-52"/>
                        </a:rPr>
                        <a:t>Vibration Test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effectLst/>
                          <a:latin typeface="Museo Sans Cyrl 300" panose="02000000000000000000" pitchFamily="50" charset="-52"/>
                        </a:rPr>
                        <a:t>IEC60099-8  Clause</a:t>
                      </a:r>
                      <a:r>
                        <a:rPr lang="fr-FR" sz="1200" baseline="0" dirty="0">
                          <a:effectLst/>
                          <a:latin typeface="Museo Sans Cyrl 300" panose="02000000000000000000" pitchFamily="50" charset="-52"/>
                        </a:rPr>
                        <a:t> </a:t>
                      </a:r>
                      <a:r>
                        <a:rPr lang="fr-FR" sz="1200" dirty="0">
                          <a:effectLst/>
                          <a:latin typeface="Museo Sans Cyrl 300" panose="02000000000000000000" pitchFamily="50" charset="-52"/>
                        </a:rPr>
                        <a:t>8.9.2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latin typeface="Museo Sans Cyrl 300" panose="02000000000000000000" pitchFamily="50" charset="-52"/>
                        </a:rPr>
                        <a:t>Verify that vibration do not affect performance</a:t>
                      </a:r>
                      <a:r>
                        <a:rPr lang="en-US" sz="1200" baseline="0" dirty="0">
                          <a:effectLst/>
                          <a:latin typeface="Museo Sans Cyrl 300" panose="02000000000000000000" pitchFamily="50" charset="-52"/>
                        </a:rPr>
                        <a:t> of the arrester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0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128F60"/>
                          </a:solidFill>
                          <a:effectLst/>
                          <a:latin typeface="Museo Sans Cyrl 700" panose="02000000000000000000" pitchFamily="50" charset="-52"/>
                        </a:rPr>
                        <a:t>6</a:t>
                      </a:r>
                      <a:endParaRPr lang="fr-FR" sz="1200" b="0" dirty="0">
                        <a:solidFill>
                          <a:srgbClr val="128F60"/>
                        </a:solidFill>
                        <a:effectLst/>
                        <a:latin typeface="Museo Sans Cyrl 7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Museo Sans Cyrl 300" panose="02000000000000000000" pitchFamily="50" charset="-52"/>
                        </a:rPr>
                        <a:t>Temperature Cycling Test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effectLst/>
                          <a:latin typeface="Museo Sans Cyrl 300" panose="02000000000000000000" pitchFamily="50" charset="-52"/>
                        </a:rPr>
                        <a:t>IEC 60099-8 Clause 8.10.3.1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latin typeface="Museo Sans Cyrl 300" panose="02000000000000000000" pitchFamily="50" charset="-52"/>
                        </a:rPr>
                        <a:t>Verify</a:t>
                      </a:r>
                      <a:r>
                        <a:rPr lang="en-US" sz="1200" baseline="0" dirty="0">
                          <a:effectLst/>
                          <a:latin typeface="Museo Sans Cyrl 300" panose="02000000000000000000" pitchFamily="50" charset="-52"/>
                        </a:rPr>
                        <a:t> that temperature and outside conditions do not affect the LLPD performance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0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128F60"/>
                          </a:solidFill>
                          <a:effectLst/>
                          <a:latin typeface="Museo Sans Cyrl 700" panose="02000000000000000000" pitchFamily="50" charset="-52"/>
                        </a:rPr>
                        <a:t>7</a:t>
                      </a:r>
                      <a:endParaRPr lang="fr-FR" sz="1200" b="0" dirty="0">
                        <a:solidFill>
                          <a:srgbClr val="128F60"/>
                        </a:solidFill>
                        <a:effectLst/>
                        <a:latin typeface="Museo Sans Cyrl 7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Museo Sans Cyrl 300" panose="02000000000000000000" pitchFamily="50" charset="-52"/>
                        </a:rPr>
                        <a:t>Impulse Withstand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effectLst/>
                          <a:latin typeface="Museo Sans Cyrl 300" panose="02000000000000000000" pitchFamily="50" charset="-52"/>
                        </a:rPr>
                        <a:t>IEC 60099-8 Clause 8.10.3.1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latin typeface="Museo Sans Cyrl 300" panose="02000000000000000000" pitchFamily="50" charset="-52"/>
                        </a:rPr>
                        <a:t>Verify that the dielectric withstand of the housing (without</a:t>
                      </a:r>
                      <a:r>
                        <a:rPr lang="en-US" sz="1200" baseline="0" dirty="0">
                          <a:effectLst/>
                          <a:latin typeface="Museo Sans Cyrl 300" panose="02000000000000000000" pitchFamily="50" charset="-52"/>
                        </a:rPr>
                        <a:t> electrodes)</a:t>
                      </a:r>
                      <a:endParaRPr lang="fr-FR" sz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Museo Sans Cyrl 300" panose="02000000000000000000" pitchFamily="50" charset="-5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9" name="Image 7"/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8002" y="3780193"/>
            <a:ext cx="1264566" cy="1812544"/>
          </a:xfrm>
          <a:prstGeom prst="rect">
            <a:avLst/>
          </a:prstGeom>
        </p:spPr>
      </p:pic>
      <p:pic>
        <p:nvPicPr>
          <p:cNvPr id="10" name="Image 8"/>
          <p:cNvPicPr preferRelativeResize="0"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3436" y="3780193"/>
            <a:ext cx="1264566" cy="1812544"/>
          </a:xfrm>
          <a:prstGeom prst="rect">
            <a:avLst/>
          </a:prstGeom>
        </p:spPr>
      </p:pic>
      <p:pic>
        <p:nvPicPr>
          <p:cNvPr id="11" name="Image 15"/>
          <p:cNvPicPr preferRelativeResize="0">
            <a:picLocks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1645" y="3780193"/>
            <a:ext cx="1264566" cy="1812544"/>
          </a:xfrm>
          <a:prstGeom prst="rect">
            <a:avLst/>
          </a:prstGeom>
        </p:spPr>
      </p:pic>
      <p:pic>
        <p:nvPicPr>
          <p:cNvPr id="13" name="Picture 2" descr="http://faraboard.com/data/downloads/thumbs/CESI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4373618"/>
            <a:ext cx="1368541" cy="525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Como é que testamos o LLPD?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12770" y="3875727"/>
            <a:ext cx="53352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Atualmente, não dispomos de uma norma internacional para LLPD.</a:t>
            </a:r>
          </a:p>
          <a:p>
            <a:r>
              <a:rPr lang="pt-BR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No entanto, efetuamos os ensaios de acordo com o programa de ensaios da norma IEC 60099-8:</a:t>
            </a:r>
          </a:p>
          <a:p>
            <a:r>
              <a:rPr lang="pt-BR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"Para-raios de óxido metálico com abertura externa em série (EGLA) para linhas aéreas de transmissão e distribuição de sistemas de corrente alternada acima de 1 kV"</a:t>
            </a:r>
            <a:endParaRPr lang="en-US" sz="14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565117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Norma IEC para LLPD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75266" y="965011"/>
            <a:ext cx="64781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Nova norma para os LLPD</a:t>
            </a:r>
            <a:endParaRPr lang="en-US" dirty="0">
              <a:solidFill>
                <a:srgbClr val="128F60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67469" y="1535945"/>
            <a:ext cx="428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Segoe UI" panose="020B0502040204020203" pitchFamily="34" charset="0"/>
              </a:rPr>
              <a:t>Standard for </a:t>
            </a:r>
            <a:r>
              <a:rPr lang="en-US" dirty="0">
                <a:solidFill>
                  <a:srgbClr val="1F64AE"/>
                </a:solidFill>
                <a:latin typeface="Segoe UI" panose="020B0502040204020203" pitchFamily="34" charset="0"/>
              </a:rPr>
              <a:t>(SAS) Surge Arc Suppressor</a:t>
            </a:r>
          </a:p>
        </p:txBody>
      </p:sp>
      <p:pic>
        <p:nvPicPr>
          <p:cNvPr id="15" name="Рисунок 14" descr="Hom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404" y="258301"/>
            <a:ext cx="3619500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Прямоугольник 15"/>
          <p:cNvSpPr/>
          <p:nvPr/>
        </p:nvSpPr>
        <p:spPr>
          <a:xfrm>
            <a:off x="3546809" y="1910836"/>
            <a:ext cx="5260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IEC 631xx Surge Arc Suppressor - Part 1: Surge Arc Suppressor (SAS) devices to Protect </a:t>
            </a:r>
          </a:p>
          <a:p>
            <a:pPr algn="ctr">
              <a:defRPr/>
            </a:pPr>
            <a:r>
              <a:rPr lang="en-US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Power Line Insulation of systems &gt; 1kV a.c.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29673" y="2834166"/>
            <a:ext cx="5577992" cy="1038126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2683620" y="4258103"/>
            <a:ext cx="1084383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Situação atual: </a:t>
            </a:r>
            <a:r>
              <a:rPr lang="pt-BR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"Fase de proposta". </a:t>
            </a:r>
          </a:p>
          <a:p>
            <a:r>
              <a:rPr lang="pt-BR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16.06.2023 O projeto de trabalho da norma foi enviado a 28 países membros para votação. </a:t>
            </a:r>
          </a:p>
          <a:p>
            <a:r>
              <a:rPr lang="pt-BR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08.09.2023 Será efetuada a votação. </a:t>
            </a:r>
          </a:p>
          <a:p>
            <a:r>
              <a:rPr lang="pt-BR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Depois disso, começaremos a trabalhar no organismo de normalização da CEI.</a:t>
            </a:r>
          </a:p>
          <a:p>
            <a:r>
              <a:rPr lang="pt-BR" sz="14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</a:rPr>
              <a:t>Ao longo de 2024, deveremos ter a norma CEI final</a:t>
            </a:r>
            <a:endParaRPr lang="en-US" sz="14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4853281" y="3883571"/>
            <a:ext cx="2194560" cy="421321"/>
          </a:xfrm>
          <a:prstGeom prst="downArrow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Стрелка вниз 19"/>
          <p:cNvSpPr/>
          <p:nvPr/>
        </p:nvSpPr>
        <p:spPr>
          <a:xfrm>
            <a:off x="4912373" y="1120362"/>
            <a:ext cx="2194560" cy="421321"/>
          </a:xfrm>
          <a:prstGeom prst="downArrow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4546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pt-BR" dirty="0"/>
              <a:t>Comparação de Desempenho entre Pára-Raios e LLPDs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11116734" y="6492875"/>
            <a:ext cx="567266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881051-E4FC-46A0-801B-F546D7B0A6C4}" type="slidenum"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500" panose="02000000000000000000" pitchFamily="50" charset="-52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Sans Cyrl 500" panose="02000000000000000000" pitchFamily="50" charset="-52"/>
              <a:ea typeface="+mn-ea"/>
              <a:cs typeface="+mn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529745"/>
              </p:ext>
            </p:extLst>
          </p:nvPr>
        </p:nvGraphicFramePr>
        <p:xfrm>
          <a:off x="1308003" y="1410228"/>
          <a:ext cx="9176550" cy="37517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000">
                  <a:extLst>
                    <a:ext uri="{9D8B030D-6E8A-4147-A177-3AD203B41FA5}">
                      <a16:colId xmlns:a16="http://schemas.microsoft.com/office/drawing/2014/main" val="763011590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105392320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025986077"/>
                    </a:ext>
                  </a:extLst>
                </a:gridCol>
              </a:tblGrid>
              <a:tr h="412333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Características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Desempenho Comparativo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430615"/>
                  </a:ext>
                </a:extLst>
              </a:tr>
              <a:tr h="26554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Pára-Raios 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LLPDs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46782"/>
                  </a:ext>
                </a:extLst>
              </a:tr>
              <a:tr h="35562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pt-BR" sz="4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pt-BR" sz="14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Capacidade de trabalhar com valores elevados de resistência de terra</a:t>
                      </a:r>
                    </a:p>
                    <a:p>
                      <a:pPr marL="0" algn="l" defTabSz="914400" rtl="0" eaLnBrk="1" latinLnBrk="0" hangingPunct="1"/>
                      <a:endParaRPr lang="en-US" sz="5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66657"/>
                  </a:ext>
                </a:extLst>
              </a:tr>
              <a:tr h="50403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4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Não necessita de manutenção: Conceito ”Monta &amp; Esquece”</a:t>
                      </a:r>
                      <a:endParaRPr lang="en-US" sz="14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791525"/>
                  </a:ext>
                </a:extLst>
              </a:tr>
              <a:tr h="50403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Resiste a descargas atmosféricas diretas (elevada capacidade de descarga)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286340"/>
                  </a:ext>
                </a:extLst>
              </a:tr>
              <a:tr h="50403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4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Não facilita a interrupção da linha quando danificado</a:t>
                      </a:r>
                      <a:endParaRPr lang="en-US" sz="14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072390"/>
                  </a:ext>
                </a:extLst>
              </a:tr>
              <a:tr h="46203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4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Supressão da corrente de curto de retorno</a:t>
                      </a:r>
                      <a:endParaRPr lang="en-US" sz="14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071118"/>
                  </a:ext>
                </a:extLst>
              </a:tr>
              <a:tr h="58804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4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Proteção contra sobretensão de manobra</a:t>
                      </a:r>
                      <a:endParaRPr lang="en-US" sz="14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Museo Sans Cyrl 300" panose="02000000000000000000" pitchFamily="50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8318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12667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3" t="6825" r="3271" b="6734"/>
          <a:stretch/>
        </p:blipFill>
        <p:spPr>
          <a:xfrm rot="5400000">
            <a:off x="2254585" y="3534633"/>
            <a:ext cx="3920695" cy="27480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18237"/>
          <a:stretch/>
        </p:blipFill>
        <p:spPr>
          <a:xfrm>
            <a:off x="5588949" y="2976612"/>
            <a:ext cx="3159096" cy="39206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t="1334" r="2969" b="2087"/>
          <a:stretch/>
        </p:blipFill>
        <p:spPr>
          <a:xfrm rot="5400000">
            <a:off x="-477846" y="3426144"/>
            <a:ext cx="3920696" cy="2965005"/>
          </a:xfrm>
          <a:prstGeom prst="rect">
            <a:avLst/>
          </a:prstGeom>
        </p:spPr>
      </p:pic>
      <p:pic>
        <p:nvPicPr>
          <p:cNvPr id="10" name="Picture 6" descr="https://cdn.britannica.com/27/4227-004-B2E23E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773" y="6173096"/>
            <a:ext cx="608176" cy="40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s://cdn.britannica.com/27/4227-004-B2E23E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829" y="6165975"/>
            <a:ext cx="608176" cy="40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https://upload.wikimedia.org/wikipedia/commons/thumb/0/08/Flag_of_Switzerland_%28Pantone%29.svg/2000px-Flag_of_Switzerland_%28Pantone%29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496" y="6089751"/>
            <a:ext cx="461550" cy="46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" t="8107" r="35847" b="62693"/>
          <a:stretch/>
        </p:blipFill>
        <p:spPr>
          <a:xfrm>
            <a:off x="-8546" y="-20891"/>
            <a:ext cx="8756592" cy="309737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11116734" y="6492875"/>
            <a:ext cx="567266" cy="365125"/>
          </a:xfrm>
          <a:prstGeom prst="rect">
            <a:avLst/>
          </a:prstGeom>
        </p:spPr>
        <p:txBody>
          <a:bodyPr/>
          <a:lstStyle/>
          <a:p>
            <a:fld id="{66881051-E4FC-46A0-801B-F546D7B0A6C4}" type="slidenum">
              <a:rPr lang="ru-RU" smtClean="0"/>
              <a:pPr/>
              <a:t>64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047" y="-14631"/>
            <a:ext cx="3443954" cy="6887908"/>
          </a:xfrm>
          <a:prstGeom prst="rect">
            <a:avLst/>
          </a:prstGeom>
        </p:spPr>
      </p:pic>
      <p:pic>
        <p:nvPicPr>
          <p:cNvPr id="12" name="Picture 8" descr="https://upload.wikimedia.org/wikipedia/commons/thumb/0/0a/Flag_of_Jamaica.svg/600px-Flag_of_Jamaica.svg.png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871" y="2218214"/>
            <a:ext cx="608176" cy="40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https://upload.wikimedia.org/wikipedia/commons/thumb/2/21/Flag_of_Colombia.svg/450px-Flag_of_Colombia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8448" y="6065545"/>
            <a:ext cx="629538" cy="41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0" y="526621"/>
            <a:ext cx="8757138" cy="660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7958" y="526621"/>
            <a:ext cx="6876436" cy="108954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Exemplo de instalações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728196" y="2660260"/>
            <a:ext cx="1602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Jamaica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84146" y="6540541"/>
            <a:ext cx="1602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África do Sul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31424" y="6535544"/>
            <a:ext cx="1602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África do Sul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25022" y="6510228"/>
            <a:ext cx="1602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Suíça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84286" y="6477598"/>
            <a:ext cx="1602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Colômbia</a:t>
            </a:r>
          </a:p>
        </p:txBody>
      </p:sp>
    </p:spTree>
    <p:extLst>
      <p:ext uri="{BB962C8B-B14F-4D97-AF65-F5344CB8AC3E}">
        <p14:creationId xmlns:p14="http://schemas.microsoft.com/office/powerpoint/2010/main" val="230241277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Exemplo de instalações</a:t>
            </a:r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706011"/>
              </p:ext>
            </p:extLst>
          </p:nvPr>
        </p:nvGraphicFramePr>
        <p:xfrm>
          <a:off x="601134" y="2145256"/>
          <a:ext cx="4971684" cy="197156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42921">
                  <a:extLst>
                    <a:ext uri="{9D8B030D-6E8A-4147-A177-3AD203B41FA5}">
                      <a16:colId xmlns:a16="http://schemas.microsoft.com/office/drawing/2014/main" val="1914206313"/>
                    </a:ext>
                  </a:extLst>
                </a:gridCol>
                <a:gridCol w="1045195">
                  <a:extLst>
                    <a:ext uri="{9D8B030D-6E8A-4147-A177-3AD203B41FA5}">
                      <a16:colId xmlns:a16="http://schemas.microsoft.com/office/drawing/2014/main" val="4175485594"/>
                    </a:ext>
                  </a:extLst>
                </a:gridCol>
                <a:gridCol w="1440647">
                  <a:extLst>
                    <a:ext uri="{9D8B030D-6E8A-4147-A177-3AD203B41FA5}">
                      <a16:colId xmlns:a16="http://schemas.microsoft.com/office/drawing/2014/main" val="2414552237"/>
                    </a:ext>
                  </a:extLst>
                </a:gridCol>
                <a:gridCol w="1242921">
                  <a:extLst>
                    <a:ext uri="{9D8B030D-6E8A-4147-A177-3AD203B41FA5}">
                      <a16:colId xmlns:a16="http://schemas.microsoft.com/office/drawing/2014/main" val="4190958179"/>
                    </a:ext>
                  </a:extLst>
                </a:gridCol>
              </a:tblGrid>
              <a:tr h="331100">
                <a:tc gridSpan="4">
                  <a:txBody>
                    <a:bodyPr/>
                    <a:lstStyle/>
                    <a:p>
                      <a:pPr algn="ctr"/>
                      <a:r>
                        <a:rPr lang="pt-BR" sz="1400" b="0" dirty="0">
                          <a:solidFill>
                            <a:schemeClr val="bg1"/>
                          </a:solidFill>
                          <a:latin typeface="Museo Sans Cyrl 700" panose="02000000000000000000" pitchFamily="50" charset="-52"/>
                        </a:rPr>
                        <a:t>Antes da instalação dos LLPDs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Museo Sans Cyrl 700" panose="02000000000000000000" pitchFamily="50" charset="-52"/>
                      </a:endParaRPr>
                    </a:p>
                  </a:txBody>
                  <a:tcPr>
                    <a:solidFill>
                      <a:srgbClr val="128F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945778"/>
                  </a:ext>
                </a:extLst>
              </a:tr>
              <a:tr h="575565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Museo Sans Cyrl 700" panose="02000000000000000000" pitchFamily="50" charset="-52"/>
                        </a:rPr>
                        <a:t>País</a:t>
                      </a:r>
                      <a:endParaRPr lang="ru-RU" sz="1200" b="1" dirty="0">
                        <a:solidFill>
                          <a:srgbClr val="44545E"/>
                        </a:solidFill>
                        <a:latin typeface="Museo Sans Cyrl 7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>
                          <a:latin typeface="Museo Sans Cyrl 700" panose="02000000000000000000" pitchFamily="50" charset="-52"/>
                        </a:rPr>
                        <a:t>Duração da Pesquisa</a:t>
                      </a:r>
                      <a:endParaRPr lang="ru-RU" sz="1200" b="1" dirty="0">
                        <a:latin typeface="Museo Sans Cyrl 7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44545E"/>
                          </a:solidFill>
                          <a:latin typeface="Museo Sans Cyrl 300" panose="02000000000000000000" pitchFamily="50" charset="-52"/>
                        </a:rPr>
                        <a:t>Corte de energia devido a raios</a:t>
                      </a:r>
                      <a:endParaRPr lang="ru-RU" sz="1200" b="1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44545E"/>
                          </a:solidFill>
                          <a:latin typeface="Museo Sans Cyrl 300" panose="02000000000000000000" pitchFamily="50" charset="-52"/>
                        </a:rPr>
                        <a:t>Taxa de descargas por 100 km</a:t>
                      </a:r>
                      <a:endParaRPr lang="ru-RU" sz="1200" b="1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19516"/>
                  </a:ext>
                </a:extLst>
              </a:tr>
              <a:tr h="333462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Museo Sans Cyrl 700" panose="02000000000000000000" pitchFamily="50" charset="-52"/>
                        </a:rPr>
                        <a:t>China</a:t>
                      </a:r>
                      <a:endParaRPr lang="ru-RU" sz="1200" b="1" dirty="0">
                        <a:solidFill>
                          <a:srgbClr val="44545E"/>
                        </a:solidFill>
                        <a:latin typeface="Museo Sans Cyrl 7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601 dias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9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~55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428360"/>
                  </a:ext>
                </a:extLst>
              </a:tr>
              <a:tr h="333462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Museo Sans Cyrl 700" panose="02000000000000000000" pitchFamily="50" charset="-52"/>
                        </a:rPr>
                        <a:t>Indonesia</a:t>
                      </a:r>
                      <a:endParaRPr lang="ru-RU" sz="1200" b="1" dirty="0">
                        <a:solidFill>
                          <a:srgbClr val="44545E"/>
                        </a:solidFill>
                        <a:latin typeface="Museo Sans Cyrl 7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365 dias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4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~100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14484"/>
                  </a:ext>
                </a:extLst>
              </a:tr>
              <a:tr h="333462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Museo Sans Cyrl 700" panose="02000000000000000000" pitchFamily="50" charset="-52"/>
                        </a:rPr>
                        <a:t>Malaysia</a:t>
                      </a:r>
                      <a:endParaRPr lang="ru-RU" sz="1200" b="1" dirty="0">
                        <a:solidFill>
                          <a:srgbClr val="44545E"/>
                        </a:solidFill>
                        <a:latin typeface="Museo Sans Cyrl 7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182 dias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14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~56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315367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886204"/>
              </p:ext>
            </p:extLst>
          </p:nvPr>
        </p:nvGraphicFramePr>
        <p:xfrm>
          <a:off x="6280203" y="2145256"/>
          <a:ext cx="4720492" cy="197156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80123">
                  <a:extLst>
                    <a:ext uri="{9D8B030D-6E8A-4147-A177-3AD203B41FA5}">
                      <a16:colId xmlns:a16="http://schemas.microsoft.com/office/drawing/2014/main" val="1914206313"/>
                    </a:ext>
                  </a:extLst>
                </a:gridCol>
                <a:gridCol w="1004224">
                  <a:extLst>
                    <a:ext uri="{9D8B030D-6E8A-4147-A177-3AD203B41FA5}">
                      <a16:colId xmlns:a16="http://schemas.microsoft.com/office/drawing/2014/main" val="4175485594"/>
                    </a:ext>
                  </a:extLst>
                </a:gridCol>
                <a:gridCol w="1356022">
                  <a:extLst>
                    <a:ext uri="{9D8B030D-6E8A-4147-A177-3AD203B41FA5}">
                      <a16:colId xmlns:a16="http://schemas.microsoft.com/office/drawing/2014/main" val="2414552237"/>
                    </a:ext>
                  </a:extLst>
                </a:gridCol>
                <a:gridCol w="1180123">
                  <a:extLst>
                    <a:ext uri="{9D8B030D-6E8A-4147-A177-3AD203B41FA5}">
                      <a16:colId xmlns:a16="http://schemas.microsoft.com/office/drawing/2014/main" val="4190958179"/>
                    </a:ext>
                  </a:extLst>
                </a:gridCol>
              </a:tblGrid>
              <a:tr h="331100"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Museo Sans Cyrl 700" panose="02000000000000000000" pitchFamily="50" charset="-52"/>
                        </a:rPr>
                        <a:t>Após a Instalação dos LLPDs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Museo Sans Cyrl 700" panose="02000000000000000000" pitchFamily="50" charset="-52"/>
                      </a:endParaRPr>
                    </a:p>
                  </a:txBody>
                  <a:tcPr>
                    <a:solidFill>
                      <a:srgbClr val="128F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945778"/>
                  </a:ext>
                </a:extLst>
              </a:tr>
              <a:tr h="5755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>
                          <a:latin typeface="Museo Sans Cyrl 700" panose="02000000000000000000" pitchFamily="50" charset="-52"/>
                        </a:rPr>
                        <a:t>Duração da Pesquisa</a:t>
                      </a:r>
                      <a:endParaRPr lang="ru-RU" sz="1200" b="1" dirty="0">
                        <a:latin typeface="Museo Sans Cyrl 700" panose="02000000000000000000" pitchFamily="50" charset="-52"/>
                      </a:endParaRPr>
                    </a:p>
                    <a:p>
                      <a:endParaRPr lang="ru-RU" sz="1200" b="1" dirty="0">
                        <a:solidFill>
                          <a:srgbClr val="44545E"/>
                        </a:solidFill>
                        <a:latin typeface="Museo Sans Cyrl 7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>
                          <a:latin typeface="Museo Sans Cyrl 700" panose="02000000000000000000" pitchFamily="50" charset="-52"/>
                        </a:rPr>
                        <a:t>Duração da Pesquisa</a:t>
                      </a:r>
                      <a:endParaRPr lang="ru-RU" sz="1200" b="1" dirty="0">
                        <a:latin typeface="Museo Sans Cyrl 7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solidFill>
                            <a:srgbClr val="44545E"/>
                          </a:solidFill>
                          <a:latin typeface="Museo Sans Cyrl 300" panose="02000000000000000000" pitchFamily="50" charset="-52"/>
                        </a:rPr>
                        <a:t>Corte de energia devido a raios</a:t>
                      </a:r>
                      <a:endParaRPr lang="ru-RU" sz="1200" b="1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>
                          <a:latin typeface="Museo Sans Cyrl 300" panose="02000000000000000000" pitchFamily="50" charset="-52"/>
                        </a:rPr>
                        <a:t>Taxa de descargas por 100 km</a:t>
                      </a:r>
                      <a:endParaRPr lang="ru-RU" sz="1200" b="1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19516"/>
                  </a:ext>
                </a:extLst>
              </a:tr>
              <a:tr h="3334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Museo Sans Cyrl 700" panose="02000000000000000000" pitchFamily="50" charset="-52"/>
                        </a:rPr>
                        <a:t>354 days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7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601 dias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0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~0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428360"/>
                  </a:ext>
                </a:extLst>
              </a:tr>
              <a:tr h="3334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Museo Sans Cyrl 700" panose="02000000000000000000" pitchFamily="50" charset="-52"/>
                        </a:rPr>
                        <a:t>365 days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7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365 dias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0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~0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14484"/>
                  </a:ext>
                </a:extLst>
              </a:tr>
              <a:tr h="3334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Museo Sans Cyrl 700" panose="02000000000000000000" pitchFamily="50" charset="-52"/>
                        </a:rPr>
                        <a:t>182 days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7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182 dias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1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~4</a:t>
                      </a:r>
                      <a:endParaRPr lang="ru-RU" sz="1200" dirty="0">
                        <a:solidFill>
                          <a:srgbClr val="44545E"/>
                        </a:solidFill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315367"/>
                  </a:ext>
                </a:extLst>
              </a:tr>
            </a:tbl>
          </a:graphicData>
        </a:graphic>
      </p:graphicFrame>
      <p:sp>
        <p:nvSpPr>
          <p:cNvPr id="13" name="Rectangle 16"/>
          <p:cNvSpPr/>
          <p:nvPr/>
        </p:nvSpPr>
        <p:spPr>
          <a:xfrm>
            <a:off x="8481699" y="3125693"/>
            <a:ext cx="2518996" cy="987080"/>
          </a:xfrm>
          <a:prstGeom prst="rect">
            <a:avLst/>
          </a:prstGeom>
          <a:solidFill>
            <a:srgbClr val="128F6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Rectangle 1"/>
          <p:cNvSpPr/>
          <p:nvPr/>
        </p:nvSpPr>
        <p:spPr>
          <a:xfrm>
            <a:off x="2890126" y="3125693"/>
            <a:ext cx="2682692" cy="991129"/>
          </a:xfrm>
          <a:prstGeom prst="rect">
            <a:avLst/>
          </a:prstGeom>
          <a:solidFill>
            <a:srgbClr val="FFC00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72801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Exemplo de instalações. TNB (Malaysia)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46049" y="1410228"/>
            <a:ext cx="6634975" cy="442185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sz="1700" dirty="0">
                <a:latin typeface="Museo Sans Cyrl 300" panose="02000000000000000000" pitchFamily="50" charset="-52"/>
                <a:ea typeface="+mn-ea"/>
                <a:cs typeface="Calibri" panose="020F0502020204030204" pitchFamily="34" charset="0"/>
              </a:rPr>
              <a:t>Conseguiu-se uma </a:t>
            </a:r>
            <a:r>
              <a:rPr lang="pt-BR" sz="1700" b="1" dirty="0">
                <a:solidFill>
                  <a:srgbClr val="128F60"/>
                </a:solidFill>
                <a:latin typeface="Museo Sans Cyrl 300" panose="02000000000000000000" pitchFamily="50" charset="-52"/>
                <a:ea typeface="+mn-ea"/>
                <a:cs typeface="Calibri" panose="020F0502020204030204" pitchFamily="34" charset="0"/>
              </a:rPr>
              <a:t>redução de 95% </a:t>
            </a:r>
            <a:r>
              <a:rPr lang="pt-BR" sz="1700" dirty="0">
                <a:latin typeface="Museo Sans Cyrl 300" panose="02000000000000000000" pitchFamily="50" charset="-52"/>
                <a:ea typeface="+mn-ea"/>
                <a:cs typeface="Calibri" panose="020F0502020204030204" pitchFamily="34" charset="0"/>
              </a:rPr>
              <a:t>da taxa de interrupção transitória devido a raios após a instalação do LLPD na Rede aérea de MT, onde o Pára-Raio convencional não é capaz de o fazer nesta área de alta resistividade do solo e alta resistência à terra dos postes.</a:t>
            </a:r>
            <a:endParaRPr lang="en-US" sz="1700" dirty="0">
              <a:latin typeface="Museo Sans Cyrl 300" panose="02000000000000000000" pitchFamily="50" charset="-52"/>
              <a:ea typeface="+mn-ea"/>
              <a:cs typeface="Calibri" panose="020F0502020204030204" pitchFamily="34" charset="0"/>
            </a:endParaRPr>
          </a:p>
          <a:p>
            <a:pPr marL="342900" indent="-342900">
              <a:buAutoNum type="alphaLcPeriod"/>
            </a:pPr>
            <a:r>
              <a:rPr lang="pt-BR" sz="1700" dirty="0">
                <a:latin typeface="Museo Sans Cyrl 300" panose="02000000000000000000" pitchFamily="50" charset="-52"/>
                <a:ea typeface="+mn-ea"/>
                <a:cs typeface="Calibri" panose="020F0502020204030204" pitchFamily="34" charset="0"/>
              </a:rPr>
              <a:t>Interrupções antes da instalação do LLPD </a:t>
            </a:r>
            <a:br>
              <a:rPr lang="pt-BR" sz="1700" dirty="0">
                <a:latin typeface="Museo Sans Cyrl 300" panose="02000000000000000000" pitchFamily="50" charset="-52"/>
                <a:ea typeface="+mn-ea"/>
                <a:cs typeface="Calibri" panose="020F0502020204030204" pitchFamily="34" charset="0"/>
              </a:rPr>
            </a:br>
            <a:r>
              <a:rPr lang="pt-BR" sz="1700" dirty="0">
                <a:latin typeface="Museo Sans Cyrl 300" panose="02000000000000000000" pitchFamily="50" charset="-52"/>
                <a:ea typeface="+mn-ea"/>
                <a:cs typeface="Calibri" panose="020F0502020204030204" pitchFamily="34" charset="0"/>
              </a:rPr>
              <a:t>(janeiro de 2015 - maio de 2016 - 17 meses) = </a:t>
            </a:r>
            <a:r>
              <a:rPr lang="pt-BR" sz="1700" dirty="0">
                <a:solidFill>
                  <a:srgbClr val="FF0000"/>
                </a:solidFill>
                <a:latin typeface="Museo Sans Cyrl 300" panose="02000000000000000000" pitchFamily="50" charset="-52"/>
                <a:ea typeface="+mn-ea"/>
                <a:cs typeface="Calibri" panose="020F0502020204030204" pitchFamily="34" charset="0"/>
              </a:rPr>
              <a:t>63 eventos </a:t>
            </a:r>
          </a:p>
          <a:p>
            <a:pPr marL="342900" indent="-342900">
              <a:buAutoNum type="alphaLcPeriod"/>
            </a:pPr>
            <a:r>
              <a:rPr lang="pt-BR" sz="1700" dirty="0">
                <a:latin typeface="Museo Sans Cyrl 300" panose="02000000000000000000" pitchFamily="50" charset="-52"/>
                <a:ea typeface="+mn-ea"/>
                <a:cs typeface="Calibri" panose="020F0502020204030204" pitchFamily="34" charset="0"/>
              </a:rPr>
              <a:t>Interrupções após instalações de LLPD (junho de 2016 - março de 2017 - 10 meses) = </a:t>
            </a:r>
            <a:r>
              <a:rPr lang="pt-BR" sz="1700" dirty="0">
                <a:solidFill>
                  <a:srgbClr val="128F60"/>
                </a:solidFill>
                <a:latin typeface="Museo Sans Cyrl 300" panose="02000000000000000000" pitchFamily="50" charset="-52"/>
                <a:ea typeface="+mn-ea"/>
                <a:cs typeface="Calibri" panose="020F0502020204030204" pitchFamily="34" charset="0"/>
              </a:rPr>
              <a:t>3 ocorrências</a:t>
            </a:r>
          </a:p>
          <a:p>
            <a:pPr marL="342900" indent="-342900">
              <a:buAutoNum type="alphaLcPeriod"/>
            </a:pPr>
            <a:r>
              <a:rPr lang="pt-BR" sz="1700" dirty="0">
                <a:highlight>
                  <a:srgbClr val="FFFF00"/>
                </a:highlight>
                <a:latin typeface="Museo Sans Cyrl 300" panose="02000000000000000000" pitchFamily="50" charset="-52"/>
                <a:ea typeface="+mn-ea"/>
                <a:cs typeface="Calibri" panose="020F0502020204030204" pitchFamily="34" charset="0"/>
              </a:rPr>
              <a:t>31 dos 180 LLPD </a:t>
            </a:r>
            <a:r>
              <a:rPr lang="pt-BR" sz="1700" dirty="0">
                <a:latin typeface="Museo Sans Cyrl 300" panose="02000000000000000000" pitchFamily="50" charset="-52"/>
                <a:ea typeface="+mn-ea"/>
                <a:cs typeface="Calibri" panose="020F0502020204030204" pitchFamily="34" charset="0"/>
              </a:rPr>
              <a:t>instalados na OHL do estudo de caso </a:t>
            </a:r>
            <a:r>
              <a:rPr lang="pt-BR" sz="1700" dirty="0">
                <a:highlight>
                  <a:srgbClr val="FFFF00"/>
                </a:highlight>
                <a:latin typeface="Museo Sans Cyrl 300" panose="02000000000000000000" pitchFamily="50" charset="-52"/>
                <a:ea typeface="+mn-ea"/>
                <a:cs typeface="Calibri" panose="020F0502020204030204" pitchFamily="34" charset="0"/>
              </a:rPr>
              <a:t>operaram</a:t>
            </a:r>
            <a:r>
              <a:rPr lang="pt-BR" sz="1700" dirty="0">
                <a:latin typeface="Museo Sans Cyrl 300" panose="02000000000000000000" pitchFamily="50" charset="-52"/>
                <a:ea typeface="+mn-ea"/>
                <a:cs typeface="Calibri" panose="020F0502020204030204" pitchFamily="34" charset="0"/>
              </a:rPr>
              <a:t> durante o período de estudo</a:t>
            </a:r>
            <a:endParaRPr lang="en-US" sz="1700" dirty="0">
              <a:latin typeface="Museo Sans Cyrl 300" panose="02000000000000000000" pitchFamily="50" charset="-52"/>
              <a:ea typeface="+mn-ea"/>
              <a:cs typeface="Calibri" panose="020F0502020204030204" pitchFamily="34" charset="0"/>
            </a:endParaRPr>
          </a:p>
          <a:p>
            <a:r>
              <a:rPr lang="pt-BR" sz="1700" dirty="0">
                <a:latin typeface="Museo Sans Cyrl 300" panose="02000000000000000000" pitchFamily="50" charset="-52"/>
                <a:ea typeface="+mn-ea"/>
                <a:cs typeface="Calibri" panose="020F0502020204030204" pitchFamily="34" charset="0"/>
              </a:rPr>
              <a:t>A tecnologia LLPD reduziu as interrupções transitórias relacionadas com raios e, por conseguinte, </a:t>
            </a:r>
            <a:r>
              <a:rPr lang="pt-BR" sz="1700" dirty="0">
                <a:highlight>
                  <a:srgbClr val="FFFF00"/>
                </a:highlight>
                <a:latin typeface="Museo Sans Cyrl 300" panose="02000000000000000000" pitchFamily="50" charset="-52"/>
                <a:ea typeface="+mn-ea"/>
                <a:cs typeface="Calibri" panose="020F0502020204030204" pitchFamily="34" charset="0"/>
              </a:rPr>
              <a:t>melhorou o SAIDI</a:t>
            </a:r>
            <a:r>
              <a:rPr lang="en-US" sz="1700" dirty="0">
                <a:latin typeface="Museo Sans Cyrl 300" panose="02000000000000000000" pitchFamily="50" charset="-52"/>
                <a:ea typeface="+mn-ea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2838" y="4011592"/>
            <a:ext cx="2250069" cy="18405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23928" y="1123625"/>
            <a:ext cx="4447891" cy="288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2911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CE80E-0412-4BF2-B2EF-65A1026CBAD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Exemplo de instalações. ENEL (Itália)</a:t>
            </a:r>
            <a:endParaRPr lang="en-CH"/>
          </a:p>
        </p:txBody>
      </p:sp>
      <p:pic>
        <p:nvPicPr>
          <p:cNvPr id="17" name="Picture 2" descr="Image result for enel logo">
            <a:extLst>
              <a:ext uri="{FF2B5EF4-FFF2-40B4-BE49-F238E27FC236}">
                <a16:creationId xmlns:a16="http://schemas.microsoft.com/office/drawing/2014/main" id="{5BE0F87A-A18A-611C-3CAC-8F9C8B595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277" y="630656"/>
            <a:ext cx="1765713" cy="63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>
            <a:extLst>
              <a:ext uri="{FF2B5EF4-FFF2-40B4-BE49-F238E27FC236}">
                <a16:creationId xmlns:a16="http://schemas.microsoft.com/office/drawing/2014/main" id="{2D6DC363-98AF-DF88-EF65-706BF6C4B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757" y="3550554"/>
            <a:ext cx="1944289" cy="1923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7">
            <a:extLst>
              <a:ext uri="{FF2B5EF4-FFF2-40B4-BE49-F238E27FC236}">
                <a16:creationId xmlns:a16="http://schemas.microsoft.com/office/drawing/2014/main" id="{1187D624-851E-ED3F-3372-C95624BD0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2519" y="3545089"/>
            <a:ext cx="1621762" cy="1934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Прямоугольник 19"/>
          <p:cNvSpPr/>
          <p:nvPr/>
        </p:nvSpPr>
        <p:spPr>
          <a:xfrm>
            <a:off x="601133" y="1502562"/>
            <a:ext cx="4807207" cy="1290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1700" b="1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Em junho de 2022 foram instalados</a:t>
            </a:r>
            <a:r>
              <a:rPr lang="en-US" sz="1700" b="1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: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17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105 unidades de LLPD dM35z com contadores de picos de tensão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17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110 unidades de LLPD i20z</a:t>
            </a:r>
            <a:endParaRPr lang="en-US" sz="17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09854" y="1336566"/>
            <a:ext cx="4331012" cy="2213988"/>
          </a:xfrm>
          <a:prstGeom prst="rect">
            <a:avLst/>
          </a:prstGeom>
        </p:spPr>
      </p:pic>
      <p:pic>
        <p:nvPicPr>
          <p:cNvPr id="29" name="Picture 4" descr="Image result for napoli university">
            <a:extLst>
              <a:ext uri="{FF2B5EF4-FFF2-40B4-BE49-F238E27FC236}">
                <a16:creationId xmlns:a16="http://schemas.microsoft.com/office/drawing/2014/main" id="{28158F30-F988-310A-B92A-125B900BB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7547" y="599282"/>
            <a:ext cx="809001" cy="80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1EA1C26-19C2-8D09-7E67-BCAA95FF510D}"/>
              </a:ext>
            </a:extLst>
          </p:cNvPr>
          <p:cNvSpPr txBox="1"/>
          <p:nvPr/>
        </p:nvSpPr>
        <p:spPr>
          <a:xfrm>
            <a:off x="601133" y="2793172"/>
            <a:ext cx="5151967" cy="215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b="1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Próximas etapas:</a:t>
            </a:r>
            <a:endParaRPr lang="en-GB" dirty="0"/>
          </a:p>
          <a:p>
            <a:pPr marL="2857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17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Controlo de visita de todos os contadores de picos de tensão em dezembro de 2023</a:t>
            </a:r>
          </a:p>
          <a:p>
            <a:pPr marL="2857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17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Duração prevista do projeto-piloto: 18 meses. Conclusão no quarto trimestre de 2024</a:t>
            </a:r>
          </a:p>
          <a:p>
            <a:pPr marL="2857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17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Acompanhamento em cooperação com a Universidade de Nápoles</a:t>
            </a:r>
            <a:endParaRPr lang="en-GB" sz="2400" dirty="0"/>
          </a:p>
        </p:txBody>
      </p:sp>
      <p:pic>
        <p:nvPicPr>
          <p:cNvPr id="33" name="Picture 9">
            <a:extLst>
              <a:ext uri="{FF2B5EF4-FFF2-40B4-BE49-F238E27FC236}">
                <a16:creationId xmlns:a16="http://schemas.microsoft.com/office/drawing/2014/main" id="{80B75F37-11D5-094D-F70A-9B18DEB704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6358" y="3550554"/>
            <a:ext cx="1756598" cy="1923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42619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2799734" y="2737387"/>
            <a:ext cx="6592532" cy="69161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Procedimento para Projetos-piloto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501934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935761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Método de ensaio em campo e etapas</a:t>
            </a:r>
            <a:endParaRPr lang="ru-RU" dirty="0"/>
          </a:p>
        </p:txBody>
      </p:sp>
      <p:sp>
        <p:nvSpPr>
          <p:cNvPr id="6" name="Равнобедренный треугольник 5"/>
          <p:cNvSpPr/>
          <p:nvPr/>
        </p:nvSpPr>
        <p:spPr>
          <a:xfrm rot="16200000" flipV="1">
            <a:off x="1650176" y="4071251"/>
            <a:ext cx="1182254" cy="365644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01134" y="3515409"/>
            <a:ext cx="1368541" cy="1415772"/>
          </a:xfrm>
          <a:prstGeom prst="rect">
            <a:avLst/>
          </a:prstGeom>
          <a:solidFill>
            <a:srgbClr val="128F60"/>
          </a:solidFill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Museo Sans Cyrl 300" panose="02000000000000000000" pitchFamily="50" charset="-52"/>
              </a:rPr>
              <a:t>Seleção do segmento de Rede</a:t>
            </a:r>
          </a:p>
          <a:p>
            <a:r>
              <a:rPr lang="en-US" sz="1700" dirty="0">
                <a:solidFill>
                  <a:schemeClr val="bg1"/>
                </a:solidFill>
                <a:latin typeface="Museo Sans Cyrl 300" panose="02000000000000000000" pitchFamily="50" charset="-52"/>
              </a:rPr>
              <a:t>(Seção 5.1)</a:t>
            </a:r>
          </a:p>
          <a:p>
            <a:endParaRPr lang="ru-RU" dirty="0">
              <a:solidFill>
                <a:schemeClr val="bg1"/>
              </a:solidFill>
              <a:latin typeface="Museo Sans Cyrl 300" panose="02000000000000000000" pitchFamily="50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84308" y="3515409"/>
            <a:ext cx="1430286" cy="1400383"/>
          </a:xfrm>
          <a:prstGeom prst="rect">
            <a:avLst/>
          </a:prstGeom>
          <a:solidFill>
            <a:srgbClr val="128F60"/>
          </a:solidFill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Museo Sans Cyrl 300" panose="02000000000000000000" pitchFamily="50" charset="-52"/>
              </a:rPr>
              <a:t>Obtenção de dados do segmento</a:t>
            </a:r>
          </a:p>
          <a:p>
            <a:r>
              <a:rPr lang="en-US" sz="1700" dirty="0">
                <a:solidFill>
                  <a:schemeClr val="bg1"/>
                </a:solidFill>
                <a:latin typeface="Museo Sans Cyrl 300" panose="02000000000000000000" pitchFamily="50" charset="-52"/>
              </a:rPr>
              <a:t>(Seção 5.2)</a:t>
            </a:r>
          </a:p>
          <a:p>
            <a:endParaRPr lang="en-US" sz="1700" dirty="0">
              <a:solidFill>
                <a:schemeClr val="bg1"/>
              </a:solidFill>
              <a:latin typeface="Museo Sans Cyrl 300" panose="02000000000000000000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17112" y="3515409"/>
            <a:ext cx="1387793" cy="1400383"/>
          </a:xfrm>
          <a:prstGeom prst="rect">
            <a:avLst/>
          </a:prstGeom>
          <a:solidFill>
            <a:srgbClr val="128F60"/>
          </a:solidFill>
        </p:spPr>
        <p:txBody>
          <a:bodyPr wrap="square" rtlCol="0">
            <a:spAutoFit/>
          </a:bodyPr>
          <a:lstStyle/>
          <a:p>
            <a:endParaRPr lang="en-US" sz="1700" dirty="0">
              <a:solidFill>
                <a:schemeClr val="bg1"/>
              </a:solidFill>
              <a:latin typeface="Museo Sans Cyrl 300" panose="02000000000000000000" pitchFamily="50" charset="-52"/>
            </a:endParaRPr>
          </a:p>
          <a:p>
            <a:r>
              <a:rPr lang="en-US" sz="1700" dirty="0">
                <a:solidFill>
                  <a:schemeClr val="bg1"/>
                </a:solidFill>
                <a:latin typeface="Museo Sans Cyrl 300" panose="02000000000000000000" pitchFamily="50" charset="-52"/>
              </a:rPr>
              <a:t>Instalação de produtos</a:t>
            </a:r>
          </a:p>
          <a:p>
            <a:r>
              <a:rPr lang="en-US" sz="1700" dirty="0">
                <a:solidFill>
                  <a:schemeClr val="bg1"/>
                </a:solidFill>
                <a:latin typeface="Museo Sans Cyrl 300" panose="02000000000000000000" pitchFamily="50" charset="-52"/>
              </a:rPr>
              <a:t>(Seção 5.3)</a:t>
            </a:r>
          </a:p>
          <a:p>
            <a:endParaRPr lang="ru-RU" sz="1700" dirty="0">
              <a:solidFill>
                <a:schemeClr val="bg1"/>
              </a:solidFill>
              <a:latin typeface="Museo Sans Cyrl 300" panose="02000000000000000000" pitchFamily="50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84477" y="3515409"/>
            <a:ext cx="1710826" cy="1400383"/>
          </a:xfrm>
          <a:prstGeom prst="rect">
            <a:avLst/>
          </a:prstGeom>
          <a:solidFill>
            <a:srgbClr val="128F60"/>
          </a:solidFill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Museo Sans Cyrl 300" panose="02000000000000000000" pitchFamily="50" charset="-52"/>
              </a:rPr>
              <a:t>Período de descargas e monitoramento</a:t>
            </a:r>
          </a:p>
          <a:p>
            <a:r>
              <a:rPr lang="en-US" sz="1700" dirty="0">
                <a:solidFill>
                  <a:schemeClr val="bg1"/>
                </a:solidFill>
                <a:latin typeface="Museo Sans Cyrl 300" panose="02000000000000000000" pitchFamily="50" charset="-52"/>
              </a:rPr>
              <a:t>(Seção 5.4)</a:t>
            </a:r>
          </a:p>
          <a:p>
            <a:endParaRPr lang="ru-RU" sz="1700" dirty="0">
              <a:solidFill>
                <a:schemeClr val="bg1"/>
              </a:solidFill>
              <a:latin typeface="Museo Sans Cyrl 300" panose="02000000000000000000" pitchFamily="50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91719" y="3507890"/>
            <a:ext cx="1407044" cy="1400383"/>
          </a:xfrm>
          <a:prstGeom prst="rect">
            <a:avLst/>
          </a:prstGeom>
          <a:solidFill>
            <a:srgbClr val="128F60"/>
          </a:solidFill>
        </p:spPr>
        <p:txBody>
          <a:bodyPr wrap="square" rtlCol="0">
            <a:spAutoFit/>
          </a:bodyPr>
          <a:lstStyle/>
          <a:p>
            <a:endParaRPr lang="en-US" sz="1700" dirty="0">
              <a:solidFill>
                <a:schemeClr val="bg1"/>
              </a:solidFill>
              <a:latin typeface="Museo Sans Cyrl 300" panose="02000000000000000000" pitchFamily="50" charset="-52"/>
            </a:endParaRPr>
          </a:p>
          <a:p>
            <a:r>
              <a:rPr lang="en-US" sz="1700" dirty="0">
                <a:solidFill>
                  <a:schemeClr val="bg1"/>
                </a:solidFill>
                <a:latin typeface="Museo Sans Cyrl 300" panose="02000000000000000000" pitchFamily="50" charset="-52"/>
              </a:rPr>
              <a:t>Obtenção de dados</a:t>
            </a:r>
          </a:p>
          <a:p>
            <a:r>
              <a:rPr lang="en-US" sz="1700" dirty="0">
                <a:solidFill>
                  <a:schemeClr val="bg1"/>
                </a:solidFill>
                <a:latin typeface="Museo Sans Cyrl 300" panose="02000000000000000000" pitchFamily="50" charset="-52"/>
              </a:rPr>
              <a:t>(Seção 5.5)</a:t>
            </a:r>
          </a:p>
          <a:p>
            <a:endParaRPr lang="ru-RU" sz="1700" dirty="0">
              <a:solidFill>
                <a:schemeClr val="bg1"/>
              </a:solidFill>
              <a:latin typeface="Museo Sans Cyrl 300" panose="02000000000000000000" pitchFamily="50" charset="-5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03328" y="3515409"/>
            <a:ext cx="1396985" cy="1400383"/>
          </a:xfrm>
          <a:prstGeom prst="rect">
            <a:avLst/>
          </a:prstGeom>
          <a:solidFill>
            <a:srgbClr val="128F60"/>
          </a:solidFill>
        </p:spPr>
        <p:txBody>
          <a:bodyPr wrap="square" rtlCol="0">
            <a:spAutoFit/>
          </a:bodyPr>
          <a:lstStyle/>
          <a:p>
            <a:endParaRPr lang="en-US" sz="1700" dirty="0">
              <a:solidFill>
                <a:schemeClr val="bg1"/>
              </a:solidFill>
              <a:latin typeface="Museo Sans Cyrl 300" panose="02000000000000000000" pitchFamily="50" charset="-52"/>
            </a:endParaRPr>
          </a:p>
          <a:p>
            <a:r>
              <a:rPr lang="en-US" sz="1700" dirty="0">
                <a:solidFill>
                  <a:schemeClr val="bg1"/>
                </a:solidFill>
                <a:latin typeface="Museo Sans Cyrl 300" panose="02000000000000000000" pitchFamily="50" charset="-52"/>
              </a:rPr>
              <a:t>Análise e conclusão</a:t>
            </a:r>
          </a:p>
          <a:p>
            <a:r>
              <a:rPr lang="en-US" sz="1700" dirty="0">
                <a:solidFill>
                  <a:schemeClr val="bg1"/>
                </a:solidFill>
                <a:latin typeface="Museo Sans Cyrl 300" panose="02000000000000000000" pitchFamily="50" charset="-52"/>
              </a:rPr>
              <a:t>(Seção 5.6)</a:t>
            </a:r>
          </a:p>
          <a:p>
            <a:endParaRPr lang="ru-RU" sz="1700" dirty="0">
              <a:solidFill>
                <a:schemeClr val="bg1"/>
              </a:solidFill>
              <a:latin typeface="Museo Sans Cyrl 300" panose="02000000000000000000" pitchFamily="50" charset="-52"/>
            </a:endParaRPr>
          </a:p>
        </p:txBody>
      </p:sp>
      <p:sp>
        <p:nvSpPr>
          <p:cNvPr id="13" name="Равнобедренный треугольник 12"/>
          <p:cNvSpPr/>
          <p:nvPr/>
        </p:nvSpPr>
        <p:spPr>
          <a:xfrm rot="16200000" flipV="1">
            <a:off x="3584943" y="4071251"/>
            <a:ext cx="1182254" cy="365644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Равнобедренный треугольник 13"/>
          <p:cNvSpPr/>
          <p:nvPr/>
        </p:nvSpPr>
        <p:spPr>
          <a:xfrm rot="16200000" flipV="1">
            <a:off x="5472104" y="4071251"/>
            <a:ext cx="1182254" cy="365644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Равнобедренный треугольник 14"/>
          <p:cNvSpPr/>
          <p:nvPr/>
        </p:nvSpPr>
        <p:spPr>
          <a:xfrm rot="16200000" flipV="1">
            <a:off x="7692037" y="4071251"/>
            <a:ext cx="1182254" cy="365644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Равнобедренный треугольник 15"/>
          <p:cNvSpPr/>
          <p:nvPr/>
        </p:nvSpPr>
        <p:spPr>
          <a:xfrm rot="16200000" flipV="1">
            <a:off x="9582107" y="4071251"/>
            <a:ext cx="1182254" cy="365644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601134" y="5045826"/>
            <a:ext cx="1368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</a:rPr>
              <a:t>1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</a:rPr>
              <a:t> mês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15180" y="5045826"/>
            <a:ext cx="1368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</a:rPr>
              <a:t>1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</a:rPr>
              <a:t>mês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17112" y="5045826"/>
            <a:ext cx="1368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</a:rPr>
              <a:t>1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</a:rPr>
              <a:t>mês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06349" y="5035859"/>
            <a:ext cx="1368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</a:rPr>
              <a:t>6 meses a 1 ano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520700" y="5045826"/>
            <a:ext cx="1368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</a:rPr>
              <a:t>1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</a:rPr>
              <a:t>mês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380537" y="5045826"/>
            <a:ext cx="1368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</a:rPr>
              <a:t>1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useo Sans Cyrl 700" panose="02000000000000000000" pitchFamily="50" charset="-52"/>
              </a:rPr>
              <a:t>mês</a:t>
            </a:r>
            <a:endParaRPr lang="ru-RU" sz="1400" dirty="0">
              <a:solidFill>
                <a:schemeClr val="bg2">
                  <a:lumMod val="25000"/>
                </a:schemeClr>
              </a:solidFill>
              <a:latin typeface="Museo Sans Cyrl 700" panose="02000000000000000000" pitchFamily="50" charset="-52"/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591747"/>
              </p:ext>
            </p:extLst>
          </p:nvPr>
        </p:nvGraphicFramePr>
        <p:xfrm>
          <a:off x="672227" y="937967"/>
          <a:ext cx="7345830" cy="23774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053990">
                  <a:extLst>
                    <a:ext uri="{9D8B030D-6E8A-4147-A177-3AD203B41FA5}">
                      <a16:colId xmlns:a16="http://schemas.microsoft.com/office/drawing/2014/main" val="295601336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205834172"/>
                    </a:ext>
                  </a:extLst>
                </a:gridCol>
              </a:tblGrid>
              <a:tr h="258585">
                <a:tc>
                  <a:txBody>
                    <a:bodyPr/>
                    <a:lstStyle/>
                    <a:p>
                      <a:pPr algn="ctr"/>
                      <a:r>
                        <a:rPr lang="pt-BR" sz="1200" b="0" dirty="0">
                          <a:latin typeface="Museo Sans Cyrl 700" panose="02000000000000000000" pitchFamily="50" charset="-52"/>
                        </a:rPr>
                        <a:t>Índice Isoceráunico, nuvem ao solo: flashes/km2 /ano</a:t>
                      </a:r>
                      <a:endParaRPr lang="ru-RU" sz="1200" b="0" baseline="0" dirty="0">
                        <a:latin typeface="Museo Sans Cyrl 700" panose="02000000000000000000" pitchFamily="50" charset="-52"/>
                      </a:endParaRP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dirty="0">
                          <a:latin typeface="Museo Sans Cyrl 700" panose="02000000000000000000" pitchFamily="50" charset="-52"/>
                        </a:rPr>
                        <a:t>Comprimento sugerido da secção da linha-piloto: km</a:t>
                      </a:r>
                      <a:endParaRPr lang="ru-RU" sz="1200" b="0" dirty="0">
                        <a:latin typeface="Museo Sans Cyrl 700" panose="02000000000000000000" pitchFamily="50" charset="-52"/>
                      </a:endParaRP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067821"/>
                  </a:ext>
                </a:extLst>
              </a:tr>
              <a:tr h="256343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Museo Sans Cyrl 300" panose="02000000000000000000" pitchFamily="50" charset="-52"/>
                        </a:rPr>
                        <a:t>0,4</a:t>
                      </a:r>
                      <a:r>
                        <a:rPr lang="en-US" sz="1200" b="0" baseline="0" dirty="0">
                          <a:latin typeface="Museo Sans Cyrl 300" panose="02000000000000000000" pitchFamily="50" charset="-52"/>
                        </a:rPr>
                        <a:t> </a:t>
                      </a:r>
                      <a:r>
                        <a:rPr lang="en-US" sz="12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sym typeface="Wingdings" panose="05000000000000000000" pitchFamily="2" charset="2"/>
                        </a:rPr>
                        <a:t> 1</a:t>
                      </a:r>
                      <a:endParaRPr lang="ru-RU" sz="1200" b="0" dirty="0"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100</a:t>
                      </a:r>
                      <a:endParaRPr lang="ru-RU" sz="1200" dirty="0"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452886"/>
                  </a:ext>
                </a:extLst>
              </a:tr>
              <a:tr h="25634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1 </a:t>
                      </a:r>
                      <a:r>
                        <a:rPr 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sym typeface="Wingdings" panose="05000000000000000000" pitchFamily="2" charset="2"/>
                        </a:rPr>
                        <a:t> 2</a:t>
                      </a:r>
                      <a:endParaRPr lang="ru-RU" sz="1200" dirty="0"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40</a:t>
                      </a:r>
                      <a:endParaRPr lang="ru-RU" sz="1200" dirty="0"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578368"/>
                  </a:ext>
                </a:extLst>
              </a:tr>
              <a:tr h="25634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2 </a:t>
                      </a:r>
                      <a:r>
                        <a:rPr 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sym typeface="Wingdings" panose="05000000000000000000" pitchFamily="2" charset="2"/>
                        </a:rPr>
                        <a:t>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20</a:t>
                      </a:r>
                      <a:endParaRPr lang="ru-RU" sz="1200" dirty="0"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0737"/>
                  </a:ext>
                </a:extLst>
              </a:tr>
              <a:tr h="25634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3 </a:t>
                      </a:r>
                      <a:r>
                        <a:rPr 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sym typeface="Wingdings" panose="05000000000000000000" pitchFamily="2" charset="2"/>
                        </a:rPr>
                        <a:t> 4</a:t>
                      </a:r>
                      <a:endParaRPr lang="ru-RU" sz="1200" dirty="0"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13</a:t>
                      </a:r>
                      <a:endParaRPr lang="ru-RU" sz="1200" dirty="0"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498456"/>
                  </a:ext>
                </a:extLst>
              </a:tr>
              <a:tr h="25634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4 </a:t>
                      </a:r>
                      <a:r>
                        <a:rPr 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sym typeface="Wingdings" panose="05000000000000000000" pitchFamily="2" charset="2"/>
                        </a:rPr>
                        <a:t> 6</a:t>
                      </a:r>
                      <a:endParaRPr lang="ru-RU" sz="1200" dirty="0"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10</a:t>
                      </a:r>
                      <a:endParaRPr lang="ru-RU" sz="1200" dirty="0"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561541"/>
                  </a:ext>
                </a:extLst>
              </a:tr>
              <a:tr h="25634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6 </a:t>
                      </a:r>
                      <a:r>
                        <a:rPr lang="en-US" sz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Museo Sans Cyrl 300" panose="02000000000000000000" pitchFamily="50" charset="-52"/>
                          <a:sym typeface="Wingdings" panose="05000000000000000000" pitchFamily="2" charset="2"/>
                        </a:rPr>
                        <a:t> 10</a:t>
                      </a:r>
                      <a:endParaRPr lang="ru-RU" sz="1200" dirty="0"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6</a:t>
                      </a:r>
                      <a:endParaRPr lang="ru-RU" sz="1200" dirty="0"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035217"/>
                  </a:ext>
                </a:extLst>
              </a:tr>
              <a:tr h="2585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&gt;</a:t>
                      </a:r>
                      <a:r>
                        <a:rPr lang="en-US" sz="1200" baseline="0" dirty="0">
                          <a:latin typeface="Museo Sans Cyrl 300" panose="02000000000000000000" pitchFamily="50" charset="-52"/>
                        </a:rPr>
                        <a:t> 10</a:t>
                      </a:r>
                      <a:endParaRPr lang="ru-RU" sz="1200" dirty="0"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Museo Sans Cyrl 300" panose="02000000000000000000" pitchFamily="50" charset="-52"/>
                        </a:rPr>
                        <a:t>4</a:t>
                      </a:r>
                      <a:endParaRPr lang="ru-RU" sz="1200" dirty="0">
                        <a:latin typeface="Museo Sans Cyrl 300" panose="02000000000000000000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358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51631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Obtenção de dados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490762" y="1065983"/>
            <a:ext cx="5524901" cy="830997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Registrador de falhas de linha</a:t>
            </a:r>
          </a:p>
          <a:p>
            <a:pPr algn="ctr"/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Ajudará a qualificar a seção da linha responsável pelos disparos na subestação ou no religador</a:t>
            </a:r>
            <a:endParaRPr lang="ru-RU" sz="16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5224" y="2832914"/>
            <a:ext cx="1700014" cy="830997"/>
          </a:xfrm>
          <a:prstGeom prst="rect">
            <a:avLst/>
          </a:prstGeom>
          <a:solidFill>
            <a:srgbClr val="128F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Produtos 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Linha de teste piloto Validação</a:t>
            </a:r>
            <a:endParaRPr lang="ru-RU" sz="1600" dirty="0">
              <a:solidFill>
                <a:schemeClr val="bg1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87646" y="2622929"/>
            <a:ext cx="3560288" cy="1323439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Registrador dos religadores</a:t>
            </a:r>
          </a:p>
          <a:p>
            <a:pPr algn="ctr"/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Ajudará a qualificar o número de religamentos na rede no período anterior em comparação com período posterior à instalação dos LLPDs</a:t>
            </a:r>
            <a:endParaRPr lang="ru-RU" sz="16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40245" y="4591301"/>
            <a:ext cx="4871717" cy="830997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Indicador de vidro / Contador de surtos de tensão</a:t>
            </a:r>
          </a:p>
          <a:p>
            <a:pPr algn="ctr"/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Indica qual o LLPD que atuou e quantas vezes</a:t>
            </a:r>
          </a:p>
          <a:p>
            <a:pPr algn="ctr"/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(contador de picos).</a:t>
            </a:r>
            <a:endParaRPr lang="en-US" sz="1600" dirty="0">
              <a:solidFill>
                <a:srgbClr val="128F60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4066" y="2746040"/>
            <a:ext cx="3739624" cy="1077218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28F60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Dados dos raios</a:t>
            </a:r>
            <a:endParaRPr lang="ru-RU" sz="1600" dirty="0">
              <a:solidFill>
                <a:srgbClr val="128F60"/>
              </a:solidFill>
              <a:latin typeface="Museo Sans Cyrl 700" panose="02000000000000000000" pitchFamily="50" charset="-52"/>
              <a:cs typeface="Calibri" panose="020F0502020204030204" pitchFamily="34" charset="0"/>
            </a:endParaRPr>
          </a:p>
          <a:p>
            <a:pPr algn="ctr"/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Museo Sans Cyrl 300" panose="02000000000000000000" pitchFamily="50" charset="-52"/>
                <a:cs typeface="Calibri" panose="020F0502020204030204" pitchFamily="34" charset="0"/>
              </a:rPr>
              <a:t>Ajudará a diferenciar o disparo na subestação ou no religador devido a um raio ou a outras causas</a:t>
            </a:r>
            <a:endParaRPr lang="ru-RU" sz="1600" dirty="0">
              <a:solidFill>
                <a:schemeClr val="bg2">
                  <a:lumMod val="25000"/>
                </a:schemeClr>
              </a:solidFill>
              <a:latin typeface="Museo Sans Cyrl 300" panose="02000000000000000000" pitchFamily="50" charset="-52"/>
              <a:cs typeface="Calibri" panose="020F0502020204030204" pitchFamily="34" charset="0"/>
            </a:endParaRPr>
          </a:p>
        </p:txBody>
      </p:sp>
      <p:sp>
        <p:nvSpPr>
          <p:cNvPr id="19" name="Равнобедренный треугольник 18"/>
          <p:cNvSpPr/>
          <p:nvPr/>
        </p:nvSpPr>
        <p:spPr>
          <a:xfrm flipV="1">
            <a:off x="5759982" y="2376194"/>
            <a:ext cx="1032246" cy="31925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Равнобедренный треугольник 19"/>
          <p:cNvSpPr/>
          <p:nvPr/>
        </p:nvSpPr>
        <p:spPr>
          <a:xfrm rot="10800000" flipV="1">
            <a:off x="5759982" y="3956961"/>
            <a:ext cx="1032246" cy="31925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Равнобедренный треугольник 20"/>
          <p:cNvSpPr/>
          <p:nvPr/>
        </p:nvSpPr>
        <p:spPr>
          <a:xfrm rot="16200000" flipV="1">
            <a:off x="4602926" y="3102539"/>
            <a:ext cx="1032246" cy="31925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Равнобедренный треугольник 21"/>
          <p:cNvSpPr/>
          <p:nvPr/>
        </p:nvSpPr>
        <p:spPr>
          <a:xfrm rot="5400000" flipV="1">
            <a:off x="6855290" y="3102539"/>
            <a:ext cx="1032246" cy="31925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009376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t-BR" dirty="0"/>
              <a:t>De que informações necessitamos para o projeto?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01133" y="1628030"/>
            <a:ext cx="11191473" cy="452052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/>
              <a:t>Questionário preenchido </a:t>
            </a:r>
          </a:p>
          <a:p>
            <a:pPr marL="457200" indent="-457200">
              <a:buAutoNum type="arabicPeriod"/>
            </a:pPr>
            <a:r>
              <a:rPr lang="en-US" dirty="0"/>
              <a:t>Desenhos dos arranjos de </a:t>
            </a:r>
            <a:r>
              <a:rPr lang="pt-BR" dirty="0"/>
              <a:t>postes</a:t>
            </a:r>
            <a:r>
              <a:rPr lang="en-US" dirty="0"/>
              <a:t> </a:t>
            </a:r>
            <a:r>
              <a:rPr lang="ru-RU" dirty="0"/>
              <a:t>(</a:t>
            </a:r>
            <a:r>
              <a:rPr lang="pt-BR" dirty="0"/>
              <a:t>incluindo fotografias dosarranjos típicos</a:t>
            </a:r>
            <a:r>
              <a:rPr lang="ru-RU" dirty="0"/>
              <a:t>)</a:t>
            </a:r>
          </a:p>
          <a:p>
            <a:pPr marL="457200" indent="-457200">
              <a:buAutoNum type="arabicPeriod"/>
            </a:pPr>
            <a:r>
              <a:rPr lang="pt-BR" dirty="0"/>
              <a:t>Como podem ser</a:t>
            </a:r>
            <a:r>
              <a:rPr lang="pt-BR" sz="3600" b="1" dirty="0">
                <a:solidFill>
                  <a:srgbClr val="FF0000"/>
                </a:solidFill>
              </a:rPr>
              <a:t> </a:t>
            </a:r>
            <a:r>
              <a:rPr lang="pt-BR" dirty="0"/>
              <a:t>postes de diferentes tipos, é necessário especificar a quantidade de postes de cada tipo.</a:t>
            </a:r>
            <a:endParaRPr lang="ru-RU" dirty="0"/>
          </a:p>
          <a:p>
            <a:pPr marL="457200" indent="-457200">
              <a:buAutoNum type="arabicPeriod"/>
            </a:pPr>
            <a:r>
              <a:rPr lang="pt-BR" dirty="0"/>
              <a:t>Dados sobre as interrupções da rede, valores de curto-circuitos e localização nos últimos 2 ou 3 anos, e a sua correlação com os registros de raios.</a:t>
            </a:r>
            <a:endParaRPr lang="ru-RU" dirty="0"/>
          </a:p>
          <a:p>
            <a:pPr marL="457200" indent="-457200">
              <a:buAutoNum type="arabicPeriod"/>
            </a:pPr>
            <a:r>
              <a:rPr lang="pt-BR" dirty="0"/>
              <a:t>Necessária a possibilidade de monitorar as interrupções, valores de curto-circuito e localização durante o projeto-piloto.</a:t>
            </a:r>
            <a:endParaRPr lang="ru-RU" dirty="0"/>
          </a:p>
          <a:p>
            <a:pPr marL="457200" indent="-457200">
              <a:buAutoNum type="arabicPeriod"/>
            </a:pPr>
            <a:r>
              <a:rPr lang="pt-BR" dirty="0"/>
              <a:t>Verificar se existe um sistema de deteção de raios na rede piloto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51645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3939322" y="2836333"/>
            <a:ext cx="4313356" cy="59266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Perguntas e Respostas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536779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Perguntas e Respostas</a:t>
            </a:r>
            <a:endParaRPr lang="ru-RU" dirty="0"/>
          </a:p>
        </p:txBody>
      </p:sp>
      <p:sp>
        <p:nvSpPr>
          <p:cNvPr id="5" name="Объект 5"/>
          <p:cNvSpPr>
            <a:spLocks noGrp="1"/>
          </p:cNvSpPr>
          <p:nvPr>
            <p:ph idx="4294967295"/>
          </p:nvPr>
        </p:nvSpPr>
        <p:spPr>
          <a:xfrm>
            <a:off x="623888" y="1573860"/>
            <a:ext cx="8683741" cy="659202"/>
          </a:xfrm>
          <a:prstGeom prst="rect">
            <a:avLst/>
          </a:prstGeom>
          <a:solidFill>
            <a:srgbClr val="128F60"/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Museo Sans Cyrl 900" panose="02000000000000000000" pitchFamily="50" charset="-52"/>
              </a:rPr>
              <a:t>P:</a:t>
            </a:r>
            <a:r>
              <a:rPr lang="en-US" sz="3200" dirty="0">
                <a:solidFill>
                  <a:schemeClr val="bg1"/>
                </a:solidFill>
                <a:latin typeface="Museo Sans Cyrl 900" panose="02000000000000000000" pitchFamily="50" charset="-52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Museo Sans Cyrl 700" panose="02000000000000000000" pitchFamily="50" charset="-52"/>
              </a:rPr>
              <a:t>Qual a vida útil dos LLPDs?</a:t>
            </a:r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2577818" y="2626470"/>
            <a:ext cx="6729812" cy="558594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128F60"/>
                </a:solidFill>
                <a:latin typeface="Museo Sans Cyrl 900" panose="02000000000000000000" pitchFamily="50" charset="-52"/>
              </a:rPr>
              <a:t>R: </a:t>
            </a:r>
            <a:r>
              <a:rPr lang="en-US" sz="2400" dirty="0">
                <a:solidFill>
                  <a:srgbClr val="128F60"/>
                </a:solidFill>
                <a:latin typeface="Museo Sans Cyrl 700" panose="02000000000000000000" pitchFamily="50" charset="-52"/>
              </a:rPr>
              <a:t>20 anos</a:t>
            </a:r>
            <a:endParaRPr lang="ru-RU" sz="2400" dirty="0">
              <a:solidFill>
                <a:srgbClr val="128F60"/>
              </a:solidFill>
              <a:latin typeface="Museo Sans Cyrl 700" panose="020000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9059644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5"/>
          <p:cNvSpPr>
            <a:spLocks noGrp="1"/>
          </p:cNvSpPr>
          <p:nvPr>
            <p:ph idx="4294967295"/>
          </p:nvPr>
        </p:nvSpPr>
        <p:spPr>
          <a:xfrm>
            <a:off x="623888" y="1535357"/>
            <a:ext cx="8683741" cy="1073089"/>
          </a:xfrm>
          <a:prstGeom prst="rect">
            <a:avLst/>
          </a:prstGeom>
          <a:solidFill>
            <a:srgbClr val="128F60"/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P: </a:t>
            </a:r>
            <a:r>
              <a:rPr lang="en-US" sz="2400" dirty="0">
                <a:solidFill>
                  <a:schemeClr val="bg1"/>
                </a:solidFill>
                <a:latin typeface="Museo Sans Cyrl 700" panose="02000000000000000000" pitchFamily="50" charset="-52"/>
                <a:cs typeface="Calibri" panose="020F0502020204030204" pitchFamily="34" charset="0"/>
              </a:rPr>
              <a:t>Como o LLPD é aterrado e qual a impedância de terra requerida? </a:t>
            </a:r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2716626" y="3075186"/>
            <a:ext cx="6591003" cy="1367548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R:</a:t>
            </a:r>
            <a:r>
              <a:rPr lang="en-US" sz="3200" b="1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128F60"/>
                </a:solidFill>
                <a:cs typeface="Calibri" panose="020F0502020204030204" pitchFamily="34" charset="0"/>
              </a:rPr>
              <a:t>O LLPD não requer nenhum aterramento especial, a não ser que esteja instalado próximos a transformadores.</a:t>
            </a:r>
          </a:p>
          <a:p>
            <a:r>
              <a:rPr lang="en-US" sz="2400" dirty="0">
                <a:solidFill>
                  <a:srgbClr val="128F60"/>
                </a:solidFill>
                <a:cs typeface="Calibri" panose="020F0502020204030204" pitchFamily="34" charset="0"/>
              </a:rPr>
              <a:t>Neste caso, é altamente recomendado uma resistência de aterramento entre 10 e 30 Ohm.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51A32E35-7553-E96E-2EB6-35101C20C60A}"/>
              </a:ext>
            </a:extLst>
          </p:cNvPr>
          <p:cNvSpPr txBox="1">
            <a:spLocks/>
          </p:cNvSpPr>
          <p:nvPr/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rgbClr val="128F60"/>
                </a:solidFill>
                <a:latin typeface="Museo Sans Cyrl 900" panose="02000000000000000000" pitchFamily="50" charset="-52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dirty="0"/>
              <a:t>Perguntas e Respostas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831727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5"/>
          <p:cNvSpPr>
            <a:spLocks noGrp="1"/>
          </p:cNvSpPr>
          <p:nvPr>
            <p:ph idx="4294967295"/>
          </p:nvPr>
        </p:nvSpPr>
        <p:spPr>
          <a:xfrm>
            <a:off x="623888" y="1506481"/>
            <a:ext cx="8649766" cy="1044213"/>
          </a:xfrm>
          <a:prstGeom prst="rect">
            <a:avLst/>
          </a:prstGeom>
          <a:solidFill>
            <a:srgbClr val="128F60"/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P:</a:t>
            </a:r>
            <a:r>
              <a:rPr lang="ru-RU" sz="3200" dirty="0">
                <a:solidFill>
                  <a:schemeClr val="bg1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cs typeface="Calibri" panose="020F0502020204030204" pitchFamily="34" charset="0"/>
              </a:rPr>
              <a:t>Porque e quando é recomendado o uso de LLPds no lugar de Pára -Raios?</a:t>
            </a:r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2716626" y="2934945"/>
            <a:ext cx="6557028" cy="2532204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R:</a:t>
            </a:r>
            <a:r>
              <a:rPr lang="ru-RU" sz="32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128F60"/>
                </a:solidFill>
                <a:cs typeface="Calibri" panose="020F0502020204030204" pitchFamily="34" charset="0"/>
              </a:rPr>
              <a:t>O LLPD é caracterizado pela sua habilidade em suportar raios diretos de alta intensidade graças ao seu Sistema “EQ system”. Portanto, é altamente recomendado seu uso ao longo de toda a rede de distribuição para proteção de flashovers em isoladores e interrupções de serviço causadas por decargas atmosféricas. A única aplicação onde o LLPD não é adequado é para a proteção de equipamentos adjacentes como transformadores e emendas / terminações de cabos que devem continuar sendo protegidos por pára-raios.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6E49BBA-815B-D11F-A5BE-6D6142626FE1}"/>
              </a:ext>
            </a:extLst>
          </p:cNvPr>
          <p:cNvSpPr txBox="1">
            <a:spLocks/>
          </p:cNvSpPr>
          <p:nvPr/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rgbClr val="128F60"/>
                </a:solidFill>
                <a:latin typeface="Museo Sans Cyrl 900" panose="02000000000000000000" pitchFamily="50" charset="-52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dirty="0"/>
              <a:t>Perguntas e Respostas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739923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5"/>
          <p:cNvSpPr>
            <a:spLocks noGrp="1"/>
          </p:cNvSpPr>
          <p:nvPr>
            <p:ph idx="4294967295"/>
          </p:nvPr>
        </p:nvSpPr>
        <p:spPr>
          <a:xfrm>
            <a:off x="623888" y="1506481"/>
            <a:ext cx="8697533" cy="1044213"/>
          </a:xfrm>
          <a:prstGeom prst="rect">
            <a:avLst/>
          </a:prstGeom>
          <a:solidFill>
            <a:srgbClr val="128F60"/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P:</a:t>
            </a:r>
            <a:r>
              <a:rPr lang="ru-RU" sz="3200" dirty="0">
                <a:solidFill>
                  <a:schemeClr val="bg1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cs typeface="Calibri" panose="020F0502020204030204" pitchFamily="34" charset="0"/>
              </a:rPr>
              <a:t>É necessária a instalação de um LLPD em todas as fases e em todos os postes / torres?</a:t>
            </a:r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2716626" y="2934944"/>
            <a:ext cx="6604795" cy="2619695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R:</a:t>
            </a:r>
            <a:r>
              <a:rPr lang="ru-RU" sz="32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128F60"/>
                </a:solidFill>
                <a:cs typeface="Calibri" panose="020F0502020204030204" pitchFamily="34" charset="0"/>
              </a:rPr>
              <a:t>Icom o objetivo de alcançar a o máximo resultado possível (ou seja, máximo grau de proteção de uma rede), é recomendada a instalação de um LLPD em cada fase em todos os postes e torres.</a:t>
            </a:r>
          </a:p>
          <a:p>
            <a:r>
              <a:rPr lang="en-US" dirty="0">
                <a:solidFill>
                  <a:srgbClr val="128F60"/>
                </a:solidFill>
                <a:cs typeface="Calibri" panose="020F0502020204030204" pitchFamily="34" charset="0"/>
              </a:rPr>
              <a:t>Entretanto, no caso de recursos limitados, cálculos são executados para se atingir o melhor resultado custo x benefício da aplicação de LLPDs ao longo da rede.</a:t>
            </a:r>
          </a:p>
          <a:p>
            <a:r>
              <a:rPr lang="en-US" dirty="0">
                <a:solidFill>
                  <a:srgbClr val="128F60"/>
                </a:solidFill>
                <a:cs typeface="Calibri" panose="020F0502020204030204" pitchFamily="34" charset="0"/>
              </a:rPr>
              <a:t>Frequentemente existem segmentos da rede que estão muito mais sujeitos a descargas do que outros, sendo portanto os maiores responsáveis pelos desligamentos. Ao equipar estes trechos com LLPDs, a maioria dos problemas são resolvidos.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754601A-E597-32AF-8224-B776E3D443D8}"/>
              </a:ext>
            </a:extLst>
          </p:cNvPr>
          <p:cNvSpPr txBox="1">
            <a:spLocks/>
          </p:cNvSpPr>
          <p:nvPr/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rgbClr val="128F60"/>
                </a:solidFill>
                <a:latin typeface="Museo Sans Cyrl 900" panose="02000000000000000000" pitchFamily="50" charset="-52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dirty="0"/>
              <a:t>Perguntas e Respostas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505677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5"/>
          <p:cNvSpPr>
            <a:spLocks noGrp="1"/>
          </p:cNvSpPr>
          <p:nvPr>
            <p:ph idx="4294967295"/>
          </p:nvPr>
        </p:nvSpPr>
        <p:spPr>
          <a:xfrm>
            <a:off x="623888" y="1506481"/>
            <a:ext cx="8683741" cy="1044213"/>
          </a:xfrm>
          <a:prstGeom prst="rect">
            <a:avLst/>
          </a:prstGeom>
          <a:solidFill>
            <a:srgbClr val="128F60"/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P:</a:t>
            </a:r>
            <a:r>
              <a:rPr lang="ru-RU" sz="3200" dirty="0">
                <a:solidFill>
                  <a:schemeClr val="bg1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cs typeface="Calibri" panose="020F0502020204030204" pitchFamily="34" charset="0"/>
              </a:rPr>
              <a:t>Um LLPD pode ser instalado numa rede existente sem a necessidade de substituição dos isoladores e ferragens existentes?</a:t>
            </a:r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2716626" y="2934944"/>
            <a:ext cx="6591003" cy="2050941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2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R:</a:t>
            </a:r>
            <a:r>
              <a:rPr lang="ru-RU" sz="32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128F60"/>
                </a:solidFill>
                <a:cs typeface="Calibri" panose="020F0502020204030204" pitchFamily="34" charset="0"/>
              </a:rPr>
              <a:t>Absolutamente sim. Temos uma grande variedade de suportes e ferragens para tornar possível a instalação do LLPD em virtualmente qualquer arranjo sem a necessidade de substituição de qualquer item.  Mesmo que tenha um poste ou torre com um arranjo especial, poderemos desenvolver ferragens específicas para este caso.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2B91BD1-B607-E7A5-4201-C01D6AAC999A}"/>
              </a:ext>
            </a:extLst>
          </p:cNvPr>
          <p:cNvSpPr txBox="1">
            <a:spLocks/>
          </p:cNvSpPr>
          <p:nvPr/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rgbClr val="128F60"/>
                </a:solidFill>
                <a:latin typeface="Museo Sans Cyrl 900" panose="02000000000000000000" pitchFamily="50" charset="-52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dirty="0"/>
              <a:t>Perguntas e Respostas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14799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5"/>
          <p:cNvSpPr>
            <a:spLocks noGrp="1"/>
          </p:cNvSpPr>
          <p:nvPr>
            <p:ph idx="4294967295"/>
          </p:nvPr>
        </p:nvSpPr>
        <p:spPr>
          <a:xfrm>
            <a:off x="623888" y="1506481"/>
            <a:ext cx="8711181" cy="1044213"/>
          </a:xfrm>
          <a:prstGeom prst="rect">
            <a:avLst/>
          </a:prstGeom>
          <a:solidFill>
            <a:srgbClr val="128F60"/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P:</a:t>
            </a:r>
            <a:r>
              <a:rPr lang="ru-RU" sz="3200" dirty="0">
                <a:solidFill>
                  <a:schemeClr val="bg1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cs typeface="Calibri" panose="020F0502020204030204" pitchFamily="34" charset="0"/>
              </a:rPr>
              <a:t>O que acontece se um pássaro ou outro animal curto-circuitar o gap de ar entre o LLPD e o condutor?</a:t>
            </a:r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2716627" y="2934944"/>
            <a:ext cx="6618442" cy="1434925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50" charset="-52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2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R:</a:t>
            </a:r>
            <a:r>
              <a:rPr lang="ru-RU" sz="3200" dirty="0">
                <a:solidFill>
                  <a:srgbClr val="128F60"/>
                </a:solidFill>
                <a:latin typeface="Museo Sans Cyrl 900" panose="02000000000000000000" pitchFamily="50" charset="-52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128F60"/>
                </a:solidFill>
                <a:cs typeface="Calibri" panose="020F0502020204030204" pitchFamily="34" charset="0"/>
              </a:rPr>
              <a:t>Nada acontece porque além do gap de ar eletrodo-cabo, o LLPd também tem um grande número de gaps dentro de sua estrutura, provendo o necessário isolamento e protegendo os animais da tensão máxima do sistema.</a:t>
            </a:r>
            <a:endParaRPr lang="ru-RU" dirty="0">
              <a:solidFill>
                <a:srgbClr val="128F60"/>
              </a:solidFill>
              <a:cs typeface="Calibri" panose="020F050202020403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0B38E6B-4C8E-0FD1-96F5-C80118C91BE5}"/>
              </a:ext>
            </a:extLst>
          </p:cNvPr>
          <p:cNvSpPr txBox="1">
            <a:spLocks/>
          </p:cNvSpPr>
          <p:nvPr/>
        </p:nvSpPr>
        <p:spPr>
          <a:xfrm>
            <a:off x="601134" y="337608"/>
            <a:ext cx="10515600" cy="10726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rgbClr val="128F60"/>
                </a:solidFill>
                <a:latin typeface="Museo Sans Cyrl 900" panose="02000000000000000000" pitchFamily="50" charset="-52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dirty="0"/>
              <a:t>Perguntas e Respostas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534712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4964735" y="2829360"/>
            <a:ext cx="2262529" cy="59964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Obrigado!</a:t>
            </a:r>
            <a:endParaRPr lang="ru-RU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881051-E4FC-46A0-801B-F546D7B0A6C4}" type="slidenum">
              <a:rPr lang="ru-RU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79</a:t>
            </a:fld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5451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5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rgbClr val="128F6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7275</TotalTime>
  <Words>4535</Words>
  <Application>Microsoft Macintosh PowerPoint</Application>
  <PresentationFormat>Widescreen</PresentationFormat>
  <Paragraphs>888</Paragraphs>
  <Slides>79</Slides>
  <Notes>9</Notes>
  <HiddenSlides>0</HiddenSlides>
  <MMClips>2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79</vt:i4>
      </vt:variant>
    </vt:vector>
  </HeadingPairs>
  <TitlesOfParts>
    <vt:vector size="91" baseType="lpstr">
      <vt:lpstr>Arial</vt:lpstr>
      <vt:lpstr>Calibri</vt:lpstr>
      <vt:lpstr>Cambria Math</vt:lpstr>
      <vt:lpstr>Museo Sans Cyrl 300</vt:lpstr>
      <vt:lpstr>Museo Sans Cyrl 500</vt:lpstr>
      <vt:lpstr>Museo Sans Cyrl 700</vt:lpstr>
      <vt:lpstr>Museo Sans Cyrl 900</vt:lpstr>
      <vt:lpstr>Segoe UI</vt:lpstr>
      <vt:lpstr>Source Sans Pro</vt:lpstr>
      <vt:lpstr>Source Sans Pro Light</vt:lpstr>
      <vt:lpstr>TimesNewRoman</vt:lpstr>
      <vt:lpstr>Тема Office</vt:lpstr>
      <vt:lpstr>Apresentação do PowerPoint</vt:lpstr>
      <vt:lpstr>Apresentação do PowerPoint</vt:lpstr>
      <vt:lpstr>Line  Lightning Protection  Device (LLPD)</vt:lpstr>
      <vt:lpstr>O que é o LLPD??</vt:lpstr>
      <vt:lpstr>Desenvolvido e patenteado pela Streamer</vt:lpstr>
      <vt:lpstr>Produzido 100% pela Streamer</vt:lpstr>
      <vt:lpstr>Instalado em todo o mundo</vt:lpstr>
      <vt:lpstr>Raios e suas interações com linhas aéreas</vt:lpstr>
      <vt:lpstr>Origem do raio</vt:lpstr>
      <vt:lpstr>Mapa Isoceráunico</vt:lpstr>
      <vt:lpstr>Descarga atmosférica direta (DLS) e sobretensão induzida (IOV)</vt:lpstr>
      <vt:lpstr>Descarga atmosférica direta (DLS) e sobretensão induzida (IOV)</vt:lpstr>
      <vt:lpstr>Nível básico de isolamento (NBI)</vt:lpstr>
      <vt:lpstr>Nível básico de isolamento</vt:lpstr>
      <vt:lpstr>Descargas diretas e indiretas -&gt; flashovers</vt:lpstr>
      <vt:lpstr>Dos flashovers ao estabelecimento da corrente de defeito</vt:lpstr>
      <vt:lpstr>Dos flashovers ao estabelecimento da corrente de defeito</vt:lpstr>
      <vt:lpstr>Problemas causados por relâmpagos em linhas aéreas</vt:lpstr>
      <vt:lpstr>Problemas causados por relâmpagos em linhas aéreas</vt:lpstr>
      <vt:lpstr>Problemas causados por relâmpagos em linhas aéreas</vt:lpstr>
      <vt:lpstr>A linha está protegida graças aos LLPDs</vt:lpstr>
      <vt:lpstr>Tecnologia para proteção contra raios em linhas aéreas</vt:lpstr>
      <vt:lpstr>Coordenação simples da distância de arco do isolador</vt:lpstr>
      <vt:lpstr>Coordenação simples da distância de arco do isolador</vt:lpstr>
      <vt:lpstr>Coordenação simples da distância de arco do isolador</vt:lpstr>
      <vt:lpstr>Interrompendo a corrente de curto-circuito subsequente</vt:lpstr>
      <vt:lpstr>Supressão da corrente de retorno</vt:lpstr>
      <vt:lpstr>Apresentação do PowerPoint</vt:lpstr>
      <vt:lpstr>Apresentação do PowerPoint</vt:lpstr>
      <vt:lpstr>Exemplo de funcionamento com LLPD dC20z</vt:lpstr>
      <vt:lpstr>Oscilografia durante a atuação do LLPD dC20z</vt:lpstr>
      <vt:lpstr>Problemas causados por raios em redes aéreas</vt:lpstr>
      <vt:lpstr>Gama de Produtos</vt:lpstr>
      <vt:lpstr>Linha de Produtos - LLPD</vt:lpstr>
      <vt:lpstr>Apresentação do PowerPoint</vt:lpstr>
      <vt:lpstr>LLPD i20z</vt:lpstr>
      <vt:lpstr>Até 24 kV: d24z &amp; dC20z</vt:lpstr>
      <vt:lpstr>Até 40.5 kV: dM35z</vt:lpstr>
      <vt:lpstr>Até 72.5 kV: d69z</vt:lpstr>
      <vt:lpstr>Flexibilidade e adaptabilidade</vt:lpstr>
      <vt:lpstr>Aplicações</vt:lpstr>
      <vt:lpstr>Quando / Onde ?</vt:lpstr>
      <vt:lpstr>Caso 1: Índice isoceráunico elevado</vt:lpstr>
      <vt:lpstr>Caso 2: Condutores cobertos</vt:lpstr>
      <vt:lpstr>Caso 3: Elevada resistividade do solo</vt:lpstr>
      <vt:lpstr>Caso 4: Mineração</vt:lpstr>
      <vt:lpstr>Onde?</vt:lpstr>
      <vt:lpstr>Como?</vt:lpstr>
      <vt:lpstr>Como?</vt:lpstr>
      <vt:lpstr>Como?</vt:lpstr>
      <vt:lpstr>Como?</vt:lpstr>
      <vt:lpstr>Apresentação do PowerPoint</vt:lpstr>
      <vt:lpstr>Como?</vt:lpstr>
      <vt:lpstr>Como?</vt:lpstr>
      <vt:lpstr>Como utilizar então o LLPD?</vt:lpstr>
      <vt:lpstr>Aplicação LLPD: IOV vs DLS</vt:lpstr>
      <vt:lpstr>Distribuição da corrente de defeito ao longo de uma linha</vt:lpstr>
      <vt:lpstr>Coordenação nível de curto-circuito e de isolamento</vt:lpstr>
      <vt:lpstr>Como calcular a corrente de curto-circuito? </vt:lpstr>
      <vt:lpstr>Como calcular a corrente de curto-circuito? </vt:lpstr>
      <vt:lpstr>Como é que testamos o LLPD? </vt:lpstr>
      <vt:lpstr>Norma IEC para LLPD</vt:lpstr>
      <vt:lpstr>Comparação de Desempenho entre Pára-Raios e LLPDs</vt:lpstr>
      <vt:lpstr>Exemplo de instalações</vt:lpstr>
      <vt:lpstr>Exemplo de instalações</vt:lpstr>
      <vt:lpstr>Exemplo de instalações. TNB (Malaysia)</vt:lpstr>
      <vt:lpstr>Exemplo de instalações. ENEL (Itália)</vt:lpstr>
      <vt:lpstr>Procedimento para Projetos-piloto </vt:lpstr>
      <vt:lpstr>Método de ensaio em campo e etapas</vt:lpstr>
      <vt:lpstr>Obtenção de dados</vt:lpstr>
      <vt:lpstr>De que informações necessitamos para o projeto?</vt:lpstr>
      <vt:lpstr>Perguntas e Respostas</vt:lpstr>
      <vt:lpstr>Perguntas e Respostas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Maria Zagrebina</dc:creator>
  <cp:keywords/>
  <dc:description/>
  <cp:lastModifiedBy>Claudio</cp:lastModifiedBy>
  <cp:revision>335</cp:revision>
  <dcterms:created xsi:type="dcterms:W3CDTF">2020-03-05T07:14:33Z</dcterms:created>
  <dcterms:modified xsi:type="dcterms:W3CDTF">2024-10-28T19:27:29Z</dcterms:modified>
  <cp:category/>
</cp:coreProperties>
</file>