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083" r:id="rId2"/>
    <p:sldId id="2074" r:id="rId3"/>
    <p:sldId id="2075" r:id="rId4"/>
    <p:sldId id="317" r:id="rId5"/>
    <p:sldId id="318" r:id="rId6"/>
    <p:sldId id="323" r:id="rId7"/>
    <p:sldId id="325" r:id="rId8"/>
    <p:sldId id="2076" r:id="rId9"/>
    <p:sldId id="326" r:id="rId10"/>
    <p:sldId id="327" r:id="rId11"/>
    <p:sldId id="2077" r:id="rId12"/>
    <p:sldId id="328" r:id="rId13"/>
    <p:sldId id="2078" r:id="rId14"/>
    <p:sldId id="338" r:id="rId15"/>
    <p:sldId id="2079" r:id="rId16"/>
    <p:sldId id="339" r:id="rId17"/>
    <p:sldId id="2080" r:id="rId18"/>
    <p:sldId id="334" r:id="rId19"/>
    <p:sldId id="392" r:id="rId20"/>
    <p:sldId id="342" r:id="rId21"/>
    <p:sldId id="2082" r:id="rId22"/>
    <p:sldId id="345" r:id="rId23"/>
    <p:sldId id="270" r:id="rId24"/>
    <p:sldId id="258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207" autoAdjust="0"/>
    <p:restoredTop sz="94249" autoAdjust="0"/>
  </p:normalViewPr>
  <p:slideViewPr>
    <p:cSldViewPr snapToGrid="0" snapToObjects="1">
      <p:cViewPr varScale="1">
        <p:scale>
          <a:sx n="128" d="100"/>
          <a:sy n="128" d="100"/>
        </p:scale>
        <p:origin x="1080" y="176"/>
      </p:cViewPr>
      <p:guideLst/>
    </p:cSldViewPr>
  </p:slideViewPr>
  <p:outlineViewPr>
    <p:cViewPr>
      <p:scale>
        <a:sx n="33" d="100"/>
        <a:sy n="33" d="100"/>
      </p:scale>
      <p:origin x="0" y="-260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48349-19C1-B14A-B761-6573916F8171}" type="datetimeFigureOut">
              <a:rPr lang="pt-BR" smtClean="0"/>
              <a:t>28/10/2024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B618C4-5EDD-FA41-8560-3B4358BB66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2876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839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71E412-B8D0-9E4F-B4AD-A7A85140C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FF58E3-E27E-DA47-8F40-4E7F4A3678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774181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FDC987-AC0B-BC45-AA93-B79BED528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861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C8EA74-52DE-EC44-8733-2A903B6C3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036"/>
            <a:ext cx="10515600" cy="416248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858384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DE86A2-C423-8143-BCEA-5151C42AA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842167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E14FB3-52BE-AC41-BCC2-C01A8BEB7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0911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203877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04832E-E933-6943-8466-EFE119517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0521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A960C4-65CE-4E40-AFB6-A6A8ADABB3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88935"/>
            <a:ext cx="5181600" cy="41916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E5BDA3B-C493-1F47-946F-07B04D7AD9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88935"/>
            <a:ext cx="5181600" cy="41916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322654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457DCB-3BD1-B140-AF8A-5723C39A0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026704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C1A5785-C122-CD41-B489-195DD2E8E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78371"/>
            <a:ext cx="5157787" cy="102670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509B3D5-A285-644A-A155-5D5E1F9D0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1593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E2607D9-3CDF-7E43-9EAC-7EEBECDE6B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78371"/>
            <a:ext cx="5183188" cy="102670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90B8B81-3D28-4944-8DFA-1E3982583E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1593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047168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34AD68-325A-4043-83EB-B850C747B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670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245034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473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F53CE0-72D2-FF4A-8036-F5A63D7AC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B0E977-0A45-D640-B77C-58D01C053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CB78BCB-F428-FE48-B0BB-F713CBB5AA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55662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A4DDE-64D2-3E44-BB4E-DBFCE4F57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00A5F6C-95E8-9745-8B86-7F6E0D8F34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587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B3A58F7-8C7A-3C45-8E99-DC185FC45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525500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ao ar livre, grande, luz, escuro&#10;&#10;Descrição gerada automaticamente">
            <a:extLst>
              <a:ext uri="{FF2B5EF4-FFF2-40B4-BE49-F238E27FC236}">
                <a16:creationId xmlns:a16="http://schemas.microsoft.com/office/drawing/2014/main" id="{CBDFFEFF-5191-FE5A-3551-EA5398937D19}"/>
              </a:ext>
            </a:extLst>
          </p:cNvPr>
          <p:cNvPicPr/>
          <p:nvPr userDrawn="1"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lasticWrap/>
                    </a14:imgEffect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464" y="0"/>
            <a:ext cx="3243072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F54EB63-657F-0958-6C4C-CE12F9341F4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74950" y="6125845"/>
            <a:ext cx="6642100" cy="73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734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file:///C:/Users/Claudio/Documents/Grantel%20Isoladores%20-%20Vidro,%20Porcelana%20e%20Polim&#233;rico/Media%20SPIW/Modelando%20o%20Isolador%20processo%20&#250;mido.MOV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file:///C:/Users/Claudio/Documents/Grantel%20Isoladores%20-%20Vidro,%20Porcelana%20e%20Polim&#233;rico/Media%20SPIW/Modelando%20o%20isolador%20processo%20seco.MOV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file:///C:/Users/Claudio/Desktop/Grantel%20Isoladores%20-%20Vidro,%20Porcelana%20e%20Polim&#233;rico/Media%20SPIW/Ensaio%20de%20Cantilever.MOV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hyperlink" Target="file:///C:/Users/Claudio/Desktop/Grantel%20Isoladores%20-%20Vidro,%20Porcelana%20e%20Polim&#233;rico/Media%20SPIW/Ensaio%20de%20Excentricidade.MOV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ntendo desenho, placar&#10;&#10;Descrição gerada automaticamente">
            <a:extLst>
              <a:ext uri="{FF2B5EF4-FFF2-40B4-BE49-F238E27FC236}">
                <a16:creationId xmlns:a16="http://schemas.microsoft.com/office/drawing/2014/main" id="{F84C9251-8385-E044-974F-21997BD81F0C}"/>
              </a:ext>
            </a:extLst>
          </p:cNvPr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268" y="1467294"/>
            <a:ext cx="6641464" cy="355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276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81200" y="2329994"/>
            <a:ext cx="8229600" cy="99672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ISOLADORES DE PORCELANA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03512" y="3129595"/>
            <a:ext cx="8784976" cy="9361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>
                <a:latin typeface="+mj-lt"/>
              </a:rPr>
              <a:t>TEXPI - SPIW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72" y="602777"/>
            <a:ext cx="5904656" cy="1074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40438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6" name="AutoShape 7"/>
          <p:cNvSpPr>
            <a:spLocks noChangeArrowheads="1"/>
          </p:cNvSpPr>
          <p:nvPr/>
        </p:nvSpPr>
        <p:spPr bwMode="auto">
          <a:xfrm>
            <a:off x="2579153" y="3314628"/>
            <a:ext cx="2160239" cy="866896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  <a:alpha val="79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120000"/>
              </a:lnSpc>
              <a:spcBef>
                <a:spcPct val="0"/>
              </a:spcBef>
            </a:pPr>
            <a:r>
              <a:rPr lang="en-US" altLang="zh-CN" sz="1400" b="1" dirty="0">
                <a:solidFill>
                  <a:prstClr val="black"/>
                </a:solidFill>
              </a:rPr>
              <a:t>HONGYE INSULATOR WORKS</a:t>
            </a:r>
          </a:p>
          <a:p>
            <a:pPr algn="ctr" eaLnBrk="0" hangingPunct="0">
              <a:lnSpc>
                <a:spcPct val="120000"/>
              </a:lnSpc>
              <a:spcBef>
                <a:spcPct val="0"/>
              </a:spcBef>
            </a:pPr>
            <a:r>
              <a:rPr lang="en-US" altLang="zh-CN" sz="1400" b="1" dirty="0">
                <a:solidFill>
                  <a:prstClr val="black"/>
                </a:solidFill>
              </a:rPr>
              <a:t>1936-1959</a:t>
            </a:r>
            <a:endParaRPr lang="en-US" altLang="zh-CN" sz="1400" dirty="0">
              <a:solidFill>
                <a:prstClr val="black"/>
              </a:solidFill>
            </a:endParaRPr>
          </a:p>
        </p:txBody>
      </p:sp>
      <p:sp>
        <p:nvSpPr>
          <p:cNvPr id="3104" name="AutoShape 9"/>
          <p:cNvSpPr>
            <a:spLocks noChangeArrowheads="1"/>
          </p:cNvSpPr>
          <p:nvPr/>
        </p:nvSpPr>
        <p:spPr bwMode="auto">
          <a:xfrm>
            <a:off x="5188902" y="2717552"/>
            <a:ext cx="1872208" cy="957740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  <a:alpha val="79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20000"/>
              </a:lnSpc>
              <a:spcBef>
                <a:spcPct val="0"/>
              </a:spcBef>
            </a:pPr>
            <a:r>
              <a:rPr lang="en-US" altLang="zh-CN" sz="1400" b="1" dirty="0">
                <a:solidFill>
                  <a:prstClr val="black"/>
                </a:solidFill>
              </a:rPr>
              <a:t>SHANGLIAN </a:t>
            </a:r>
          </a:p>
          <a:p>
            <a:pPr algn="ctr" eaLnBrk="0" hangingPunct="0">
              <a:lnSpc>
                <a:spcPct val="120000"/>
              </a:lnSpc>
              <a:spcBef>
                <a:spcPct val="0"/>
              </a:spcBef>
            </a:pPr>
            <a:r>
              <a:rPr lang="en-US" altLang="zh-CN" sz="1400" b="1" dirty="0">
                <a:solidFill>
                  <a:prstClr val="black"/>
                </a:solidFill>
              </a:rPr>
              <a:t>CERAMIC WORKS</a:t>
            </a:r>
          </a:p>
          <a:p>
            <a:pPr algn="ctr" eaLnBrk="0" hangingPunct="0">
              <a:lnSpc>
                <a:spcPct val="120000"/>
              </a:lnSpc>
              <a:spcBef>
                <a:spcPct val="0"/>
              </a:spcBef>
            </a:pPr>
            <a:r>
              <a:rPr lang="en-US" altLang="zh-CN" sz="1400" b="1" dirty="0">
                <a:solidFill>
                  <a:prstClr val="black"/>
                </a:solidFill>
              </a:rPr>
              <a:t>1957-1959</a:t>
            </a:r>
            <a:endParaRPr lang="en-US" altLang="zh-CN" sz="1400" dirty="0">
              <a:solidFill>
                <a:prstClr val="black"/>
              </a:solidFill>
            </a:endParaRPr>
          </a:p>
        </p:txBody>
      </p:sp>
      <p:sp>
        <p:nvSpPr>
          <p:cNvPr id="3102" name="AutoShape 11"/>
          <p:cNvSpPr>
            <a:spLocks noChangeArrowheads="1"/>
          </p:cNvSpPr>
          <p:nvPr/>
        </p:nvSpPr>
        <p:spPr bwMode="auto">
          <a:xfrm>
            <a:off x="7349142" y="1628868"/>
            <a:ext cx="1584176" cy="942702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  <a:alpha val="79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spcBef>
                <a:spcPct val="0"/>
              </a:spcBef>
            </a:pPr>
            <a:r>
              <a:rPr lang="en-US" altLang="zh-CN" sz="1400" b="1" dirty="0">
                <a:solidFill>
                  <a:prstClr val="black"/>
                </a:solidFill>
              </a:rPr>
              <a:t>SPIW</a:t>
            </a:r>
          </a:p>
          <a:p>
            <a:pPr algn="ctr" eaLnBrk="0" hangingPunct="0">
              <a:spcBef>
                <a:spcPct val="0"/>
              </a:spcBef>
            </a:pPr>
            <a:r>
              <a:rPr lang="en-US" altLang="zh-CN" sz="1400" b="1" dirty="0">
                <a:solidFill>
                  <a:prstClr val="black"/>
                </a:solidFill>
              </a:rPr>
              <a:t>10/1959-09/2003</a:t>
            </a:r>
            <a:endParaRPr lang="en-US" altLang="zh-CN" sz="1400" dirty="0">
              <a:solidFill>
                <a:prstClr val="black"/>
              </a:solidFill>
            </a:endParaRPr>
          </a:p>
        </p:txBody>
      </p:sp>
      <p:sp>
        <p:nvSpPr>
          <p:cNvPr id="3099" name="AutoShape 13"/>
          <p:cNvSpPr>
            <a:spLocks noChangeArrowheads="1"/>
          </p:cNvSpPr>
          <p:nvPr/>
        </p:nvSpPr>
        <p:spPr bwMode="auto">
          <a:xfrm>
            <a:off x="8357254" y="3927377"/>
            <a:ext cx="2520280" cy="183692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  <a:alpha val="79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spcBef>
                <a:spcPct val="0"/>
              </a:spcBef>
            </a:pPr>
            <a:r>
              <a:rPr lang="en-US" altLang="zh-CN" sz="2000" b="1" dirty="0">
                <a:solidFill>
                  <a:prstClr val="black"/>
                </a:solidFill>
              </a:rPr>
              <a:t>SPIW Co.</a:t>
            </a:r>
            <a:r>
              <a:rPr lang="pt-BR" altLang="zh-CN" sz="2000" b="1" dirty="0">
                <a:solidFill>
                  <a:prstClr val="black"/>
                </a:solidFill>
              </a:rPr>
              <a:t>, </a:t>
            </a:r>
            <a:r>
              <a:rPr lang="en-US" altLang="zh-CN" sz="2000" b="1" dirty="0">
                <a:solidFill>
                  <a:prstClr val="black"/>
                </a:solidFill>
              </a:rPr>
              <a:t>Ltd</a:t>
            </a:r>
          </a:p>
          <a:p>
            <a:pPr algn="ctr" eaLnBrk="0" hangingPunct="0">
              <a:spcBef>
                <a:spcPct val="0"/>
              </a:spcBef>
            </a:pPr>
            <a:r>
              <a:rPr lang="en-US" altLang="zh-CN" sz="2000" b="1" dirty="0">
                <a:solidFill>
                  <a:prstClr val="black"/>
                </a:solidFill>
              </a:rPr>
              <a:t>10/2003 </a:t>
            </a:r>
            <a:r>
              <a:rPr lang="en-US" altLang="zh-CN" sz="2000" b="1" dirty="0" err="1">
                <a:solidFill>
                  <a:prstClr val="black"/>
                </a:solidFill>
              </a:rPr>
              <a:t>até</a:t>
            </a:r>
            <a:r>
              <a:rPr lang="en-US" altLang="zh-CN" sz="2000" b="1" dirty="0">
                <a:solidFill>
                  <a:prstClr val="black"/>
                </a:solidFill>
              </a:rPr>
              <a:t> </a:t>
            </a:r>
            <a:r>
              <a:rPr lang="en-US" altLang="zh-CN" sz="2000" b="1" dirty="0" err="1">
                <a:solidFill>
                  <a:prstClr val="black"/>
                </a:solidFill>
              </a:rPr>
              <a:t>hoje</a:t>
            </a:r>
            <a:r>
              <a:rPr lang="en-US" altLang="zh-CN" sz="2000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31788" name="Rectangle 44"/>
          <p:cNvSpPr>
            <a:spLocks noGrp="1" noChangeArrowheads="1"/>
          </p:cNvSpPr>
          <p:nvPr>
            <p:ph type="title" idx="4294967295"/>
          </p:nvPr>
        </p:nvSpPr>
        <p:spPr>
          <a:xfrm>
            <a:off x="2284040" y="332656"/>
            <a:ext cx="7772400" cy="930424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r>
              <a:rPr lang="en-US" altLang="zh-CN" dirty="0">
                <a:solidFill>
                  <a:schemeClr val="tx1"/>
                </a:solidFill>
              </a:rPr>
              <a:t>HISTÓRICO</a:t>
            </a:r>
          </a:p>
        </p:txBody>
      </p:sp>
      <p:sp>
        <p:nvSpPr>
          <p:cNvPr id="32" name="AutoShape 7"/>
          <p:cNvSpPr>
            <a:spLocks noChangeArrowheads="1"/>
          </p:cNvSpPr>
          <p:nvPr/>
        </p:nvSpPr>
        <p:spPr bwMode="auto">
          <a:xfrm>
            <a:off x="2579152" y="2306992"/>
            <a:ext cx="2163638" cy="835942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  <a:alpha val="79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120000"/>
              </a:lnSpc>
              <a:spcBef>
                <a:spcPct val="0"/>
              </a:spcBef>
            </a:pPr>
            <a:r>
              <a:rPr lang="en-US" altLang="zh-CN" sz="1400" b="1" dirty="0">
                <a:solidFill>
                  <a:prstClr val="black"/>
                </a:solidFill>
              </a:rPr>
              <a:t>SHANGLIAN CERAMIC WORKS</a:t>
            </a:r>
          </a:p>
          <a:p>
            <a:pPr algn="ctr" eaLnBrk="0" hangingPunct="0">
              <a:lnSpc>
                <a:spcPct val="120000"/>
              </a:lnSpc>
              <a:spcBef>
                <a:spcPct val="0"/>
              </a:spcBef>
            </a:pPr>
            <a:r>
              <a:rPr lang="en-US" altLang="zh-CN" sz="1400" b="1" dirty="0">
                <a:solidFill>
                  <a:prstClr val="black"/>
                </a:solidFill>
              </a:rPr>
              <a:t>1937-1957</a:t>
            </a:r>
          </a:p>
        </p:txBody>
      </p:sp>
      <p:sp>
        <p:nvSpPr>
          <p:cNvPr id="33" name="AutoShape 7"/>
          <p:cNvSpPr>
            <a:spLocks noChangeArrowheads="1"/>
          </p:cNvSpPr>
          <p:nvPr/>
        </p:nvSpPr>
        <p:spPr bwMode="auto">
          <a:xfrm>
            <a:off x="2596614" y="1263080"/>
            <a:ext cx="2160240" cy="835942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  <a:alpha val="79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120000"/>
              </a:lnSpc>
              <a:spcBef>
                <a:spcPct val="0"/>
              </a:spcBef>
            </a:pPr>
            <a:r>
              <a:rPr lang="en-US" altLang="zh-CN" sz="1400" b="1" dirty="0">
                <a:solidFill>
                  <a:prstClr val="black"/>
                </a:solidFill>
              </a:rPr>
              <a:t>JIANGNAN CERAMIC WORKS</a:t>
            </a:r>
          </a:p>
          <a:p>
            <a:pPr algn="ctr" eaLnBrk="0" hangingPunct="0">
              <a:lnSpc>
                <a:spcPct val="120000"/>
              </a:lnSpc>
              <a:spcBef>
                <a:spcPct val="0"/>
              </a:spcBef>
            </a:pPr>
            <a:r>
              <a:rPr lang="en-US" altLang="zh-CN" sz="1400" b="1" dirty="0">
                <a:solidFill>
                  <a:prstClr val="black"/>
                </a:solidFill>
              </a:rPr>
              <a:t>1955-1957</a:t>
            </a:r>
            <a:endParaRPr lang="en-US" altLang="zh-CN" sz="1400" dirty="0">
              <a:solidFill>
                <a:prstClr val="black"/>
              </a:solidFill>
            </a:endParaRPr>
          </a:p>
        </p:txBody>
      </p:sp>
      <p:cxnSp>
        <p:nvCxnSpPr>
          <p:cNvPr id="5" name="Conector angulado 4"/>
          <p:cNvCxnSpPr>
            <a:stCxn id="32" idx="3"/>
            <a:endCxn id="3104" idx="1"/>
          </p:cNvCxnSpPr>
          <p:nvPr/>
        </p:nvCxnSpPr>
        <p:spPr>
          <a:xfrm>
            <a:off x="4742790" y="2724964"/>
            <a:ext cx="446112" cy="471459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angulado 6"/>
          <p:cNvCxnSpPr>
            <a:stCxn id="3106" idx="3"/>
            <a:endCxn id="3104" idx="1"/>
          </p:cNvCxnSpPr>
          <p:nvPr/>
        </p:nvCxnSpPr>
        <p:spPr>
          <a:xfrm flipV="1">
            <a:off x="4739392" y="3196422"/>
            <a:ext cx="449511" cy="551654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angulado 8"/>
          <p:cNvCxnSpPr>
            <a:stCxn id="3104" idx="3"/>
            <a:endCxn id="3102" idx="1"/>
          </p:cNvCxnSpPr>
          <p:nvPr/>
        </p:nvCxnSpPr>
        <p:spPr>
          <a:xfrm flipV="1">
            <a:off x="7061110" y="2100220"/>
            <a:ext cx="288032" cy="1096203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angulado 10"/>
          <p:cNvCxnSpPr>
            <a:stCxn id="33" idx="3"/>
            <a:endCxn id="3102" idx="1"/>
          </p:cNvCxnSpPr>
          <p:nvPr/>
        </p:nvCxnSpPr>
        <p:spPr>
          <a:xfrm>
            <a:off x="4756854" y="1681051"/>
            <a:ext cx="2592288" cy="419168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angulado 12"/>
          <p:cNvCxnSpPr>
            <a:stCxn id="3102" idx="3"/>
            <a:endCxn id="3099" idx="0"/>
          </p:cNvCxnSpPr>
          <p:nvPr/>
        </p:nvCxnSpPr>
        <p:spPr>
          <a:xfrm>
            <a:off x="8933318" y="2100220"/>
            <a:ext cx="684076" cy="1827157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45062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28" name="Picture 1040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4845" y="617848"/>
            <a:ext cx="2854710" cy="39324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9" name="Picture 1041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880" y="617848"/>
            <a:ext cx="2824836" cy="38912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27" name="Rectangle 1039"/>
          <p:cNvSpPr>
            <a:spLocks noChangeArrowheads="1"/>
          </p:cNvSpPr>
          <p:nvPr/>
        </p:nvSpPr>
        <p:spPr bwMode="auto">
          <a:xfrm>
            <a:off x="3911716" y="4189544"/>
            <a:ext cx="5348022" cy="1651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342900" indent="-342900">
              <a:spcBef>
                <a:spcPct val="0"/>
              </a:spcBef>
              <a:buFont typeface="Arial" charset="0"/>
              <a:buChar char="•"/>
            </a:pPr>
            <a:r>
              <a:rPr lang="en-US" altLang="zh-CN" sz="2000" dirty="0" err="1">
                <a:latin typeface="Raavi" pitchFamily="34" charset="0"/>
                <a:cs typeface="Raavi" pitchFamily="34" charset="0"/>
              </a:rPr>
              <a:t>Certificada</a:t>
            </a:r>
            <a:r>
              <a:rPr lang="en-US" altLang="zh-CN" sz="2000" dirty="0">
                <a:latin typeface="Raavi" pitchFamily="34" charset="0"/>
                <a:cs typeface="Raavi" pitchFamily="34" charset="0"/>
              </a:rPr>
              <a:t> em 1997 </a:t>
            </a:r>
            <a:r>
              <a:rPr lang="en-US" altLang="zh-CN" sz="2000" dirty="0" err="1">
                <a:latin typeface="Raavi" pitchFamily="34" charset="0"/>
                <a:cs typeface="Raavi" pitchFamily="34" charset="0"/>
              </a:rPr>
              <a:t>pela</a:t>
            </a:r>
            <a:r>
              <a:rPr lang="en-US" altLang="zh-CN" sz="2000" dirty="0">
                <a:latin typeface="Raavi" pitchFamily="34" charset="0"/>
                <a:cs typeface="Raavi" pitchFamily="34" charset="0"/>
              </a:rPr>
              <a:t> DNV</a:t>
            </a:r>
          </a:p>
          <a:p>
            <a:pPr marL="342900" indent="-342900">
              <a:spcBef>
                <a:spcPct val="0"/>
              </a:spcBef>
              <a:buFont typeface="Arial" charset="0"/>
              <a:buChar char="•"/>
            </a:pPr>
            <a:r>
              <a:rPr lang="en-US" altLang="zh-CN" sz="2000" dirty="0" err="1">
                <a:latin typeface="Raavi" pitchFamily="34" charset="0"/>
                <a:cs typeface="Raavi" pitchFamily="34" charset="0"/>
              </a:rPr>
              <a:t>Primeira</a:t>
            </a:r>
            <a:r>
              <a:rPr lang="en-US" altLang="zh-CN" sz="2000" dirty="0">
                <a:latin typeface="Raavi" pitchFamily="34" charset="0"/>
                <a:cs typeface="Raavi" pitchFamily="34" charset="0"/>
              </a:rPr>
              <a:t> </a:t>
            </a:r>
            <a:r>
              <a:rPr lang="en-US" altLang="zh-CN" sz="2000" dirty="0" err="1">
                <a:latin typeface="Raavi" pitchFamily="34" charset="0"/>
                <a:cs typeface="Raavi" pitchFamily="34" charset="0"/>
              </a:rPr>
              <a:t>empresa</a:t>
            </a:r>
            <a:r>
              <a:rPr lang="en-US" altLang="zh-CN" sz="2000" dirty="0">
                <a:latin typeface="Raavi" pitchFamily="34" charset="0"/>
                <a:cs typeface="Raavi" pitchFamily="34" charset="0"/>
              </a:rPr>
              <a:t> </a:t>
            </a:r>
            <a:r>
              <a:rPr lang="en-US" altLang="zh-CN" sz="2000" dirty="0" err="1">
                <a:latin typeface="Raavi" pitchFamily="34" charset="0"/>
                <a:cs typeface="Raavi" pitchFamily="34" charset="0"/>
              </a:rPr>
              <a:t>chinesa</a:t>
            </a:r>
            <a:r>
              <a:rPr lang="en-US" altLang="zh-CN" sz="2000" dirty="0">
                <a:latin typeface="Raavi" pitchFamily="34" charset="0"/>
                <a:cs typeface="Raavi" pitchFamily="34" charset="0"/>
              </a:rPr>
              <a:t> </a:t>
            </a:r>
            <a:r>
              <a:rPr lang="en-US" altLang="zh-CN" sz="2000" dirty="0" err="1">
                <a:latin typeface="Raavi" pitchFamily="34" charset="0"/>
                <a:cs typeface="Raavi" pitchFamily="34" charset="0"/>
              </a:rPr>
              <a:t>na</a:t>
            </a:r>
            <a:r>
              <a:rPr lang="en-US" altLang="zh-CN" sz="2000" dirty="0">
                <a:latin typeface="Raavi" pitchFamily="34" charset="0"/>
                <a:cs typeface="Raavi" pitchFamily="34" charset="0"/>
              </a:rPr>
              <a:t> </a:t>
            </a:r>
            <a:r>
              <a:rPr lang="en-US" altLang="zh-CN" sz="2000" dirty="0" err="1">
                <a:latin typeface="Raavi" pitchFamily="34" charset="0"/>
                <a:cs typeface="Raavi" pitchFamily="34" charset="0"/>
              </a:rPr>
              <a:t>área</a:t>
            </a:r>
            <a:r>
              <a:rPr lang="en-US" altLang="zh-CN" sz="2000" dirty="0">
                <a:latin typeface="Raavi" pitchFamily="34" charset="0"/>
                <a:cs typeface="Raavi" pitchFamily="34" charset="0"/>
              </a:rPr>
              <a:t> de isoladores </a:t>
            </a:r>
            <a:r>
              <a:rPr lang="en-US" altLang="zh-CN" sz="2000" dirty="0" err="1">
                <a:latin typeface="Raavi" pitchFamily="34" charset="0"/>
                <a:cs typeface="Raavi" pitchFamily="34" charset="0"/>
              </a:rPr>
              <a:t>elétricos</a:t>
            </a:r>
            <a:r>
              <a:rPr lang="en-US" altLang="zh-CN" sz="2000" dirty="0">
                <a:latin typeface="Raavi" pitchFamily="34" charset="0"/>
                <a:cs typeface="Raavi" pitchFamily="34" charset="0"/>
              </a:rPr>
              <a:t> a </a:t>
            </a:r>
            <a:r>
              <a:rPr lang="en-US" altLang="zh-CN" sz="2000" dirty="0" err="1">
                <a:latin typeface="Raavi" pitchFamily="34" charset="0"/>
                <a:cs typeface="Raavi" pitchFamily="34" charset="0"/>
              </a:rPr>
              <a:t>ser</a:t>
            </a:r>
            <a:r>
              <a:rPr lang="en-US" altLang="zh-CN" sz="2000" dirty="0">
                <a:latin typeface="Raavi" pitchFamily="34" charset="0"/>
                <a:cs typeface="Raavi" pitchFamily="34" charset="0"/>
              </a:rPr>
              <a:t> </a:t>
            </a:r>
            <a:r>
              <a:rPr lang="en-US" altLang="zh-CN" sz="2000" dirty="0" err="1">
                <a:latin typeface="Raavi" pitchFamily="34" charset="0"/>
                <a:cs typeface="Raavi" pitchFamily="34" charset="0"/>
              </a:rPr>
              <a:t>certificada</a:t>
            </a:r>
            <a:r>
              <a:rPr lang="en-US" altLang="zh-CN" sz="2000" dirty="0">
                <a:latin typeface="Raavi" pitchFamily="34" charset="0"/>
                <a:cs typeface="Raavi" pitchFamily="34" charset="0"/>
              </a:rPr>
              <a:t> </a:t>
            </a:r>
            <a:r>
              <a:rPr lang="en-US" altLang="zh-CN" sz="2000" dirty="0" err="1">
                <a:latin typeface="Raavi" pitchFamily="34" charset="0"/>
                <a:cs typeface="Raavi" pitchFamily="34" charset="0"/>
              </a:rPr>
              <a:t>pela</a:t>
            </a:r>
            <a:r>
              <a:rPr lang="en-US" altLang="zh-CN" sz="2000" dirty="0">
                <a:latin typeface="Raavi" pitchFamily="34" charset="0"/>
                <a:cs typeface="Raavi" pitchFamily="34" charset="0"/>
              </a:rPr>
              <a:t> DNV</a:t>
            </a:r>
          </a:p>
        </p:txBody>
      </p:sp>
      <p:sp>
        <p:nvSpPr>
          <p:cNvPr id="6" name="Rectangle 44"/>
          <p:cNvSpPr txBox="1">
            <a:spLocks noChangeArrowheads="1"/>
          </p:cNvSpPr>
          <p:nvPr/>
        </p:nvSpPr>
        <p:spPr>
          <a:xfrm>
            <a:off x="2209800" y="260648"/>
            <a:ext cx="7772400" cy="714400"/>
          </a:xfrm>
          <a:prstGeom prst="rect">
            <a:avLst/>
          </a:prstGeom>
        </p:spPr>
        <p:txBody>
          <a:bodyPr vert="horz" lIns="0" rIns="0" bIns="0" anchor="b">
            <a:normAutofit fontScale="92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dirty="0">
                <a:solidFill>
                  <a:schemeClr val="tx1"/>
                </a:solidFill>
              </a:rPr>
              <a:t>QUALIDADE</a:t>
            </a:r>
          </a:p>
        </p:txBody>
      </p:sp>
    </p:spTree>
    <p:extLst>
      <p:ext uri="{BB962C8B-B14F-4D97-AF65-F5344CB8AC3E}">
        <p14:creationId xmlns:p14="http://schemas.microsoft.com/office/powerpoint/2010/main" val="1841284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73796" y="371799"/>
            <a:ext cx="8244408" cy="77844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1" hangingPunct="1"/>
            <a:r>
              <a:rPr lang="en-US" altLang="zh-CN" sz="4000" dirty="0">
                <a:ea typeface="隶书" pitchFamily="49" charset="-122"/>
                <a:cs typeface="Times New Roman" pitchFamily="18" charset="0"/>
              </a:rPr>
              <a:t> PRODUÇÃO E TECNOLOGIA</a:t>
            </a:r>
          </a:p>
        </p:txBody>
      </p:sp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1073020" y="1188367"/>
            <a:ext cx="5617029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altLang="zh-CN" sz="2400" dirty="0">
                <a:cs typeface="Times New Roman" pitchFamily="18" charset="0"/>
              </a:rPr>
              <a:t>US$ 100 </a:t>
            </a:r>
            <a:r>
              <a:rPr lang="en-US" altLang="zh-CN" sz="2400" dirty="0" err="1">
                <a:cs typeface="Times New Roman" pitchFamily="18" charset="0"/>
              </a:rPr>
              <a:t>milhões</a:t>
            </a:r>
            <a:r>
              <a:rPr lang="en-US" altLang="zh-CN" sz="2400" dirty="0">
                <a:cs typeface="Times New Roman" pitchFamily="18" charset="0"/>
              </a:rPr>
              <a:t> </a:t>
            </a:r>
            <a:r>
              <a:rPr lang="en-US" altLang="zh-CN" sz="2400" dirty="0" err="1">
                <a:cs typeface="Times New Roman" pitchFamily="18" charset="0"/>
              </a:rPr>
              <a:t>investidos</a:t>
            </a:r>
            <a:r>
              <a:rPr lang="en-US" altLang="zh-CN" sz="2400" dirty="0">
                <a:cs typeface="Times New Roman" pitchFamily="18" charset="0"/>
              </a:rPr>
              <a:t> - </a:t>
            </a:r>
            <a:r>
              <a:rPr lang="en-US" altLang="zh-CN" sz="2400" dirty="0" err="1">
                <a:cs typeface="Times New Roman" pitchFamily="18" charset="0"/>
              </a:rPr>
              <a:t>Foco</a:t>
            </a:r>
            <a:r>
              <a:rPr lang="en-US" altLang="zh-CN" sz="2400" dirty="0">
                <a:cs typeface="Times New Roman" pitchFamily="18" charset="0"/>
              </a:rPr>
              <a:t> </a:t>
            </a:r>
            <a:r>
              <a:rPr lang="en-US" altLang="zh-CN" sz="2400" dirty="0" err="1">
                <a:cs typeface="Times New Roman" pitchFamily="18" charset="0"/>
              </a:rPr>
              <a:t>na</a:t>
            </a:r>
            <a:r>
              <a:rPr lang="en-US" altLang="zh-CN" sz="2400" dirty="0">
                <a:cs typeface="Times New Roman" pitchFamily="18" charset="0"/>
              </a:rPr>
              <a:t>:</a:t>
            </a:r>
          </a:p>
          <a:p>
            <a:pPr marL="800100" lvl="1" indent="-342900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altLang="zh-CN" sz="2400" dirty="0" err="1">
                <a:cs typeface="Times New Roman" pitchFamily="18" charset="0"/>
              </a:rPr>
              <a:t>Ampliação</a:t>
            </a:r>
            <a:r>
              <a:rPr lang="en-US" altLang="zh-CN" sz="2400" dirty="0">
                <a:cs typeface="Times New Roman" pitchFamily="18" charset="0"/>
              </a:rPr>
              <a:t> de </a:t>
            </a:r>
            <a:r>
              <a:rPr lang="en-US" altLang="zh-CN" sz="2400" dirty="0" err="1">
                <a:cs typeface="Times New Roman" pitchFamily="18" charset="0"/>
              </a:rPr>
              <a:t>capacidade</a:t>
            </a:r>
            <a:r>
              <a:rPr lang="en-US" altLang="zh-CN" sz="2400" dirty="0">
                <a:cs typeface="Times New Roman" pitchFamily="18" charset="0"/>
              </a:rPr>
              <a:t> </a:t>
            </a:r>
            <a:r>
              <a:rPr lang="en-US" altLang="zh-CN" sz="2400" dirty="0" err="1">
                <a:cs typeface="Times New Roman" pitchFamily="18" charset="0"/>
              </a:rPr>
              <a:t>fabril</a:t>
            </a:r>
            <a:endParaRPr lang="en-US" altLang="zh-CN" sz="2400" dirty="0">
              <a:cs typeface="Times New Roman" pitchFamily="18" charset="0"/>
            </a:endParaRPr>
          </a:p>
          <a:p>
            <a:pPr marL="800100" lvl="1" indent="-342900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altLang="zh-CN" sz="2400" dirty="0" err="1">
                <a:cs typeface="Times New Roman" pitchFamily="18" charset="0"/>
              </a:rPr>
              <a:t>Melhorias</a:t>
            </a:r>
            <a:r>
              <a:rPr lang="en-US" altLang="zh-CN" sz="2400" dirty="0">
                <a:cs typeface="Times New Roman" pitchFamily="18" charset="0"/>
              </a:rPr>
              <a:t> </a:t>
            </a:r>
            <a:r>
              <a:rPr lang="en-US" altLang="zh-CN" sz="2400" dirty="0" err="1">
                <a:cs typeface="Times New Roman" pitchFamily="18" charset="0"/>
              </a:rPr>
              <a:t>tecnológicas</a:t>
            </a:r>
            <a:endParaRPr lang="en-US" altLang="zh-CN" sz="2400" dirty="0">
              <a:cs typeface="Times New Roman" pitchFamily="18" charset="0"/>
            </a:endParaRPr>
          </a:p>
          <a:p>
            <a:pPr marL="342900" indent="-342900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altLang="zh-CN" sz="2400" dirty="0">
                <a:cs typeface="Times New Roman" pitchFamily="18" charset="0"/>
              </a:rPr>
              <a:t>2 </a:t>
            </a:r>
            <a:r>
              <a:rPr lang="en-US" altLang="zh-CN" sz="2400" dirty="0" err="1">
                <a:cs typeface="Times New Roman" pitchFamily="18" charset="0"/>
              </a:rPr>
              <a:t>fábricas</a:t>
            </a:r>
            <a:r>
              <a:rPr lang="en-US" altLang="zh-CN" sz="2400" dirty="0">
                <a:cs typeface="Times New Roman" pitchFamily="18" charset="0"/>
              </a:rPr>
              <a:t>:</a:t>
            </a:r>
          </a:p>
          <a:p>
            <a:pPr marL="800100" lvl="1" indent="-342900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altLang="zh-CN" sz="2400" dirty="0" err="1">
                <a:cs typeface="Times New Roman" pitchFamily="18" charset="0"/>
              </a:rPr>
              <a:t>Processo</a:t>
            </a:r>
            <a:r>
              <a:rPr lang="en-US" altLang="zh-CN" sz="2400" dirty="0">
                <a:cs typeface="Times New Roman" pitchFamily="18" charset="0"/>
              </a:rPr>
              <a:t> </a:t>
            </a:r>
            <a:r>
              <a:rPr lang="en-US" altLang="zh-CN" sz="2400" dirty="0" err="1">
                <a:cs typeface="Times New Roman" pitchFamily="18" charset="0"/>
              </a:rPr>
              <a:t>Úmido</a:t>
            </a:r>
            <a:r>
              <a:rPr lang="en-US" altLang="zh-CN" sz="2400" dirty="0">
                <a:cs typeface="Times New Roman" pitchFamily="18" charset="0"/>
              </a:rPr>
              <a:t> e </a:t>
            </a:r>
            <a:r>
              <a:rPr lang="en-US" altLang="zh-CN" sz="2400" dirty="0" err="1">
                <a:cs typeface="Times New Roman" pitchFamily="18" charset="0"/>
              </a:rPr>
              <a:t>Isostático</a:t>
            </a:r>
            <a:endParaRPr lang="en-US" altLang="zh-CN" sz="2400" dirty="0">
              <a:cs typeface="Times New Roman" pitchFamily="18" charset="0"/>
            </a:endParaRPr>
          </a:p>
          <a:p>
            <a:pPr marL="800100" lvl="1" indent="-342900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altLang="zh-CN" sz="2400" dirty="0" err="1">
                <a:cs typeface="Times New Roman" pitchFamily="18" charset="0"/>
              </a:rPr>
              <a:t>Área</a:t>
            </a:r>
            <a:r>
              <a:rPr lang="en-US" altLang="zh-CN" sz="2400" dirty="0">
                <a:cs typeface="Times New Roman" pitchFamily="18" charset="0"/>
              </a:rPr>
              <a:t> </a:t>
            </a:r>
            <a:r>
              <a:rPr lang="en-US" altLang="zh-CN" sz="2400" dirty="0" err="1">
                <a:cs typeface="Times New Roman" pitchFamily="18" charset="0"/>
              </a:rPr>
              <a:t>Construída</a:t>
            </a:r>
            <a:r>
              <a:rPr lang="en-US" altLang="zh-CN" sz="2400" dirty="0">
                <a:cs typeface="Times New Roman" pitchFamily="18" charset="0"/>
              </a:rPr>
              <a:t>= 245.000m</a:t>
            </a:r>
            <a:r>
              <a:rPr lang="en-US" altLang="zh-CN" sz="2400" baseline="30000" dirty="0">
                <a:cs typeface="Times New Roman" pitchFamily="18" charset="0"/>
              </a:rPr>
              <a:t>2</a:t>
            </a:r>
          </a:p>
          <a:p>
            <a:pPr marL="342900" indent="-342900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altLang="zh-CN" sz="2400" dirty="0" err="1">
                <a:cs typeface="Times New Roman" pitchFamily="18" charset="0"/>
              </a:rPr>
              <a:t>Capacidade</a:t>
            </a:r>
            <a:r>
              <a:rPr lang="en-US" altLang="zh-CN" sz="2400" dirty="0">
                <a:cs typeface="Times New Roman" pitchFamily="18" charset="0"/>
              </a:rPr>
              <a:t> de </a:t>
            </a:r>
            <a:r>
              <a:rPr lang="en-US" altLang="zh-CN" sz="2400" dirty="0" err="1">
                <a:cs typeface="Times New Roman" pitchFamily="18" charset="0"/>
              </a:rPr>
              <a:t>Produção</a:t>
            </a:r>
            <a:r>
              <a:rPr lang="en-US" altLang="zh-CN" sz="2400" dirty="0">
                <a:cs typeface="Times New Roman" pitchFamily="18" charset="0"/>
              </a:rPr>
              <a:t>:</a:t>
            </a:r>
          </a:p>
          <a:p>
            <a:pPr marL="800100" lvl="1" indent="-342900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altLang="zh-CN" sz="2400" dirty="0">
                <a:cs typeface="Times New Roman" pitchFamily="18" charset="0"/>
              </a:rPr>
              <a:t>De :    </a:t>
            </a:r>
            <a:r>
              <a:rPr lang="en-US" altLang="zh-CN" sz="1400" dirty="0">
                <a:cs typeface="Times New Roman" pitchFamily="18" charset="0"/>
              </a:rPr>
              <a:t> </a:t>
            </a:r>
            <a:r>
              <a:rPr lang="en-US" altLang="zh-CN" sz="2400" dirty="0">
                <a:cs typeface="Times New Roman" pitchFamily="18" charset="0"/>
              </a:rPr>
              <a:t>8.000 tons </a:t>
            </a:r>
            <a:r>
              <a:rPr lang="en-US" altLang="zh-CN" sz="2400" dirty="0" err="1">
                <a:cs typeface="Times New Roman" pitchFamily="18" charset="0"/>
              </a:rPr>
              <a:t>em</a:t>
            </a:r>
            <a:r>
              <a:rPr lang="en-US" altLang="zh-CN" sz="2400" dirty="0">
                <a:cs typeface="Times New Roman" pitchFamily="18" charset="0"/>
              </a:rPr>
              <a:t> 2004</a:t>
            </a:r>
          </a:p>
          <a:p>
            <a:pPr marL="800100" lvl="1" indent="-342900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altLang="zh-CN" sz="2400" dirty="0">
                <a:cs typeface="Times New Roman" pitchFamily="18" charset="0"/>
              </a:rPr>
              <a:t>Para: 80.000 tons em 2024</a:t>
            </a:r>
          </a:p>
          <a:p>
            <a:pPr marL="342900" indent="-342900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altLang="zh-CN" sz="2400" dirty="0">
                <a:cs typeface="Times New Roman" pitchFamily="18" charset="0"/>
              </a:rPr>
              <a:t>Segundo </a:t>
            </a:r>
            <a:r>
              <a:rPr lang="en-US" altLang="zh-CN" sz="2400" dirty="0" err="1">
                <a:cs typeface="Times New Roman" pitchFamily="18" charset="0"/>
              </a:rPr>
              <a:t>Maior</a:t>
            </a:r>
            <a:r>
              <a:rPr lang="en-US" altLang="zh-CN" sz="2400" dirty="0">
                <a:cs typeface="Times New Roman" pitchFamily="18" charset="0"/>
              </a:rPr>
              <a:t> </a:t>
            </a:r>
            <a:r>
              <a:rPr lang="en-US" altLang="zh-CN" sz="2400" dirty="0" err="1">
                <a:cs typeface="Times New Roman" pitchFamily="18" charset="0"/>
              </a:rPr>
              <a:t>Fabricante</a:t>
            </a:r>
            <a:r>
              <a:rPr lang="en-US" altLang="zh-CN" sz="2400" dirty="0">
                <a:cs typeface="Times New Roman" pitchFamily="18" charset="0"/>
              </a:rPr>
              <a:t> de </a:t>
            </a:r>
            <a:r>
              <a:rPr lang="en-US" altLang="zh-CN" sz="2400" dirty="0" err="1">
                <a:cs typeface="Times New Roman" pitchFamily="18" charset="0"/>
              </a:rPr>
              <a:t>Isoladores</a:t>
            </a:r>
            <a:r>
              <a:rPr lang="en-US" altLang="zh-CN" sz="2400" dirty="0">
                <a:cs typeface="Times New Roman" pitchFamily="18" charset="0"/>
              </a:rPr>
              <a:t> da China.</a:t>
            </a:r>
          </a:p>
        </p:txBody>
      </p:sp>
      <p:pic>
        <p:nvPicPr>
          <p:cNvPr id="83974" name="Picture 6" descr="DSC01789-1"/>
          <p:cNvPicPr>
            <a:picLocks noChangeAspect="1" noChangeArrowheads="1"/>
          </p:cNvPicPr>
          <p:nvPr/>
        </p:nvPicPr>
        <p:blipFill>
          <a:blip r:embed="rId2" cstate="screen">
            <a:lum bright="-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804"/>
          <a:stretch>
            <a:fillRect/>
          </a:stretch>
        </p:blipFill>
        <p:spPr bwMode="auto">
          <a:xfrm>
            <a:off x="7345288" y="1188367"/>
            <a:ext cx="3563888" cy="23505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5" name="Picture 7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18"/>
          <a:stretch>
            <a:fillRect/>
          </a:stretch>
        </p:blipFill>
        <p:spPr bwMode="auto">
          <a:xfrm>
            <a:off x="7345288" y="3265859"/>
            <a:ext cx="3563888" cy="26511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94616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9" name="Rectangle 19"/>
          <p:cNvSpPr>
            <a:spLocks noChangeArrowheads="1"/>
          </p:cNvSpPr>
          <p:nvPr/>
        </p:nvSpPr>
        <p:spPr bwMode="auto">
          <a:xfrm>
            <a:off x="6702490" y="2188699"/>
            <a:ext cx="5112195" cy="178510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</a:pPr>
            <a:r>
              <a:rPr lang="en-US" altLang="zh-CN" sz="2000" dirty="0">
                <a:cs typeface="Times New Roman" pitchFamily="18" charset="0"/>
              </a:rPr>
              <a:t>800 mil </a:t>
            </a:r>
            <a:r>
              <a:rPr lang="en-US" altLang="zh-CN" sz="2000" dirty="0" err="1">
                <a:cs typeface="Times New Roman" pitchFamily="18" charset="0"/>
              </a:rPr>
              <a:t>unidades</a:t>
            </a:r>
            <a:r>
              <a:rPr lang="en-US" altLang="zh-CN" sz="2000" dirty="0">
                <a:cs typeface="Times New Roman" pitchFamily="18" charset="0"/>
              </a:rPr>
              <a:t> / 45.000 ton  (&gt;138kV)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</a:pPr>
            <a:r>
              <a:rPr lang="en-US" altLang="zh-CN" sz="2000" dirty="0" err="1">
                <a:cs typeface="Times New Roman" pitchFamily="18" charset="0"/>
              </a:rPr>
              <a:t>Flexão</a:t>
            </a:r>
            <a:r>
              <a:rPr lang="en-US" altLang="zh-CN" sz="2000" dirty="0">
                <a:cs typeface="Times New Roman" pitchFamily="18" charset="0"/>
              </a:rPr>
              <a:t> </a:t>
            </a:r>
            <a:r>
              <a:rPr lang="en-US" altLang="zh-CN" sz="2000" dirty="0" err="1">
                <a:cs typeface="Times New Roman" pitchFamily="18" charset="0"/>
              </a:rPr>
              <a:t>máxima</a:t>
            </a:r>
            <a:r>
              <a:rPr lang="en-US" altLang="zh-CN" sz="2000" dirty="0">
                <a:cs typeface="Times New Roman" pitchFamily="18" charset="0"/>
              </a:rPr>
              <a:t>: 40 kN;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</a:pPr>
            <a:r>
              <a:rPr lang="en-US" altLang="zh-CN" sz="2000" dirty="0" err="1">
                <a:cs typeface="Times New Roman" pitchFamily="18" charset="0"/>
              </a:rPr>
              <a:t>Altura</a:t>
            </a:r>
            <a:r>
              <a:rPr lang="en-US" altLang="zh-CN" sz="2000" dirty="0">
                <a:cs typeface="Times New Roman" pitchFamily="18" charset="0"/>
              </a:rPr>
              <a:t> </a:t>
            </a:r>
            <a:r>
              <a:rPr lang="en-US" altLang="zh-CN" sz="2000" dirty="0" err="1">
                <a:cs typeface="Times New Roman" pitchFamily="18" charset="0"/>
              </a:rPr>
              <a:t>máxima</a:t>
            </a:r>
            <a:r>
              <a:rPr lang="en-US" altLang="zh-CN" sz="2000" dirty="0">
                <a:cs typeface="Times New Roman" pitchFamily="18" charset="0"/>
              </a:rPr>
              <a:t> </a:t>
            </a:r>
            <a:r>
              <a:rPr lang="en-US" altLang="zh-CN" sz="2000" dirty="0" err="1">
                <a:cs typeface="Times New Roman" pitchFamily="18" charset="0"/>
              </a:rPr>
              <a:t>por</a:t>
            </a:r>
            <a:r>
              <a:rPr lang="en-US" altLang="zh-CN" sz="2000" dirty="0">
                <a:cs typeface="Times New Roman" pitchFamily="18" charset="0"/>
              </a:rPr>
              <a:t> </a:t>
            </a:r>
            <a:r>
              <a:rPr lang="en-US" altLang="zh-CN" sz="2000" dirty="0" err="1">
                <a:cs typeface="Times New Roman" pitchFamily="18" charset="0"/>
              </a:rPr>
              <a:t>unidade</a:t>
            </a:r>
            <a:r>
              <a:rPr lang="en-US" altLang="zh-CN" sz="2000" dirty="0">
                <a:cs typeface="Times New Roman" pitchFamily="18" charset="0"/>
              </a:rPr>
              <a:t>: 2500mm;</a:t>
            </a:r>
          </a:p>
          <a:p>
            <a:pPr marL="342900" indent="-342900">
              <a:spcBef>
                <a:spcPct val="50000"/>
              </a:spcBef>
              <a:buFont typeface="Arial" pitchFamily="34" charset="0"/>
              <a:buChar char="•"/>
            </a:pPr>
            <a:r>
              <a:rPr lang="en-US" altLang="zh-CN" sz="2000" dirty="0" err="1">
                <a:cs typeface="Times New Roman" pitchFamily="18" charset="0"/>
              </a:rPr>
              <a:t>Nível</a:t>
            </a:r>
            <a:r>
              <a:rPr lang="en-US" altLang="zh-CN" sz="2000" dirty="0">
                <a:cs typeface="Times New Roman" pitchFamily="18" charset="0"/>
              </a:rPr>
              <a:t> de </a:t>
            </a:r>
            <a:r>
              <a:rPr lang="en-US" altLang="zh-CN" sz="2000" dirty="0" err="1">
                <a:cs typeface="Times New Roman" pitchFamily="18" charset="0"/>
              </a:rPr>
              <a:t>poluição</a:t>
            </a:r>
            <a:r>
              <a:rPr lang="en-US" altLang="zh-CN" sz="2000" dirty="0">
                <a:cs typeface="Times New Roman" pitchFamily="18" charset="0"/>
              </a:rPr>
              <a:t> </a:t>
            </a:r>
            <a:r>
              <a:rPr lang="en-US" altLang="zh-CN" sz="2000" dirty="0" err="1">
                <a:cs typeface="Times New Roman" pitchFamily="18" charset="0"/>
              </a:rPr>
              <a:t>até</a:t>
            </a:r>
            <a:r>
              <a:rPr lang="en-US" altLang="zh-CN" sz="2000" dirty="0">
                <a:cs typeface="Times New Roman" pitchFamily="18" charset="0"/>
              </a:rPr>
              <a:t> IV (31mm/kV)</a:t>
            </a:r>
          </a:p>
        </p:txBody>
      </p:sp>
      <p:sp>
        <p:nvSpPr>
          <p:cNvPr id="5140" name="Rectangle 20"/>
          <p:cNvSpPr>
            <a:spLocks noChangeArrowheads="1"/>
          </p:cNvSpPr>
          <p:nvPr/>
        </p:nvSpPr>
        <p:spPr bwMode="auto">
          <a:xfrm>
            <a:off x="2287017" y="409409"/>
            <a:ext cx="7617965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zh-CN" sz="4000" dirty="0">
                <a:latin typeface="+mj-lt"/>
              </a:rPr>
              <a:t>ISOLADORES DE PEDESTAL</a:t>
            </a:r>
            <a:endParaRPr lang="en-US" altLang="zh-CN" sz="4000" dirty="0"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I:\BACKUP\Fotos e videos\GRANTEL Equipamentos\GTEQ-IS0034 ELETROSUL 06.05.2013\Camera SAMSUNG\20130508_09423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58" r="30441"/>
          <a:stretch/>
        </p:blipFill>
        <p:spPr bwMode="auto">
          <a:xfrm>
            <a:off x="695988" y="1611518"/>
            <a:ext cx="5400012" cy="36349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920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Line post insulator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529" y="1547847"/>
            <a:ext cx="5167471" cy="37623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8" name="Text Box 10"/>
          <p:cNvSpPr txBox="1">
            <a:spLocks noChangeArrowheads="1"/>
          </p:cNvSpPr>
          <p:nvPr/>
        </p:nvSpPr>
        <p:spPr bwMode="auto">
          <a:xfrm>
            <a:off x="7151928" y="1453362"/>
            <a:ext cx="3270366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000" b="1" dirty="0"/>
              <a:t>Line Posts :</a:t>
            </a:r>
          </a:p>
          <a:p>
            <a:pPr marL="742950" lvl="1" indent="-285750">
              <a:buFont typeface="Arial" pitchFamily="34" charset="0"/>
              <a:buChar char="•"/>
              <a:defRPr/>
            </a:pPr>
            <a:r>
              <a:rPr lang="en-US" altLang="zh-CN" sz="2000" dirty="0" err="1"/>
              <a:t>Tensão</a:t>
            </a:r>
            <a:r>
              <a:rPr lang="en-US" altLang="zh-CN" sz="2000" dirty="0"/>
              <a:t>:</a:t>
            </a:r>
          </a:p>
          <a:p>
            <a:pPr marL="1200150" lvl="2" indent="-285750">
              <a:buFont typeface="Arial" pitchFamily="34" charset="0"/>
              <a:buChar char="•"/>
              <a:defRPr/>
            </a:pPr>
            <a:r>
              <a:rPr lang="en-US" altLang="zh-CN" sz="2000" dirty="0" err="1"/>
              <a:t>Até</a:t>
            </a:r>
            <a:r>
              <a:rPr lang="en-US" altLang="zh-CN" sz="2000" dirty="0"/>
              <a:t> 145 kV</a:t>
            </a:r>
          </a:p>
          <a:p>
            <a:pPr marL="742950" lvl="1" indent="-285750">
              <a:buFont typeface="Arial" pitchFamily="34" charset="0"/>
              <a:buChar char="•"/>
              <a:defRPr/>
            </a:pPr>
            <a:r>
              <a:rPr lang="en-US" altLang="zh-CN" sz="2000" dirty="0" err="1"/>
              <a:t>Flexão</a:t>
            </a:r>
            <a:r>
              <a:rPr lang="en-US" altLang="zh-CN" sz="2000" dirty="0"/>
              <a:t>:</a:t>
            </a:r>
          </a:p>
          <a:p>
            <a:pPr marL="1200150" lvl="2" indent="-285750">
              <a:buFont typeface="Arial" pitchFamily="34" charset="0"/>
              <a:buChar char="•"/>
              <a:defRPr/>
            </a:pPr>
            <a:r>
              <a:rPr lang="en-US" altLang="zh-CN" sz="2000" dirty="0"/>
              <a:t>8~12,5kN</a:t>
            </a:r>
          </a:p>
          <a:p>
            <a:pPr marL="1200150" lvl="2" indent="-285750">
              <a:buFont typeface="Arial" pitchFamily="34" charset="0"/>
              <a:buChar char="•"/>
              <a:defRPr/>
            </a:pPr>
            <a:endParaRPr lang="en-US" altLang="zh-CN" sz="2000" dirty="0"/>
          </a:p>
          <a:p>
            <a:pPr>
              <a:spcBef>
                <a:spcPct val="50000"/>
              </a:spcBef>
              <a:defRPr/>
            </a:pPr>
            <a:r>
              <a:rPr lang="en-US" altLang="zh-CN" sz="2000" b="1" dirty="0" err="1"/>
              <a:t>Principais</a:t>
            </a:r>
            <a:r>
              <a:rPr lang="en-US" altLang="zh-CN" sz="2000" b="1" dirty="0"/>
              <a:t> </a:t>
            </a:r>
            <a:r>
              <a:rPr lang="en-US" altLang="zh-CN" sz="2000" b="1" dirty="0" err="1"/>
              <a:t>Mercados</a:t>
            </a:r>
            <a:r>
              <a:rPr lang="en-US" altLang="zh-CN" sz="2000" b="1" dirty="0"/>
              <a:t>:</a:t>
            </a:r>
          </a:p>
          <a:p>
            <a:pPr marL="742950" lvl="1" indent="-28575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zh-CN" sz="2000" dirty="0" err="1"/>
              <a:t>Austrália</a:t>
            </a:r>
            <a:endParaRPr lang="en-US" altLang="zh-CN" sz="2000" dirty="0"/>
          </a:p>
          <a:p>
            <a:pPr marL="742950" lvl="1" indent="-28575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zh-CN" sz="2000" dirty="0" err="1"/>
              <a:t>Estados</a:t>
            </a:r>
            <a:r>
              <a:rPr lang="en-US" altLang="zh-CN" sz="2000" dirty="0"/>
              <a:t> </a:t>
            </a:r>
            <a:r>
              <a:rPr lang="en-US" altLang="zh-CN" sz="2000" dirty="0" err="1"/>
              <a:t>Unidos</a:t>
            </a:r>
            <a:endParaRPr lang="en-US" altLang="zh-CN" sz="2000" dirty="0"/>
          </a:p>
          <a:p>
            <a:pPr marL="742950" lvl="1" indent="-28575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altLang="zh-CN" sz="2000" dirty="0" err="1"/>
              <a:t>Sudeste</a:t>
            </a:r>
            <a:r>
              <a:rPr lang="en-US" altLang="zh-CN" sz="2000" dirty="0"/>
              <a:t> da </a:t>
            </a:r>
            <a:r>
              <a:rPr lang="en-US" altLang="zh-CN" sz="2000" dirty="0" err="1"/>
              <a:t>Ásia</a:t>
            </a:r>
            <a:endParaRPr lang="en-US" altLang="zh-CN" sz="2000" dirty="0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auto">
          <a:xfrm>
            <a:off x="2287017" y="401317"/>
            <a:ext cx="7617965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zh-CN" sz="4000" dirty="0">
                <a:latin typeface="+mj-lt"/>
              </a:rPr>
              <a:t>ISOLADORES PILAR</a:t>
            </a:r>
            <a:endParaRPr lang="en-US" altLang="zh-CN" sz="40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424218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1172179" y="1360056"/>
            <a:ext cx="9847641" cy="3789335"/>
            <a:chOff x="1780084" y="1162348"/>
            <a:chExt cx="4926439" cy="1733318"/>
          </a:xfrm>
        </p:grpSpPr>
        <p:pic>
          <p:nvPicPr>
            <p:cNvPr id="57353" name="Picture 9" descr="RIMG0323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0084" y="1162348"/>
              <a:ext cx="2265218" cy="169891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 descr="DSC03277"/>
            <p:cNvPicPr>
              <a:picLocks noChangeAspect="1" noChangeArrowheads="1"/>
            </p:cNvPicPr>
            <p:nvPr/>
          </p:nvPicPr>
          <p:blipFill>
            <a:blip r:embed="rId3" cstate="screen">
              <a:lum bright="24000" contrast="4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1002" y="1196752"/>
              <a:ext cx="2265521" cy="169891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ixaDeTexto 1"/>
          <p:cNvSpPr txBox="1"/>
          <p:nvPr/>
        </p:nvSpPr>
        <p:spPr>
          <a:xfrm>
            <a:off x="1991544" y="5149391"/>
            <a:ext cx="8208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Arial" pitchFamily="34" charset="0"/>
              <a:buChar char="•"/>
            </a:pPr>
            <a:r>
              <a:rPr lang="pt-BR" sz="2000" dirty="0"/>
              <a:t>2 conjuntos de moinhos com granulados para mistura da matéria prima</a:t>
            </a:r>
          </a:p>
        </p:txBody>
      </p:sp>
      <p:sp>
        <p:nvSpPr>
          <p:cNvPr id="7" name="Rectangle 20">
            <a:extLst>
              <a:ext uri="{FF2B5EF4-FFF2-40B4-BE49-F238E27FC236}">
                <a16:creationId xmlns:a16="http://schemas.microsoft.com/office/drawing/2014/main" id="{70CBA0D4-CD00-1349-9BCF-D182BE0BED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7017" y="247568"/>
            <a:ext cx="7617965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zh-CN" sz="4000" dirty="0">
                <a:latin typeface="+mj-lt"/>
              </a:rPr>
              <a:t>PROCESSO PRODUTIVO</a:t>
            </a:r>
            <a:endParaRPr lang="en-US" altLang="zh-CN" sz="40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395746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1398037" y="1360056"/>
            <a:ext cx="9395926" cy="3771781"/>
            <a:chOff x="1670091" y="3873910"/>
            <a:chExt cx="5036432" cy="1759042"/>
          </a:xfrm>
        </p:grpSpPr>
        <p:pic>
          <p:nvPicPr>
            <p:cNvPr id="8" name="Picture 9" descr="DSC03278"/>
            <p:cNvPicPr>
              <a:picLocks noChangeAspect="1" noChangeArrowheads="1"/>
            </p:cNvPicPr>
            <p:nvPr/>
          </p:nvPicPr>
          <p:blipFill>
            <a:blip r:embed="rId2" cstate="print">
              <a:lum bright="12000"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0091" y="3873910"/>
              <a:ext cx="2344751" cy="175904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 descr="RIMG032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5432" y="3899634"/>
              <a:ext cx="2311091" cy="173331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CaixaDeTexto 9"/>
          <p:cNvSpPr txBox="1"/>
          <p:nvPr/>
        </p:nvSpPr>
        <p:spPr>
          <a:xfrm>
            <a:off x="2207568" y="5186995"/>
            <a:ext cx="7776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Arial" pitchFamily="34" charset="0"/>
              <a:buChar char="•"/>
            </a:pPr>
            <a:r>
              <a:rPr lang="pt-BR" sz="2000" dirty="0"/>
              <a:t>2 sistemas completos de peneiramento progressivo </a:t>
            </a:r>
          </a:p>
        </p:txBody>
      </p:sp>
      <p:sp>
        <p:nvSpPr>
          <p:cNvPr id="7" name="Rectangle 20">
            <a:extLst>
              <a:ext uri="{FF2B5EF4-FFF2-40B4-BE49-F238E27FC236}">
                <a16:creationId xmlns:a16="http://schemas.microsoft.com/office/drawing/2014/main" id="{69243118-FCD7-3B49-8ECC-F424AA8B6C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7017" y="247568"/>
            <a:ext cx="7617965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zh-CN" sz="4000" dirty="0">
                <a:latin typeface="+mj-lt"/>
              </a:rPr>
              <a:t>PROCESSO PRODUTIVO</a:t>
            </a:r>
            <a:endParaRPr lang="en-US" altLang="zh-CN" sz="40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180388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1185740" y="1493967"/>
            <a:ext cx="9820520" cy="3558929"/>
            <a:chOff x="1979712" y="960124"/>
            <a:chExt cx="5287545" cy="1717128"/>
          </a:xfrm>
        </p:grpSpPr>
        <p:pic>
          <p:nvPicPr>
            <p:cNvPr id="58377" name="Picture 9" descr="RIMG032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4048" y="960124"/>
              <a:ext cx="2263209" cy="169740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380" name="Picture 12" descr="过筛、除铁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712" y="979845"/>
              <a:ext cx="2262606" cy="169740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CaixaDeTexto 6"/>
          <p:cNvSpPr txBox="1"/>
          <p:nvPr/>
        </p:nvSpPr>
        <p:spPr>
          <a:xfrm>
            <a:off x="2551123" y="5186807"/>
            <a:ext cx="7089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Arial" pitchFamily="34" charset="0"/>
              <a:buChar char="•"/>
            </a:pPr>
            <a:r>
              <a:rPr lang="pt-BR" sz="2000" dirty="0"/>
              <a:t>2 sistemas de filtros magnéticos</a:t>
            </a:r>
          </a:p>
        </p:txBody>
      </p:sp>
      <p:sp>
        <p:nvSpPr>
          <p:cNvPr id="9" name="Rectangle 20">
            <a:extLst>
              <a:ext uri="{FF2B5EF4-FFF2-40B4-BE49-F238E27FC236}">
                <a16:creationId xmlns:a16="http://schemas.microsoft.com/office/drawing/2014/main" id="{AD945D6D-93DF-0D43-91F7-F67530EEF2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7017" y="247568"/>
            <a:ext cx="7617965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zh-CN" sz="4000" dirty="0">
                <a:latin typeface="+mj-lt"/>
              </a:rPr>
              <a:t>PROCESSO PRODUTIVO</a:t>
            </a:r>
            <a:endParaRPr lang="en-US" altLang="zh-CN" sz="40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687849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0" descr="DSC0366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794" y="1227232"/>
            <a:ext cx="3634206" cy="43219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6664682" y="2305615"/>
            <a:ext cx="375252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Arial" pitchFamily="34" charset="0"/>
              <a:buChar char="•"/>
            </a:pPr>
            <a:r>
              <a:rPr lang="pt-BR" sz="2800" dirty="0"/>
              <a:t>Maquinário de Produção de pó fino de porcelana para ser usado no processo a seco</a:t>
            </a:r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647DE07F-F455-4748-8149-5009DD6484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7017" y="247568"/>
            <a:ext cx="7617965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zh-CN" sz="4000" dirty="0">
                <a:latin typeface="+mj-lt"/>
              </a:rPr>
              <a:t>PROCESSO PRODUTIVO</a:t>
            </a:r>
            <a:endParaRPr lang="en-US" altLang="zh-CN" sz="40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281304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6" name="Picture 10" descr="RIMG03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06" y="1502229"/>
            <a:ext cx="6610582" cy="39807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7729504" y="3198167"/>
            <a:ext cx="3097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Arial" pitchFamily="34" charset="0"/>
              <a:buChar char="•"/>
            </a:pPr>
            <a:r>
              <a:rPr lang="pt-BR" sz="2400" dirty="0"/>
              <a:t>26 filtros - prensa</a:t>
            </a:r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5BDED221-1501-5E42-BA0E-F9DE63348A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7017" y="247568"/>
            <a:ext cx="7617965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zh-CN" sz="4000" dirty="0">
                <a:latin typeface="+mj-lt"/>
              </a:rPr>
              <a:t>PROCESSO PRODUTIVO</a:t>
            </a:r>
            <a:endParaRPr lang="en-US" altLang="zh-CN" sz="40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71834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 descr="RIMG0339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836" y="2560402"/>
            <a:ext cx="4140327" cy="29887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 descr="DSC03672"/>
          <p:cNvPicPr>
            <a:picLocks noChangeAspect="1" noChangeArrowheads="1"/>
          </p:cNvPicPr>
          <p:nvPr/>
        </p:nvPicPr>
        <p:blipFill>
          <a:blip r:embed="rId3" cstate="print">
            <a:lum bright="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71" y="1287624"/>
            <a:ext cx="3283053" cy="42615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8166163" y="2634839"/>
            <a:ext cx="35020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Arial" pitchFamily="34" charset="0"/>
              <a:buChar char="•"/>
            </a:pPr>
            <a:r>
              <a:rPr lang="pt-BR" sz="2400" dirty="0"/>
              <a:t>Produção dos cilindros de porcelana. </a:t>
            </a:r>
          </a:p>
          <a:p>
            <a:pPr marL="457200" indent="-457200" algn="ctr">
              <a:buFont typeface="Arial" pitchFamily="34" charset="0"/>
              <a:buChar char="•"/>
            </a:pPr>
            <a:r>
              <a:rPr lang="pt-BR" sz="2400" dirty="0"/>
              <a:t>Processo a seco e úmido</a:t>
            </a:r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CEC85891-CD22-974E-BC50-3A43B7881C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7017" y="247568"/>
            <a:ext cx="7617965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zh-CN" sz="4000" dirty="0">
                <a:latin typeface="+mj-lt"/>
              </a:rPr>
              <a:t>PROCESSO PRODUTIVO</a:t>
            </a:r>
            <a:endParaRPr lang="en-US" altLang="zh-CN" sz="40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501445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FF2C98E0-AB42-4546-8077-0AD44EF2E677}"/>
              </a:ext>
            </a:extLst>
          </p:cNvPr>
          <p:cNvGrpSpPr/>
          <p:nvPr/>
        </p:nvGrpSpPr>
        <p:grpSpPr>
          <a:xfrm>
            <a:off x="1437636" y="1576873"/>
            <a:ext cx="9316727" cy="3409939"/>
            <a:chOff x="2663779" y="2606688"/>
            <a:chExt cx="6874838" cy="2454769"/>
          </a:xfrm>
        </p:grpSpPr>
        <p:pic>
          <p:nvPicPr>
            <p:cNvPr id="6" name="Picture 11" descr="RIMG0340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3779" y="2606688"/>
              <a:ext cx="3273026" cy="245476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 descr="成型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6588" y="2606689"/>
              <a:ext cx="3272029" cy="245476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CaixaDeTexto 10"/>
          <p:cNvSpPr txBox="1"/>
          <p:nvPr/>
        </p:nvSpPr>
        <p:spPr>
          <a:xfrm>
            <a:off x="3319441" y="5180316"/>
            <a:ext cx="55531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Arial" pitchFamily="34" charset="0"/>
              <a:buChar char="•"/>
            </a:pPr>
            <a:r>
              <a:rPr lang="pt-BR" sz="2000" dirty="0"/>
              <a:t>Secagem (colunas e discos)</a:t>
            </a:r>
          </a:p>
        </p:txBody>
      </p:sp>
      <p:sp>
        <p:nvSpPr>
          <p:cNvPr id="7" name="Rectangle 20">
            <a:extLst>
              <a:ext uri="{FF2B5EF4-FFF2-40B4-BE49-F238E27FC236}">
                <a16:creationId xmlns:a16="http://schemas.microsoft.com/office/drawing/2014/main" id="{4E1E6A79-43C9-164A-835C-95055D8A6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7017" y="247568"/>
            <a:ext cx="7617965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zh-CN" sz="4000" dirty="0">
                <a:latin typeface="+mj-lt"/>
              </a:rPr>
              <a:t>PROCESSO PRODUTIVO</a:t>
            </a:r>
            <a:endParaRPr lang="en-US" altLang="zh-CN" sz="40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778158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041E0C95-4AD4-4442-AB68-A6CE00FD4E61}"/>
              </a:ext>
            </a:extLst>
          </p:cNvPr>
          <p:cNvGrpSpPr/>
          <p:nvPr/>
        </p:nvGrpSpPr>
        <p:grpSpPr>
          <a:xfrm>
            <a:off x="1473987" y="1406938"/>
            <a:ext cx="8920316" cy="3890484"/>
            <a:chOff x="1050199" y="1423509"/>
            <a:chExt cx="9157491" cy="3860173"/>
          </a:xfrm>
        </p:grpSpPr>
        <p:pic>
          <p:nvPicPr>
            <p:cNvPr id="8" name="Picture 9" descr="成形">
              <a:hlinkClick r:id="rId2" action="ppaction://program"/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5554" y="1431207"/>
              <a:ext cx="3722136" cy="385247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0" descr="DSC0081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0199" y="1423509"/>
              <a:ext cx="4984561" cy="384360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CaixaDeTexto 12"/>
          <p:cNvSpPr txBox="1"/>
          <p:nvPr/>
        </p:nvSpPr>
        <p:spPr>
          <a:xfrm>
            <a:off x="3400522" y="5220229"/>
            <a:ext cx="5117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pt-BR" sz="2000" dirty="0"/>
              <a:t>Usinagem Automatizada - processo úmido</a:t>
            </a:r>
            <a:r>
              <a:rPr lang="pt-BR" sz="2400" dirty="0"/>
              <a:t>.</a:t>
            </a:r>
          </a:p>
        </p:txBody>
      </p:sp>
      <p:sp>
        <p:nvSpPr>
          <p:cNvPr id="7" name="Rectangle 20">
            <a:extLst>
              <a:ext uri="{FF2B5EF4-FFF2-40B4-BE49-F238E27FC236}">
                <a16:creationId xmlns:a16="http://schemas.microsoft.com/office/drawing/2014/main" id="{EBD37EE0-2BE2-6745-97EF-002B93740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7017" y="247568"/>
            <a:ext cx="7617965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zh-CN" sz="4000" dirty="0">
                <a:latin typeface="+mj-lt"/>
              </a:rPr>
              <a:t>PROCESSO PRODUTIVO</a:t>
            </a:r>
            <a:endParaRPr lang="en-US" altLang="zh-CN" sz="40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635099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8" descr="DSC03296">
            <a:hlinkClick r:id="rId2" action="ppaction://program"/>
          </p:cNvPr>
          <p:cNvPicPr>
            <a:picLocks noChangeAspect="1" noChangeArrowheads="1"/>
          </p:cNvPicPr>
          <p:nvPr/>
        </p:nvPicPr>
        <p:blipFill>
          <a:blip r:embed="rId3" cstate="screen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420" y="1642851"/>
            <a:ext cx="5131837" cy="34672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3431334" y="5218256"/>
            <a:ext cx="50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pt-BR" sz="2000" dirty="0"/>
              <a:t>Usinagem Automatizada - processo a seco</a:t>
            </a:r>
            <a:r>
              <a:rPr lang="pt-BR" sz="2400" dirty="0"/>
              <a:t>.</a:t>
            </a:r>
          </a:p>
        </p:txBody>
      </p:sp>
      <p:pic>
        <p:nvPicPr>
          <p:cNvPr id="10" name="Picture 11" descr="照片 008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06" y="824835"/>
            <a:ext cx="2771228" cy="47647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0">
            <a:extLst>
              <a:ext uri="{FF2B5EF4-FFF2-40B4-BE49-F238E27FC236}">
                <a16:creationId xmlns:a16="http://schemas.microsoft.com/office/drawing/2014/main" id="{7F49AEDD-33DF-AA4F-98EC-AA66C21144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7017" y="247568"/>
            <a:ext cx="7617965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zh-CN" sz="4000" dirty="0">
                <a:latin typeface="+mj-lt"/>
              </a:rPr>
              <a:t>PROCESSO PRODUTIVO</a:t>
            </a:r>
            <a:endParaRPr lang="en-US" altLang="zh-CN" sz="40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515753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F892958B-6E73-FC4B-B682-C63D7DB44269}"/>
              </a:ext>
            </a:extLst>
          </p:cNvPr>
          <p:cNvGrpSpPr/>
          <p:nvPr/>
        </p:nvGrpSpPr>
        <p:grpSpPr>
          <a:xfrm>
            <a:off x="1377308" y="1558214"/>
            <a:ext cx="9437384" cy="3577546"/>
            <a:chOff x="1437905" y="1815547"/>
            <a:chExt cx="8878572" cy="3226905"/>
          </a:xfrm>
        </p:grpSpPr>
        <p:pic>
          <p:nvPicPr>
            <p:cNvPr id="7" name="Picture 8" descr="RIMG0333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3937" y="1815547"/>
              <a:ext cx="4302540" cy="322690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3" descr="RIMG0145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7905" y="1827834"/>
              <a:ext cx="4269774" cy="320232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CaixaDeTexto 11"/>
          <p:cNvSpPr txBox="1"/>
          <p:nvPr/>
        </p:nvSpPr>
        <p:spPr>
          <a:xfrm>
            <a:off x="3690884" y="5237227"/>
            <a:ext cx="4475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Arial" pitchFamily="34" charset="0"/>
              <a:buChar char="•"/>
            </a:pPr>
            <a:r>
              <a:rPr lang="pt-BR" sz="2000" dirty="0"/>
              <a:t>Fornos contínuos e por lote</a:t>
            </a:r>
          </a:p>
        </p:txBody>
      </p:sp>
      <p:sp>
        <p:nvSpPr>
          <p:cNvPr id="9" name="Rectangle 20">
            <a:extLst>
              <a:ext uri="{FF2B5EF4-FFF2-40B4-BE49-F238E27FC236}">
                <a16:creationId xmlns:a16="http://schemas.microsoft.com/office/drawing/2014/main" id="{0527E190-52B7-C642-BBE8-2DFB1C175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7017" y="247568"/>
            <a:ext cx="7617965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zh-CN" sz="4000" dirty="0">
                <a:latin typeface="+mj-lt"/>
              </a:rPr>
              <a:t>PROCESSO PRODUTIVO</a:t>
            </a:r>
            <a:endParaRPr lang="en-US" altLang="zh-CN" sz="40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97052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C1265953-3F15-FC4B-868D-BF4C804B81C3}"/>
              </a:ext>
            </a:extLst>
          </p:cNvPr>
          <p:cNvGrpSpPr/>
          <p:nvPr/>
        </p:nvGrpSpPr>
        <p:grpSpPr>
          <a:xfrm>
            <a:off x="2301768" y="1360057"/>
            <a:ext cx="7617965" cy="3743984"/>
            <a:chOff x="2155256" y="908720"/>
            <a:chExt cx="7315315" cy="3580283"/>
          </a:xfrm>
        </p:grpSpPr>
        <p:pic>
          <p:nvPicPr>
            <p:cNvPr id="21506" name="Picture 2050" descr="SUC50297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5256" y="908720"/>
              <a:ext cx="3949809" cy="352839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0" name="Picture 2057" descr="DSCN1033"/>
            <p:cNvPicPr>
              <a:picLocks noChangeAspect="1" noChangeArrowheads="1"/>
            </p:cNvPicPr>
            <p:nvPr/>
          </p:nvPicPr>
          <p:blipFill>
            <a:blip r:embed="rId3" cstate="screen">
              <a:lum bright="24000" contras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1032" y="908720"/>
              <a:ext cx="2959539" cy="358028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CaixaDeTexto 6"/>
          <p:cNvSpPr txBox="1"/>
          <p:nvPr/>
        </p:nvSpPr>
        <p:spPr>
          <a:xfrm>
            <a:off x="3623503" y="5267741"/>
            <a:ext cx="4944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pt-BR" sz="2000" dirty="0"/>
              <a:t>Maquinário para montagem - cimentação</a:t>
            </a:r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36705A16-8318-B14C-AE67-EA8A15A5C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7017" y="247568"/>
            <a:ext cx="7617965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zh-CN" sz="4000" dirty="0">
                <a:latin typeface="+mj-lt"/>
              </a:rPr>
              <a:t>PROCESSO PRODUTIVO</a:t>
            </a:r>
            <a:endParaRPr lang="en-US" altLang="zh-CN" sz="40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531052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/>
          <p:cNvSpPr>
            <a:spLocks noChangeArrowheads="1"/>
          </p:cNvSpPr>
          <p:nvPr/>
        </p:nvSpPr>
        <p:spPr bwMode="auto">
          <a:xfrm>
            <a:off x="2279577" y="2780928"/>
            <a:ext cx="7617965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zh-CN" sz="4000" dirty="0">
                <a:latin typeface="+mj-lt"/>
              </a:rPr>
              <a:t>LABORATÓRIOS</a:t>
            </a:r>
            <a:endParaRPr lang="en-US" altLang="zh-CN" sz="40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28761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8873174" y="2767280"/>
            <a:ext cx="3092827" cy="13234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dirty="0" err="1">
                <a:latin typeface="+mn-lt"/>
                <a:cs typeface="Raavi" pitchFamily="34" charset="0"/>
              </a:rPr>
              <a:t>Ensaios</a:t>
            </a:r>
            <a:r>
              <a:rPr lang="en-US" altLang="zh-CN" dirty="0">
                <a:latin typeface="+mn-lt"/>
                <a:cs typeface="Raavi" pitchFamily="34" charset="0"/>
              </a:rPr>
              <a:t> de </a:t>
            </a:r>
            <a:r>
              <a:rPr lang="en-US" altLang="zh-CN" dirty="0" err="1">
                <a:latin typeface="+mn-lt"/>
                <a:cs typeface="Raavi" pitchFamily="34" charset="0"/>
              </a:rPr>
              <a:t>torção</a:t>
            </a:r>
            <a:r>
              <a:rPr lang="en-US" altLang="zh-CN" dirty="0">
                <a:latin typeface="+mn-lt"/>
                <a:cs typeface="Raavi" pitchFamily="34" charset="0"/>
              </a:rPr>
              <a:t> e </a:t>
            </a:r>
            <a:r>
              <a:rPr lang="en-US" altLang="zh-CN" dirty="0" err="1">
                <a:latin typeface="+mn-lt"/>
                <a:cs typeface="Raavi" pitchFamily="34" charset="0"/>
              </a:rPr>
              <a:t>flexão</a:t>
            </a:r>
            <a:r>
              <a:rPr lang="en-US" altLang="zh-CN" dirty="0">
                <a:latin typeface="+mn-lt"/>
                <a:cs typeface="Raavi" pitchFamily="34" charset="0"/>
              </a:rPr>
              <a:t>: </a:t>
            </a:r>
          </a:p>
          <a:p>
            <a:pPr marL="342900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latin typeface="+mn-lt"/>
                <a:cs typeface="Raavi" pitchFamily="34" charset="0"/>
              </a:rPr>
              <a:t>Para isoladores com </a:t>
            </a:r>
            <a:r>
              <a:rPr lang="en-US" altLang="zh-CN" dirty="0" err="1">
                <a:latin typeface="+mn-lt"/>
                <a:cs typeface="Raavi" pitchFamily="34" charset="0"/>
              </a:rPr>
              <a:t>até</a:t>
            </a:r>
            <a:r>
              <a:rPr lang="en-US" altLang="zh-CN" dirty="0">
                <a:latin typeface="+mn-lt"/>
                <a:cs typeface="Raavi" pitchFamily="34" charset="0"/>
              </a:rPr>
              <a:t> 5  e  12 metros de </a:t>
            </a:r>
            <a:r>
              <a:rPr lang="en-US" altLang="zh-CN" dirty="0" err="1">
                <a:latin typeface="+mn-lt"/>
                <a:cs typeface="Raavi" pitchFamily="34" charset="0"/>
              </a:rPr>
              <a:t>altura</a:t>
            </a:r>
            <a:r>
              <a:rPr lang="en-US" altLang="zh-CN" dirty="0">
                <a:latin typeface="+mn-lt"/>
                <a:cs typeface="Raavi" pitchFamily="34" charset="0"/>
              </a:rPr>
              <a:t>.</a:t>
            </a:r>
          </a:p>
        </p:txBody>
      </p:sp>
      <p:sp>
        <p:nvSpPr>
          <p:cNvPr id="29702" name="Rectangle 15"/>
          <p:cNvSpPr>
            <a:spLocks noChangeArrowheads="1"/>
          </p:cNvSpPr>
          <p:nvPr/>
        </p:nvSpPr>
        <p:spPr bwMode="auto">
          <a:xfrm>
            <a:off x="4967288" y="192405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29703" name="Rectangle 18"/>
          <p:cNvSpPr>
            <a:spLocks noChangeArrowheads="1"/>
          </p:cNvSpPr>
          <p:nvPr/>
        </p:nvSpPr>
        <p:spPr bwMode="auto">
          <a:xfrm>
            <a:off x="4872038" y="1795463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pt-BR">
              <a:solidFill>
                <a:prstClr val="black"/>
              </a:solidFill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951722" y="1558212"/>
            <a:ext cx="7630830" cy="3946118"/>
            <a:chOff x="958528" y="944357"/>
            <a:chExt cx="6313772" cy="3664653"/>
          </a:xfrm>
        </p:grpSpPr>
        <p:pic>
          <p:nvPicPr>
            <p:cNvPr id="12309" name="Picture 21" descr="DSC00887">
              <a:hlinkClick r:id="rId2" action="ppaction://program"/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8528" y="944357"/>
              <a:ext cx="3697046" cy="366465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14" name="Picture 26" descr="DSCN1032">
              <a:hlinkClick r:id="rId4" action="ppaction://program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6036" y="944357"/>
              <a:ext cx="2376264" cy="366465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20">
            <a:extLst>
              <a:ext uri="{FF2B5EF4-FFF2-40B4-BE49-F238E27FC236}">
                <a16:creationId xmlns:a16="http://schemas.microsoft.com/office/drawing/2014/main" id="{561DE83A-7A18-FA4A-8810-050B043C09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7017" y="259434"/>
            <a:ext cx="7617965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zh-CN" sz="4000" dirty="0">
                <a:latin typeface="+mj-lt"/>
              </a:rPr>
              <a:t>LABORATÓRIOS</a:t>
            </a:r>
            <a:endParaRPr lang="en-US" altLang="zh-CN" sz="40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705562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15"/>
          <p:cNvSpPr>
            <a:spLocks noChangeArrowheads="1"/>
          </p:cNvSpPr>
          <p:nvPr/>
        </p:nvSpPr>
        <p:spPr bwMode="auto">
          <a:xfrm>
            <a:off x="4967288" y="192405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29703" name="Rectangle 18"/>
          <p:cNvSpPr>
            <a:spLocks noChangeArrowheads="1"/>
          </p:cNvSpPr>
          <p:nvPr/>
        </p:nvSpPr>
        <p:spPr bwMode="auto">
          <a:xfrm>
            <a:off x="4872038" y="1795463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pt-BR">
              <a:solidFill>
                <a:prstClr val="black"/>
              </a:solidFill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849835" y="1389997"/>
            <a:ext cx="7417088" cy="4132262"/>
            <a:chOff x="479075" y="3487825"/>
            <a:chExt cx="4546031" cy="2649018"/>
          </a:xfrm>
        </p:grpSpPr>
        <p:pic>
          <p:nvPicPr>
            <p:cNvPr id="10" name="Picture 16" descr="DSC00860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075" y="3501008"/>
              <a:ext cx="2376070" cy="262265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7" descr="DSC0085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1519" y="3487825"/>
              <a:ext cx="1943587" cy="264901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Retângulo 11"/>
          <p:cNvSpPr/>
          <p:nvPr/>
        </p:nvSpPr>
        <p:spPr>
          <a:xfrm>
            <a:off x="8554525" y="2202014"/>
            <a:ext cx="347166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 err="1">
                <a:cs typeface="Times New Roman" pitchFamily="18" charset="0"/>
              </a:rPr>
              <a:t>Ensaio</a:t>
            </a:r>
            <a:r>
              <a:rPr lang="en-US" altLang="zh-CN" sz="2000" dirty="0">
                <a:cs typeface="Times New Roman" pitchFamily="18" charset="0"/>
              </a:rPr>
              <a:t> de </a:t>
            </a:r>
            <a:r>
              <a:rPr lang="en-US" altLang="zh-CN" sz="2000" dirty="0" err="1">
                <a:cs typeface="Times New Roman" pitchFamily="18" charset="0"/>
              </a:rPr>
              <a:t>tensão</a:t>
            </a:r>
            <a:r>
              <a:rPr lang="en-US" altLang="zh-CN" sz="2000" dirty="0">
                <a:cs typeface="Times New Roman" pitchFamily="18" charset="0"/>
              </a:rPr>
              <a:t> </a:t>
            </a:r>
            <a:r>
              <a:rPr lang="en-US" altLang="zh-CN" sz="2000" dirty="0" err="1">
                <a:cs typeface="Times New Roman" pitchFamily="18" charset="0"/>
              </a:rPr>
              <a:t>aplicada</a:t>
            </a:r>
            <a:r>
              <a:rPr lang="en-US" altLang="zh-CN" sz="2000" dirty="0">
                <a:cs typeface="Times New Roman" pitchFamily="18" charset="0"/>
              </a:rPr>
              <a:t> </a:t>
            </a:r>
            <a:r>
              <a:rPr lang="en-US" altLang="zh-CN" sz="2000" dirty="0" err="1">
                <a:cs typeface="Times New Roman" pitchFamily="18" charset="0"/>
              </a:rPr>
              <a:t>até</a:t>
            </a:r>
            <a:r>
              <a:rPr lang="en-US" altLang="zh-CN" sz="2000" dirty="0">
                <a:cs typeface="Times New Roman" pitchFamily="18" charset="0"/>
              </a:rPr>
              <a:t>  750 kV</a:t>
            </a:r>
          </a:p>
          <a:p>
            <a:endParaRPr lang="en-US" altLang="zh-CN" sz="2000" dirty="0">
              <a:cs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 err="1">
                <a:cs typeface="Times New Roman" pitchFamily="18" charset="0"/>
              </a:rPr>
              <a:t>Ensaio</a:t>
            </a:r>
            <a:r>
              <a:rPr lang="en-US" altLang="zh-CN" sz="2000" dirty="0">
                <a:cs typeface="Times New Roman" pitchFamily="18" charset="0"/>
              </a:rPr>
              <a:t> de </a:t>
            </a:r>
            <a:r>
              <a:rPr lang="en-US" altLang="zh-CN" sz="2000" dirty="0" err="1">
                <a:cs typeface="Times New Roman" pitchFamily="18" charset="0"/>
              </a:rPr>
              <a:t>impulso</a:t>
            </a:r>
            <a:r>
              <a:rPr lang="en-US" altLang="zh-CN" sz="2000" dirty="0">
                <a:cs typeface="Times New Roman" pitchFamily="18" charset="0"/>
              </a:rPr>
              <a:t> </a:t>
            </a:r>
            <a:r>
              <a:rPr lang="en-US" altLang="zh-CN" sz="2000" dirty="0" err="1">
                <a:cs typeface="Times New Roman" pitchFamily="18" charset="0"/>
              </a:rPr>
              <a:t>atmosférico</a:t>
            </a:r>
            <a:r>
              <a:rPr lang="en-US" altLang="zh-CN" sz="2000" dirty="0">
                <a:cs typeface="Times New Roman" pitchFamily="18" charset="0"/>
              </a:rPr>
              <a:t> </a:t>
            </a:r>
            <a:r>
              <a:rPr lang="en-US" altLang="zh-CN" sz="2000" dirty="0" err="1">
                <a:cs typeface="Times New Roman" pitchFamily="18" charset="0"/>
              </a:rPr>
              <a:t>até</a:t>
            </a:r>
            <a:r>
              <a:rPr lang="en-US" altLang="zh-CN" sz="2000" dirty="0">
                <a:cs typeface="Times New Roman" pitchFamily="18" charset="0"/>
              </a:rPr>
              <a:t> 1800 kV </a:t>
            </a:r>
          </a:p>
          <a:p>
            <a:endParaRPr lang="en-US" altLang="zh-CN" sz="2000" dirty="0">
              <a:cs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 err="1">
                <a:cs typeface="Times New Roman" pitchFamily="18" charset="0"/>
              </a:rPr>
              <a:t>Ensaio</a:t>
            </a:r>
            <a:r>
              <a:rPr lang="en-US" altLang="zh-CN" sz="2000" dirty="0">
                <a:cs typeface="Times New Roman" pitchFamily="18" charset="0"/>
              </a:rPr>
              <a:t> de  </a:t>
            </a:r>
            <a:r>
              <a:rPr lang="en-US" altLang="zh-CN" sz="2000" dirty="0" err="1">
                <a:cs typeface="Times New Roman" pitchFamily="18" charset="0"/>
              </a:rPr>
              <a:t>manobra</a:t>
            </a:r>
            <a:r>
              <a:rPr lang="en-US" altLang="zh-CN" sz="2000" dirty="0">
                <a:cs typeface="Times New Roman" pitchFamily="18" charset="0"/>
              </a:rPr>
              <a:t> </a:t>
            </a:r>
            <a:r>
              <a:rPr lang="en-US" altLang="zh-CN" sz="2000" dirty="0" err="1">
                <a:cs typeface="Times New Roman" pitchFamily="18" charset="0"/>
              </a:rPr>
              <a:t>até</a:t>
            </a:r>
            <a:r>
              <a:rPr lang="en-US" altLang="zh-CN" sz="2000" dirty="0">
                <a:cs typeface="Times New Roman" pitchFamily="18" charset="0"/>
              </a:rPr>
              <a:t> 1000 kV</a:t>
            </a:r>
            <a:endParaRPr lang="pt-BR" sz="2000" dirty="0">
              <a:cs typeface="Times New Roman" pitchFamily="18" charset="0"/>
            </a:endParaRPr>
          </a:p>
        </p:txBody>
      </p:sp>
      <p:sp>
        <p:nvSpPr>
          <p:cNvPr id="9" name="Rectangle 20">
            <a:extLst>
              <a:ext uri="{FF2B5EF4-FFF2-40B4-BE49-F238E27FC236}">
                <a16:creationId xmlns:a16="http://schemas.microsoft.com/office/drawing/2014/main" id="{9C90150F-E28D-5E4E-96E2-FD27F4FBF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7017" y="259434"/>
            <a:ext cx="7617965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zh-CN" sz="4000" dirty="0">
                <a:latin typeface="+mj-lt"/>
              </a:rPr>
              <a:t>LABORATÓRIOS</a:t>
            </a:r>
            <a:endParaRPr lang="en-US" altLang="zh-CN" sz="40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69365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5" name="Picture 9" descr="DSC00889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264" y="1348068"/>
            <a:ext cx="3096344" cy="15701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6" name="Picture 10" descr="DSC0089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09" y="1348068"/>
            <a:ext cx="3096670" cy="15701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4" name="Picture 8" descr="DSC0090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715" y="2319589"/>
            <a:ext cx="6438569" cy="3240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0">
            <a:extLst>
              <a:ext uri="{FF2B5EF4-FFF2-40B4-BE49-F238E27FC236}">
                <a16:creationId xmlns:a16="http://schemas.microsoft.com/office/drawing/2014/main" id="{5153C4D1-7A90-8D4C-B8BC-007D1FF4DA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7017" y="259434"/>
            <a:ext cx="7617965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zh-CN" sz="4000" dirty="0">
                <a:latin typeface="+mj-lt"/>
              </a:rPr>
              <a:t>LABORATÓRIOS</a:t>
            </a:r>
            <a:endParaRPr lang="en-US" altLang="zh-CN" sz="40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469929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ClrTx/>
            </a:pPr>
            <a:r>
              <a:rPr lang="pt-BR" sz="2400" dirty="0"/>
              <a:t>Furnas 800kV – Solução do Problema do Apagão 2009;</a:t>
            </a:r>
          </a:p>
          <a:p>
            <a:pPr>
              <a:buClrTx/>
            </a:pPr>
            <a:r>
              <a:rPr lang="pt-BR" sz="2400" dirty="0"/>
              <a:t>Eletronorte, </a:t>
            </a:r>
            <a:r>
              <a:rPr lang="pt-BR" sz="2400" dirty="0" err="1"/>
              <a:t>Eletrosul</a:t>
            </a:r>
            <a:r>
              <a:rPr lang="pt-BR" sz="2400" dirty="0"/>
              <a:t>, CHESF, FURNAS, CTEEP, TAESA, COPEL até 500kV</a:t>
            </a:r>
          </a:p>
          <a:p>
            <a:pPr>
              <a:buClrTx/>
            </a:pPr>
            <a:r>
              <a:rPr lang="pt-BR" sz="2400" dirty="0"/>
              <a:t>Itaipu 500kV (6 metros de altura, maior isolador já fornecido)</a:t>
            </a:r>
          </a:p>
          <a:p>
            <a:r>
              <a:rPr lang="pt-BR" sz="2400" dirty="0"/>
              <a:t>Homologado em todas as Concessionárias do Brasil</a:t>
            </a:r>
          </a:p>
          <a:p>
            <a:pPr>
              <a:buClrTx/>
            </a:pPr>
            <a:r>
              <a:rPr lang="pt-BR" sz="2400" dirty="0"/>
              <a:t>+ 200 mil colunas de Isoladores Fornecidas</a:t>
            </a:r>
          </a:p>
          <a:p>
            <a:pPr lvl="1"/>
            <a:r>
              <a:rPr lang="pt-BR" sz="2000" dirty="0"/>
              <a:t>Melhor Qualidade do mercado</a:t>
            </a:r>
          </a:p>
          <a:p>
            <a:r>
              <a:rPr lang="pt-BR" sz="2400" dirty="0"/>
              <a:t>Laboratório Próprio no Brasil (Mecânico, Elétrico e Químico)</a:t>
            </a:r>
          </a:p>
          <a:p>
            <a:r>
              <a:rPr lang="pt-BR" sz="2400" dirty="0"/>
              <a:t>Maior estoque local de produtos ( + 10 mil colunas)</a:t>
            </a:r>
          </a:p>
          <a:p>
            <a:r>
              <a:rPr lang="pt-BR" sz="2400" dirty="0"/>
              <a:t>Blue </a:t>
            </a:r>
            <a:r>
              <a:rPr lang="pt-BR" sz="2400" dirty="0" err="1"/>
              <a:t>List</a:t>
            </a:r>
            <a:r>
              <a:rPr lang="pt-BR" sz="2400" dirty="0"/>
              <a:t> da Receita Federal:</a:t>
            </a:r>
          </a:p>
          <a:p>
            <a:pPr lvl="1"/>
            <a:r>
              <a:rPr lang="pt-BR" sz="2000" dirty="0"/>
              <a:t>Desembaraços em 24/48 horas</a:t>
            </a:r>
          </a:p>
          <a:p>
            <a:pPr>
              <a:buClrTx/>
            </a:pPr>
            <a:endParaRPr lang="pt-BR" sz="2400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3DD99CEE-98A9-1244-BC80-D3242BE78750}"/>
              </a:ext>
            </a:extLst>
          </p:cNvPr>
          <p:cNvSpPr txBox="1">
            <a:spLocks/>
          </p:cNvSpPr>
          <p:nvPr/>
        </p:nvSpPr>
        <p:spPr>
          <a:xfrm>
            <a:off x="1775520" y="96346"/>
            <a:ext cx="8640960" cy="1287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/>
              <a:t>EXPERIÊNCIA NO BRASIL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43652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890DE55-A22D-894F-9975-093F7CCD0D9E}"/>
              </a:ext>
            </a:extLst>
          </p:cNvPr>
          <p:cNvSpPr txBox="1"/>
          <p:nvPr/>
        </p:nvSpPr>
        <p:spPr>
          <a:xfrm>
            <a:off x="1244258" y="1091542"/>
            <a:ext cx="2659702" cy="7205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82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OBRIGADO</a:t>
            </a:r>
          </a:p>
        </p:txBody>
      </p:sp>
      <p:pic>
        <p:nvPicPr>
          <p:cNvPr id="5" name="Imagem 4" descr="Uma imagem contendo desenho, placar&#10;&#10;Descrição gerada automaticamente">
            <a:extLst>
              <a:ext uri="{FF2B5EF4-FFF2-40B4-BE49-F238E27FC236}">
                <a16:creationId xmlns:a16="http://schemas.microsoft.com/office/drawing/2014/main" id="{6F96932B-90B3-954D-9B0D-CB169586D590}"/>
              </a:ext>
            </a:extLst>
          </p:cNvPr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268" y="1467294"/>
            <a:ext cx="6641464" cy="355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698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esentação1" id="{2A670680-8114-7F49-808B-80C4E830093A}" vid="{BC0612A9-985F-6543-A7CD-4E6791B8FFF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737</TotalTime>
  <Words>401</Words>
  <Application>Microsoft Macintosh PowerPoint</Application>
  <PresentationFormat>Widescreen</PresentationFormat>
  <Paragraphs>93</Paragraphs>
  <Slides>24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1" baseType="lpstr">
      <vt:lpstr>Arial</vt:lpstr>
      <vt:lpstr>Calibri</vt:lpstr>
      <vt:lpstr>隶书</vt:lpstr>
      <vt:lpstr>Raavi</vt:lpstr>
      <vt:lpstr>Source Sans Pro</vt:lpstr>
      <vt:lpstr>Times New Roman</vt:lpstr>
      <vt:lpstr>Tema do Office</vt:lpstr>
      <vt:lpstr>Apresentação do PowerPoint</vt:lpstr>
      <vt:lpstr>ISOLADORES DE PORCELANA</vt:lpstr>
      <vt:lpstr>HISTÓRICO</vt:lpstr>
      <vt:lpstr>Apresentação do PowerPoint</vt:lpstr>
      <vt:lpstr> PRODUÇÃO E TECNOLOGIA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Cláudio da Costa Teixeira</dc:creator>
  <cp:lastModifiedBy>Claudio</cp:lastModifiedBy>
  <cp:revision>84</cp:revision>
  <cp:lastPrinted>2020-12-08T13:43:11Z</cp:lastPrinted>
  <dcterms:created xsi:type="dcterms:W3CDTF">2020-11-18T12:41:22Z</dcterms:created>
  <dcterms:modified xsi:type="dcterms:W3CDTF">2024-10-28T17:29:48Z</dcterms:modified>
</cp:coreProperties>
</file>