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303" r:id="rId3"/>
    <p:sldId id="2227" r:id="rId4"/>
    <p:sldId id="2232" r:id="rId5"/>
    <p:sldId id="305" r:id="rId6"/>
    <p:sldId id="310" r:id="rId7"/>
    <p:sldId id="274" r:id="rId8"/>
    <p:sldId id="368" r:id="rId9"/>
    <p:sldId id="278" r:id="rId10"/>
    <p:sldId id="2236" r:id="rId11"/>
    <p:sldId id="2237" r:id="rId12"/>
    <p:sldId id="2239" r:id="rId13"/>
    <p:sldId id="2241" r:id="rId14"/>
    <p:sldId id="2240" r:id="rId15"/>
    <p:sldId id="2238" r:id="rId16"/>
    <p:sldId id="2234" r:id="rId17"/>
    <p:sldId id="258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83" autoAdjust="0"/>
    <p:restoredTop sz="95365" autoAdjust="0"/>
  </p:normalViewPr>
  <p:slideViewPr>
    <p:cSldViewPr snapToGrid="0" snapToObjects="1">
      <p:cViewPr>
        <p:scale>
          <a:sx n="169" d="100"/>
          <a:sy n="169" d="100"/>
        </p:scale>
        <p:origin x="4664" y="8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18" d="100"/>
          <a:sy n="118" d="100"/>
        </p:scale>
        <p:origin x="772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248349-19C1-B14A-B761-6573916F8171}" type="datetimeFigureOut">
              <a:rPr lang="pt-BR" smtClean="0"/>
              <a:t>31/10/2024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618C4-5EDD-FA41-8560-3B4358BB66B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287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618C4-5EDD-FA41-8560-3B4358BB66B7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3557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4651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9FC1C-1F6A-BB28-EDD3-9A23E8221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AA5E9B9-30DB-B90E-A07C-1ACF6941A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9296E7A-F88E-4B50-E5B7-C85ADCD46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3A95A7B-E1CE-AD6F-CBDD-B35B0570FB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9759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574F3-958F-724E-F6E3-0EA12691B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D3A2108-5EA2-0F05-A412-71F1DC13BB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4C007AD-0112-FC74-ACF3-4713FD96D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F443389-23B7-0F2D-96CF-4C7A9F6FF3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92548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2390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7526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2370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1567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1301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34A1-2A75-2BDF-760E-66BBA1064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769E6B0-F1F2-D4D2-8D04-81FCD7F81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5442019-3203-97E5-C1FA-D1CF2C41AD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275E345-9669-0533-BD98-36FF210681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5083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F1FFB-A7B5-9EE5-2802-4ADBFBE5D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6F9F216-033A-017A-2AC3-7FFA1BFEE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21E86D1-D6C6-4D08-8835-138B893E5B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E825F66-57F4-EC97-0280-06CEA5EF55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1819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4C792-9369-E67B-3C5E-BF4D5862A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AE48D28-0850-DD1F-2329-6E09A225DB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7812ED1-5ED1-1900-7CAB-65F23EFA9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16A9D9B-9D2B-83FF-C357-8E3E51FD9E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98499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6A763-E5D5-5F5C-E7EE-B99C5402F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ECAFA45-7D4F-F8B9-6E93-179F20F617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17ABC69-3A1E-3FB6-B205-72F9F0615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4330A17-30F3-0514-D227-47AD62E21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7365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DA40B-DC50-8A6C-F0F2-8D8784AF5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1943CD8-B61F-41E7-0D0A-870220FB6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E1FA54A-7E57-8D2B-0DDE-50E03A62B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2DAA7FD-9845-8593-4D04-D3D4DAA697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5453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75F30-73B5-FC03-6CAE-AF4D7E6C6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0904EF3-AFBA-D909-1E2E-07D3C9A63D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E9107B3-3669-3F8C-302C-899A5E8D8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17AF68B-1BE1-B6B8-49B6-E66582E7F1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03897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5ED7F-25DC-0C0C-2599-5EE440C0C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ED70D44-2EB5-ABB5-DD75-D1F965BA7D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73CBC54-3FFD-9EF7-CD99-BFCA97CD7E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57DEEA2-84FE-28E6-BCE9-D0F0686973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91371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8201A-AD4A-4447-96E4-9AEE9DFD0BA1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839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181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FDC987-AC0B-BC45-AA93-B79BED528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861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8EA74-52DE-EC44-8733-2A903B6C3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036"/>
            <a:ext cx="10515600" cy="41624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8583844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E86A2-C423-8143-BCEA-5151C42AA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42167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E14FB3-52BE-AC41-BCC2-C01A8BEB7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091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038771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04832E-E933-6943-8466-EFE119517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0521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A960C4-65CE-4E40-AFB6-A6A8ADABB3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5BDA3B-C493-1F47-946F-07B04D7AD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88935"/>
            <a:ext cx="5181600" cy="41916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3226545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57DCB-3BD1-B140-AF8A-5723C39A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26704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1A5785-C122-CD41-B489-195DD2E8E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78371"/>
            <a:ext cx="5157787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09B3D5-A285-644A-A155-5D5E1F9D06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E2607D9-3CDF-7E43-9EAC-7EEBECDE6B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78371"/>
            <a:ext cx="5183188" cy="10267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0B8B81-3D28-4944-8DFA-1E3982583E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593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0471686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34AD68-325A-4043-83EB-B850C747B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670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424503466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4733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53CE0-72D2-FF4A-8036-F5A63D7AC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B0E977-0A45-D640-B77C-58D01C0530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B78BCB-F428-FE48-B0BB-F713CBB5A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56629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A4DDE-64D2-3E44-BB4E-DBFCE4F57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00A5F6C-95E8-9745-8B86-7F6E0D8F34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5879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3A58F7-8C7A-3C45-8E99-DC185FC45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255007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ao ar livre, grande, luz, escuro&#10;&#10;Descrição gerada automaticamente">
            <a:extLst>
              <a:ext uri="{FF2B5EF4-FFF2-40B4-BE49-F238E27FC236}">
                <a16:creationId xmlns:a16="http://schemas.microsoft.com/office/drawing/2014/main" id="{833F296A-AE7C-CD48-AFED-F613C89BB52B}"/>
              </a:ext>
            </a:extLst>
          </p:cNvPr>
          <p:cNvPicPr/>
          <p:nvPr userDrawn="1"/>
        </p:nvPicPr>
        <p:blipFill>
          <a:blip r:embed="rId11">
            <a:duotone>
              <a:schemeClr val="accent5">
                <a:shade val="45000"/>
                <a:satMod val="135000"/>
              </a:schemeClr>
              <a:prstClr val="white"/>
            </a:duotone>
            <a:alphaModFix amt="5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lasticWrap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464" y="0"/>
            <a:ext cx="3243072" cy="6858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0C45131-5935-A15B-818C-E7E975DC2B7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74950" y="6125845"/>
            <a:ext cx="6642100" cy="73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734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06BA0432-1626-4B4D-A01A-3A689FCB0B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810" y="2322578"/>
            <a:ext cx="4138379" cy="2212843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92735A5-3721-C5E2-C8BC-725B005FF6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5617" y="3042877"/>
            <a:ext cx="4555076" cy="316686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9823F19-51A0-77D6-4F48-258D4937BF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7285" y="100251"/>
            <a:ext cx="3990707" cy="265673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351230D-AE45-DDA9-5D24-3F94A7BB9F3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4590" y="-349774"/>
            <a:ext cx="2620782" cy="360107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E2D1BBB-0EC1-5C9D-FAC5-0AF23EEFA83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0939" y="3428999"/>
            <a:ext cx="1970637" cy="2627516"/>
          </a:xfrm>
          <a:prstGeom prst="rect">
            <a:avLst/>
          </a:prstGeom>
        </p:spPr>
      </p:pic>
      <p:pic>
        <p:nvPicPr>
          <p:cNvPr id="7" name="Imagem 6" descr="Uma imagem contendo no interior, pequeno, verde, mesa&#10;&#10;Descrição gerada automaticamente">
            <a:extLst>
              <a:ext uri="{FF2B5EF4-FFF2-40B4-BE49-F238E27FC236}">
                <a16:creationId xmlns:a16="http://schemas.microsoft.com/office/drawing/2014/main" id="{BAFB066E-2FF9-528A-7763-50A0596AD7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899" y="3042876"/>
            <a:ext cx="2094283" cy="2784813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61F8542-E432-FD22-6032-770BC63285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714862" y="488023"/>
            <a:ext cx="1970637" cy="192548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837149B-2D25-675E-6FE3-13AC2E00FC0B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2119" y="100251"/>
            <a:ext cx="2729200" cy="2008279"/>
          </a:xfrm>
          <a:prstGeom prst="rect">
            <a:avLst/>
          </a:prstGeom>
        </p:spPr>
      </p:pic>
      <p:pic>
        <p:nvPicPr>
          <p:cNvPr id="10" name="Imagem 9" descr="Garrafa de plástico azul&#10;&#10;Descrição gerada automaticamente com confiança média">
            <a:extLst>
              <a:ext uri="{FF2B5EF4-FFF2-40B4-BE49-F238E27FC236}">
                <a16:creationId xmlns:a16="http://schemas.microsoft.com/office/drawing/2014/main" id="{297DBFA5-5684-45CC-7251-D8EA275B83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34739" y="1098817"/>
            <a:ext cx="1814045" cy="241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021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aixaDeTexto 33">
            <a:extLst>
              <a:ext uri="{FF2B5EF4-FFF2-40B4-BE49-F238E27FC236}">
                <a16:creationId xmlns:a16="http://schemas.microsoft.com/office/drawing/2014/main" id="{DAEA9CF3-4BA4-C54F-BFAB-36CBF3EC3D22}"/>
              </a:ext>
            </a:extLst>
          </p:cNvPr>
          <p:cNvSpPr txBox="1"/>
          <p:nvPr/>
        </p:nvSpPr>
        <p:spPr>
          <a:xfrm>
            <a:off x="542924" y="554534"/>
            <a:ext cx="674347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" panose="020B0703030403020204" pitchFamily="34" charset="0"/>
                <a:cs typeface="Source Sans Pro" panose="020F0502020204030204" pitchFamily="34" charset="0"/>
              </a:rPr>
              <a:t>TEXPI EQUIPAMENTOS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851F384A-5612-FA4F-832A-494DAC99D3C8}"/>
              </a:ext>
            </a:extLst>
          </p:cNvPr>
          <p:cNvCxnSpPr>
            <a:cxnSpLocks/>
          </p:cNvCxnSpPr>
          <p:nvPr/>
        </p:nvCxnSpPr>
        <p:spPr>
          <a:xfrm>
            <a:off x="655357" y="993116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90C31A0E-FF87-FE40-B1B6-A9E2AA619C82}"/>
              </a:ext>
            </a:extLst>
          </p:cNvPr>
          <p:cNvSpPr txBox="1"/>
          <p:nvPr/>
        </p:nvSpPr>
        <p:spPr>
          <a:xfrm>
            <a:off x="1183091" y="835767"/>
            <a:ext cx="9934800" cy="505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u="sng" dirty="0">
                <a:ea typeface="Source Sans Pro" panose="020B0703030403020204" pitchFamily="34" charset="0"/>
              </a:rPr>
              <a:t>DESDE 2009</a:t>
            </a:r>
          </a:p>
          <a:p>
            <a:pPr algn="ctr"/>
            <a:endParaRPr lang="pt-BR" sz="900" b="1" dirty="0">
              <a:ea typeface="Source Sans Pro" panose="020B0703030403020204" pitchFamily="34" charset="0"/>
            </a:endParaRPr>
          </a:p>
          <a:p>
            <a:pPr algn="ctr"/>
            <a:r>
              <a:rPr lang="pt-BR" sz="1600" b="1" dirty="0">
                <a:ea typeface="Source Sans Pro" panose="020B0703030403020204" pitchFamily="34" charset="0"/>
              </a:rPr>
              <a:t>	Fornecer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produtos</a:t>
            </a:r>
            <a:r>
              <a:rPr lang="pt-BR" sz="1600" b="1" dirty="0">
                <a:ea typeface="Source Sans Pro" panose="020B0703030403020204" pitchFamily="34" charset="0"/>
              </a:rPr>
              <a:t>,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soluções</a:t>
            </a:r>
            <a:r>
              <a:rPr lang="pt-BR" sz="1600" b="1" dirty="0">
                <a:ea typeface="Source Sans Pro" panose="020B0703030403020204" pitchFamily="34" charset="0"/>
              </a:rPr>
              <a:t> 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serviços</a:t>
            </a:r>
            <a:r>
              <a:rPr lang="pt-BR" sz="1600" b="1" dirty="0">
                <a:ea typeface="Source Sans Pro" panose="020B0703030403020204" pitchFamily="34" charset="0"/>
              </a:rPr>
              <a:t> que maximizem o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desempenho</a:t>
            </a:r>
            <a:r>
              <a:rPr lang="pt-BR" sz="1600" b="1" dirty="0">
                <a:ea typeface="Source Sans Pro" panose="020B0703030403020204" pitchFamily="34" charset="0"/>
              </a:rPr>
              <a:t> do sistema de alta e média tensão de nossos clientes,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reduzindo</a:t>
            </a:r>
            <a:r>
              <a:rPr lang="pt-BR" sz="1600" b="1" dirty="0">
                <a:ea typeface="Source Sans Pro" panose="020B0703030403020204" pitchFamily="34" charset="0"/>
              </a:rPr>
              <a:t> ao máximo o número de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desligamentos</a:t>
            </a:r>
            <a:r>
              <a:rPr lang="pt-BR" sz="1600" b="1" dirty="0">
                <a:ea typeface="Source Sans Pro" panose="020B0703030403020204" pitchFamily="34" charset="0"/>
              </a:rPr>
              <a:t> ao longo da vida útil da instalação.</a:t>
            </a:r>
          </a:p>
          <a:p>
            <a:pPr algn="ctr"/>
            <a:endParaRPr lang="pt-BR" sz="700" b="1" dirty="0">
              <a:ea typeface="Source Sans Pro" panose="020B0703030403020204" pitchFamily="34" charset="0"/>
            </a:endParaRPr>
          </a:p>
          <a:p>
            <a:pPr algn="ctr"/>
            <a:r>
              <a:rPr lang="pt-BR" sz="1600" b="1" dirty="0">
                <a:ea typeface="Source Sans Pro" panose="020B0703030403020204" pitchFamily="34" charset="0"/>
              </a:rPr>
              <a:t>	      Proporcionar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produtos</a:t>
            </a:r>
            <a:r>
              <a:rPr lang="pt-BR" sz="1600" b="1" dirty="0">
                <a:ea typeface="Source Sans Pro" panose="020B0703030403020204" pitchFamily="34" charset="0"/>
              </a:rPr>
              <a:t>,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serviços</a:t>
            </a:r>
            <a:r>
              <a:rPr lang="pt-BR" sz="1600" b="1" dirty="0">
                <a:ea typeface="Source Sans Pro" panose="020B0703030403020204" pitchFamily="34" charset="0"/>
              </a:rPr>
              <a:t> 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soluções</a:t>
            </a:r>
            <a:r>
              <a:rPr lang="pt-BR" sz="1600" b="1" dirty="0">
                <a:ea typeface="Source Sans Pro" panose="020B0703030403020204" pitchFamily="34" charset="0"/>
              </a:rPr>
              <a:t> de alta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qualidade</a:t>
            </a:r>
            <a:r>
              <a:rPr lang="pt-BR" sz="1600" b="1" dirty="0">
                <a:ea typeface="Source Sans Pro" panose="020B0703030403020204" pitchFamily="34" charset="0"/>
              </a:rPr>
              <a:t> nas áreas de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isolamento</a:t>
            </a:r>
            <a:r>
              <a:rPr lang="pt-BR" sz="1600" b="1" dirty="0">
                <a:ea typeface="Source Sans Pro" panose="020B0703030403020204" pitchFamily="34" charset="0"/>
              </a:rPr>
              <a:t>,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aterramento</a:t>
            </a:r>
            <a:r>
              <a:rPr lang="pt-BR" sz="1600" b="1" dirty="0">
                <a:ea typeface="Source Sans Pro" panose="020B0703030403020204" pitchFamily="34" charset="0"/>
              </a:rPr>
              <a:t> 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diagnóstico</a:t>
            </a:r>
            <a:r>
              <a:rPr lang="pt-BR" sz="1600" b="1" dirty="0">
                <a:ea typeface="Source Sans Pro" panose="020B0703030403020204" pitchFamily="34" charset="0"/>
              </a:rPr>
              <a:t> que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resolvam ou diminuam</a:t>
            </a:r>
            <a:r>
              <a:rPr lang="pt-BR" sz="1600" b="1" dirty="0">
                <a:ea typeface="Source Sans Pro" panose="020B0703030403020204" pitchFamily="34" charset="0"/>
              </a:rPr>
              <a:t> o máximo possível os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problemas</a:t>
            </a:r>
            <a:r>
              <a:rPr lang="pt-BR" sz="1600" b="1" dirty="0">
                <a:ea typeface="Source Sans Pro" panose="020B0703030403020204" pitchFamily="34" charset="0"/>
              </a:rPr>
              <a:t> dos nossos clientes que causam </a:t>
            </a:r>
            <a:r>
              <a:rPr lang="pt-BR" sz="1600" b="1" dirty="0">
                <a:highlight>
                  <a:srgbClr val="FFFF00"/>
                </a:highlight>
                <a:ea typeface="Source Sans Pro" panose="020B0703030403020204" pitchFamily="34" charset="0"/>
              </a:rPr>
              <a:t>desligamentos</a:t>
            </a:r>
            <a:r>
              <a:rPr lang="pt-BR" sz="1600" b="1" dirty="0">
                <a:ea typeface="Source Sans Pro" panose="020B0703030403020204" pitchFamily="34" charset="0"/>
              </a:rPr>
              <a:t>.</a:t>
            </a:r>
            <a:endParaRPr lang="pt-BR" b="1" dirty="0">
              <a:ea typeface="Source Sans Pro" panose="020B0703030403020204" pitchFamily="34" charset="0"/>
            </a:endParaRPr>
          </a:p>
          <a:p>
            <a:pPr algn="ctr"/>
            <a:r>
              <a:rPr lang="pt-BR" sz="1050" b="1" dirty="0">
                <a:ea typeface="Source Sans Pro" panose="020B0703030403020204" pitchFamily="34" charset="0"/>
              </a:rPr>
              <a:t> </a:t>
            </a:r>
          </a:p>
          <a:p>
            <a:pPr algn="ctr"/>
            <a:r>
              <a:rPr lang="pt-BR" sz="2400" b="1" dirty="0">
                <a:ea typeface="Source Sans Pro" panose="020B0703030403020204" pitchFamily="34" charset="0"/>
              </a:rPr>
              <a:t>Valores</a:t>
            </a:r>
          </a:p>
          <a:p>
            <a:pPr algn="ctr"/>
            <a:endParaRPr lang="pt-BR" sz="2000" b="1" dirty="0">
              <a:ea typeface="Source Sans Pro" panose="020B0703030403020204" pitchFamily="34" charset="0"/>
            </a:endParaRPr>
          </a:p>
          <a:p>
            <a:r>
              <a:rPr lang="pt-BR" sz="1600" b="1" dirty="0">
                <a:ea typeface="Source Sans Pro" panose="020B0703030403020204" pitchFamily="34" charset="0"/>
              </a:rPr>
              <a:t>		Segurança					Inovação</a:t>
            </a:r>
          </a:p>
          <a:p>
            <a:r>
              <a:rPr lang="pt-BR" sz="1600" b="1" dirty="0">
                <a:ea typeface="Source Sans Pro" panose="020B0703030403020204" pitchFamily="34" charset="0"/>
              </a:rPr>
              <a:t>				</a:t>
            </a:r>
          </a:p>
          <a:p>
            <a:r>
              <a:rPr lang="pt-BR" sz="1600" b="1" dirty="0">
                <a:ea typeface="Source Sans Pro" panose="020B0703030403020204" pitchFamily="34" charset="0"/>
              </a:rPr>
              <a:t>		Respeito		 			Trabalho em Equipe</a:t>
            </a:r>
          </a:p>
          <a:p>
            <a:endParaRPr lang="pt-BR" sz="1600" b="1" dirty="0">
              <a:ea typeface="Source Sans Pro" panose="020B0703030403020204" pitchFamily="34" charset="0"/>
            </a:endParaRPr>
          </a:p>
          <a:p>
            <a:r>
              <a:rPr lang="pt-BR" sz="1600" b="1" dirty="0">
                <a:ea typeface="Source Sans Pro" panose="020B0703030403020204" pitchFamily="34" charset="0"/>
              </a:rPr>
              <a:t>		Transparência				 Confiança</a:t>
            </a:r>
          </a:p>
          <a:p>
            <a:endParaRPr lang="pt-BR" sz="1600" b="1" dirty="0">
              <a:ea typeface="Source Sans Pro" panose="020B0703030403020204" pitchFamily="34" charset="0"/>
            </a:endParaRPr>
          </a:p>
          <a:p>
            <a:r>
              <a:rPr lang="pt-BR" sz="1600" b="1" dirty="0">
                <a:ea typeface="Source Sans Pro" panose="020B0703030403020204" pitchFamily="34" charset="0"/>
              </a:rPr>
              <a:t>		Honestidade				 Prazos reduzidos</a:t>
            </a:r>
          </a:p>
          <a:p>
            <a:endParaRPr lang="pt-BR" sz="1600" b="1" dirty="0">
              <a:ea typeface="Source Sans Pro" panose="020B0703030403020204" pitchFamily="34" charset="0"/>
            </a:endParaRPr>
          </a:p>
          <a:p>
            <a:r>
              <a:rPr lang="pt-BR" sz="1600" b="1" dirty="0">
                <a:ea typeface="Source Sans Pro" panose="020B0703030403020204" pitchFamily="34" charset="0"/>
              </a:rPr>
              <a:t>		</a:t>
            </a:r>
            <a:endParaRPr lang="pt-BR" b="1" dirty="0">
              <a:ea typeface="Source Sans Pro" panose="020B0703030403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1154683-3CC6-A426-F40B-AB369FABC98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05274" y="4668437"/>
            <a:ext cx="776087" cy="85341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30EE101-CBE4-8F8D-8932-F23D164AD66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177262" y="3225138"/>
            <a:ext cx="869395" cy="829877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8BEB92B-D432-2068-28D3-43D31AB50F3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6030" y="4226126"/>
            <a:ext cx="892691" cy="76888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7F34EBF-7835-1121-C196-F49E78F1215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05254" y="3545334"/>
            <a:ext cx="976128" cy="114826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9F78025-EFFF-EE70-C1B5-A8FF5EA3471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1230" y="2986349"/>
            <a:ext cx="848010" cy="114826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C6B1AC2-1518-4B07-A515-3C1DF6D8B0E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5111" y="3560480"/>
            <a:ext cx="867546" cy="98907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B0376D1-3942-5845-A94F-294CBD3441AF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8615" y="4331927"/>
            <a:ext cx="1273239" cy="55728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56FD80A-71D5-77BA-3177-AE2FAF5A472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01587" y="4716371"/>
            <a:ext cx="1017400" cy="85341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68FDA08-89F8-3D5C-A025-2D7EC8E812DF}"/>
              </a:ext>
            </a:extLst>
          </p:cNvPr>
          <p:cNvSpPr txBox="1"/>
          <p:nvPr/>
        </p:nvSpPr>
        <p:spPr>
          <a:xfrm>
            <a:off x="1342115" y="1238148"/>
            <a:ext cx="117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>
                <a:ea typeface="Source Sans Pro" panose="020B0703030403020204" pitchFamily="34" charset="0"/>
              </a:rPr>
              <a:t>Missão: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8351A39-5E96-47B0-7C47-95A420D14873}"/>
              </a:ext>
            </a:extLst>
          </p:cNvPr>
          <p:cNvSpPr txBox="1"/>
          <p:nvPr/>
        </p:nvSpPr>
        <p:spPr>
          <a:xfrm>
            <a:off x="1154755" y="1838125"/>
            <a:ext cx="136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>
                <a:ea typeface="Source Sans Pro" panose="020B0703030403020204" pitchFamily="34" charset="0"/>
              </a:rPr>
              <a:t>Objetivo:</a:t>
            </a:r>
          </a:p>
        </p:txBody>
      </p:sp>
    </p:spTree>
    <p:extLst>
      <p:ext uri="{BB962C8B-B14F-4D97-AF65-F5344CB8AC3E}">
        <p14:creationId xmlns:p14="http://schemas.microsoft.com/office/powerpoint/2010/main" val="17517746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7D430-D82D-22E0-BFCC-E9D8DE1A6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aixaDeTexto 33">
            <a:extLst>
              <a:ext uri="{FF2B5EF4-FFF2-40B4-BE49-F238E27FC236}">
                <a16:creationId xmlns:a16="http://schemas.microsoft.com/office/drawing/2014/main" id="{FD68CFDB-CE79-4EC2-E708-F3DB6066B28B}"/>
              </a:ext>
            </a:extLst>
          </p:cNvPr>
          <p:cNvSpPr txBox="1"/>
          <p:nvPr/>
        </p:nvSpPr>
        <p:spPr>
          <a:xfrm>
            <a:off x="542924" y="554534"/>
            <a:ext cx="674347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" panose="020B0703030403020204" pitchFamily="34" charset="0"/>
                <a:cs typeface="Source Sans Pro" panose="020F0502020204030204" pitchFamily="34" charset="0"/>
              </a:rPr>
              <a:t>TEXPI EQUIPAMENTOS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6E71B263-CABE-3505-BF1A-EB734B75389C}"/>
              </a:ext>
            </a:extLst>
          </p:cNvPr>
          <p:cNvCxnSpPr>
            <a:cxnSpLocks/>
          </p:cNvCxnSpPr>
          <p:nvPr/>
        </p:nvCxnSpPr>
        <p:spPr>
          <a:xfrm>
            <a:off x="655357" y="993116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37607628-BE65-1DB1-7FE8-5360BA4F20D8}"/>
              </a:ext>
            </a:extLst>
          </p:cNvPr>
          <p:cNvSpPr txBox="1"/>
          <p:nvPr/>
        </p:nvSpPr>
        <p:spPr>
          <a:xfrm>
            <a:off x="542924" y="1040487"/>
            <a:ext cx="11536363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Isoladores de vidro, porcelana, compostos e híbridos de 10 a 1200kV (ac/dc)	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Ferragens Elétricas e Sinalizadores Avifauna	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Cadeias Completas (Ferragens + Isoladores)	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Contadores de Surtos e Indicadores de Faltas MT	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Soluções para Desligamentos da Rede Elétrica: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Degradação de Isoladores e Equipamentos de SE - Diagnóstico: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Levantamento e Análise do Perfil de Densidade de Campo Elétrico "E-Field Scanner”;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Degradação de Isoladores: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Substituição de Isoladores em Linha Viva;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Ventos Fortes - Aproximação de Cabos e Cadeias: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Isoladores de Barreira, Espaçadores entre Fases, Tubos e Capas Isolantes para Cabos Condutores e Estais;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Poluição em Isoladores - Prevenção: 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Booster Sheds, Pintura RTV em isoladores e Cadeias, Fita Isolante Auto-Fusão MT;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Poluição em Isoladores - Ações Corretivas: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Líquido de Lavagem Isolante JK-1 para Painéis e JK-2 para equipamentos AT;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Poluição em Instalações Elétricas - Poeira Levantada por Tráfego Próximo de Redes: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Líquido Supressor de Poeira;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Resistência de Terra Elevada: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Sistemas de Aterramento em Grafite Supercondutivo;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Desligamentos pela Fauna Local / Pássaros: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Barreiras e Anéis Protetores de Pássaros, Fitas Auto-Fusão MT;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Corrosão em Redes Elétricas: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Tratamento Superficial Anticorrosão "Rust-Anode Technology Galvatech" (ferragens, torres e acoplamentos de isoladores);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Pontos Quentes em Painéis Elétricos MT/BT: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 de Monitoramento de Pontos Quentes e Prevenção Incêndio "FIPRES” (sem uso de termografia);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Umidade Alta em Óleo Isolante de Transformadores de Força: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 de Secagem de Óleo Isolante 24/7 "TRANSEC”;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Descargas Atmosféricas Diretas ou Induzidas em Redes Elétricas até 72,5kV: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Supressor de Surtos LLPD - "Line Lightning Protection Device”;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Afrouxamento de parafusos de Torres ou Ferragens Elétricas: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Porcas Anti-Afrouxamento "V-Lock”;</a:t>
            </a:r>
          </a:p>
          <a:p>
            <a:pPr marL="742950" lvl="1" indent="-285750">
              <a:spcAft>
                <a:spcPts val="600"/>
              </a:spcAft>
              <a:buFont typeface="Symbol" pitchFamily="2" charset="2"/>
              <a:buBlip>
                <a:blip r:embed="rId3"/>
              </a:buBlip>
            </a:pP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Furto de partes de Torres ou Estruturas de Redes Elétricas: 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Porcas Especiais Anti-Furto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49555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67549-A274-7377-9B76-F0E2D90F1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aixaDeTexto 33">
            <a:extLst>
              <a:ext uri="{FF2B5EF4-FFF2-40B4-BE49-F238E27FC236}">
                <a16:creationId xmlns:a16="http://schemas.microsoft.com/office/drawing/2014/main" id="{D2F4BD30-9CE1-2ABA-EFBE-920BBECAA86A}"/>
              </a:ext>
            </a:extLst>
          </p:cNvPr>
          <p:cNvSpPr txBox="1"/>
          <p:nvPr/>
        </p:nvSpPr>
        <p:spPr>
          <a:xfrm>
            <a:off x="542924" y="554534"/>
            <a:ext cx="674347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" panose="020B0703030403020204" pitchFamily="34" charset="0"/>
                <a:cs typeface="Source Sans Pro" panose="020F0502020204030204" pitchFamily="34" charset="0"/>
              </a:rPr>
              <a:t>TEXPI EQUIPAMENTOS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055CBB26-EADE-6D74-E327-10C30A91E7D6}"/>
              </a:ext>
            </a:extLst>
          </p:cNvPr>
          <p:cNvCxnSpPr>
            <a:cxnSpLocks/>
          </p:cNvCxnSpPr>
          <p:nvPr/>
        </p:nvCxnSpPr>
        <p:spPr>
          <a:xfrm>
            <a:off x="655357" y="993116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81E796DD-6136-9CEA-ED13-4075B4065985}"/>
              </a:ext>
            </a:extLst>
          </p:cNvPr>
          <p:cNvSpPr txBox="1"/>
          <p:nvPr/>
        </p:nvSpPr>
        <p:spPr>
          <a:xfrm>
            <a:off x="542924" y="1007299"/>
            <a:ext cx="11601853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Segurança:</a:t>
            </a: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 de Monitoramento de Pontos Quentes e Prevenção Incêndio "FIPRES";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Sistema de Monitoramento a Distância da Posição de Cupilhas tipo "R" TEXPIN®.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Serviços de Diagnóstico / Comissionamento:</a:t>
            </a:r>
            <a:r>
              <a:rPr lang="pt-BR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Isoladores e Equipamentos de Subestação: Medição e Análise de Distribuição de Densidade de Campo Elétrico Axial "E-Field Scanner" (Linha Viva ou DRONE);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Verificação do Isolamento de Cabos MT em "VLF" - Very Low Frequency, conforme IEEE 400.2-2013;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Localização de Falta até (60km) por Reflectometria de Transientes de Pulsos de Baixa Tensão, Pulso de Corrente e Pulsos Múltiplos (3,125 a 250 Mhz).</a:t>
            </a:r>
          </a:p>
          <a:p>
            <a:pPr marL="342900" lvl="0" indent="-342900">
              <a:buFont typeface="Symbol" pitchFamily="2" charset="2"/>
              <a:buChar char=""/>
            </a:pPr>
            <a:r>
              <a:rPr lang="pt-B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Ensaios Laboratoriais:	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Tensão Aplicada até 280 kV rms;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Medição de Rádio Interferência @ 45kV rms;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Perfuração no Óleo para isoladores de Disco de Vidro e Porcelana até 150kV rms;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Medição de Resitência Ohmica (Megômetro) 10kV rms;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Tensão Disruptiva (BDV) e Resistividade em Óleo Isolante;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Ruptura Mecânica a Tração até 300kN e Flexão até 20kN, comprimento 4,4m;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Dimensionais Completos para Isoladores e Ferragens;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Choque e Ciclo Térmico para Isoladores de Disco;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Ensaios de Galvanização (Espessura de Camada, Preece e Aderência);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Impacto até 53 N.m para Isoladores de Disco de Vidro e Porcelana;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Porosidade para Isoladores e Equipamentos de Porcelana;</a:t>
            </a:r>
          </a:p>
          <a:p>
            <a:pPr marL="742950" lvl="1" indent="-2857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Ensaio de Têmpera no Vidro: Polariscópio/Régua de Babinet;</a:t>
            </a:r>
          </a:p>
        </p:txBody>
      </p:sp>
    </p:spTree>
    <p:extLst>
      <p:ext uri="{BB962C8B-B14F-4D97-AF65-F5344CB8AC3E}">
        <p14:creationId xmlns:p14="http://schemas.microsoft.com/office/powerpoint/2010/main" val="10744977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m 47" descr="Tela de computador com jogo&#10;&#10;Descrição gerada automaticamente com confiança baixa">
            <a:extLst>
              <a:ext uri="{FF2B5EF4-FFF2-40B4-BE49-F238E27FC236}">
                <a16:creationId xmlns:a16="http://schemas.microsoft.com/office/drawing/2014/main" id="{2372376F-9601-4C04-C701-DA44AF3F9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61" y="2563085"/>
            <a:ext cx="11991077" cy="1739061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F3E8579-AA2C-1D42-9D06-7640A2AA1A67}"/>
              </a:ext>
            </a:extLst>
          </p:cNvPr>
          <p:cNvSpPr txBox="1"/>
          <p:nvPr/>
        </p:nvSpPr>
        <p:spPr>
          <a:xfrm>
            <a:off x="542924" y="554534"/>
            <a:ext cx="732240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CENTRO DE DISTRIBUIÇÃO - MATRIZ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2020CD5-4281-6A4A-975E-AB25EA1236F3}"/>
              </a:ext>
            </a:extLst>
          </p:cNvPr>
          <p:cNvCxnSpPr>
            <a:cxnSpLocks/>
          </p:cNvCxnSpPr>
          <p:nvPr/>
        </p:nvCxnSpPr>
        <p:spPr>
          <a:xfrm>
            <a:off x="640959" y="998562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4435DB3-581A-566F-C160-A40B265AE7EC}"/>
              </a:ext>
            </a:extLst>
          </p:cNvPr>
          <p:cNvCxnSpPr>
            <a:cxnSpLocks/>
          </p:cNvCxnSpPr>
          <p:nvPr/>
        </p:nvCxnSpPr>
        <p:spPr>
          <a:xfrm flipH="1">
            <a:off x="6490010" y="2179458"/>
            <a:ext cx="645190" cy="73380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07FE1E06-2676-82A5-390E-3BACB5C9BF22}"/>
              </a:ext>
            </a:extLst>
          </p:cNvPr>
          <p:cNvCxnSpPr>
            <a:cxnSpLocks/>
            <a:stCxn id="63" idx="0"/>
          </p:cNvCxnSpPr>
          <p:nvPr/>
        </p:nvCxnSpPr>
        <p:spPr>
          <a:xfrm flipH="1" flipV="1">
            <a:off x="6746487" y="4018155"/>
            <a:ext cx="178872" cy="85321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FC231779-B9FA-07C0-CA93-694ABAD442BA}"/>
              </a:ext>
            </a:extLst>
          </p:cNvPr>
          <p:cNvCxnSpPr>
            <a:cxnSpLocks/>
          </p:cNvCxnSpPr>
          <p:nvPr/>
        </p:nvCxnSpPr>
        <p:spPr>
          <a:xfrm>
            <a:off x="3333057" y="2179458"/>
            <a:ext cx="1268680" cy="97262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F78BF222-F789-56D0-B10D-3EC03D264630}"/>
              </a:ext>
            </a:extLst>
          </p:cNvPr>
          <p:cNvCxnSpPr>
            <a:cxnSpLocks/>
          </p:cNvCxnSpPr>
          <p:nvPr/>
        </p:nvCxnSpPr>
        <p:spPr>
          <a:xfrm flipV="1">
            <a:off x="3018263" y="3850888"/>
            <a:ext cx="1583474" cy="1055649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3FE102BE-9A85-0373-0B64-A274722D568D}"/>
              </a:ext>
            </a:extLst>
          </p:cNvPr>
          <p:cNvCxnSpPr>
            <a:cxnSpLocks/>
          </p:cNvCxnSpPr>
          <p:nvPr/>
        </p:nvCxnSpPr>
        <p:spPr>
          <a:xfrm flipH="1" flipV="1">
            <a:off x="1353015" y="3657600"/>
            <a:ext cx="1665248" cy="124893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219BD5DC-9D02-E18D-3E65-5A11004E3558}"/>
              </a:ext>
            </a:extLst>
          </p:cNvPr>
          <p:cNvCxnSpPr>
            <a:cxnSpLocks/>
          </p:cNvCxnSpPr>
          <p:nvPr/>
        </p:nvCxnSpPr>
        <p:spPr>
          <a:xfrm flipH="1" flipV="1">
            <a:off x="1799063" y="3337932"/>
            <a:ext cx="1219200" cy="156860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de Seta Reta 30">
            <a:extLst>
              <a:ext uri="{FF2B5EF4-FFF2-40B4-BE49-F238E27FC236}">
                <a16:creationId xmlns:a16="http://schemas.microsoft.com/office/drawing/2014/main" id="{7F74F083-C790-F7A8-98E4-FF3867CD46BE}"/>
              </a:ext>
            </a:extLst>
          </p:cNvPr>
          <p:cNvCxnSpPr>
            <a:cxnSpLocks/>
          </p:cNvCxnSpPr>
          <p:nvPr/>
        </p:nvCxnSpPr>
        <p:spPr>
          <a:xfrm flipV="1">
            <a:off x="3018263" y="3546088"/>
            <a:ext cx="1395822" cy="1360449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de Seta Reta 33">
            <a:extLst>
              <a:ext uri="{FF2B5EF4-FFF2-40B4-BE49-F238E27FC236}">
                <a16:creationId xmlns:a16="http://schemas.microsoft.com/office/drawing/2014/main" id="{6BAD03B4-DF9B-8812-5085-12F4FE3D8D24}"/>
              </a:ext>
            </a:extLst>
          </p:cNvPr>
          <p:cNvCxnSpPr>
            <a:cxnSpLocks/>
          </p:cNvCxnSpPr>
          <p:nvPr/>
        </p:nvCxnSpPr>
        <p:spPr>
          <a:xfrm flipV="1">
            <a:off x="3018263" y="3657600"/>
            <a:ext cx="446048" cy="124893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de Seta Reta 36">
            <a:extLst>
              <a:ext uri="{FF2B5EF4-FFF2-40B4-BE49-F238E27FC236}">
                <a16:creationId xmlns:a16="http://schemas.microsoft.com/office/drawing/2014/main" id="{44FBBDA1-4E0F-545E-6CDE-BE1274DF04FB}"/>
              </a:ext>
            </a:extLst>
          </p:cNvPr>
          <p:cNvCxnSpPr>
            <a:cxnSpLocks/>
            <a:stCxn id="56" idx="0"/>
          </p:cNvCxnSpPr>
          <p:nvPr/>
        </p:nvCxnSpPr>
        <p:spPr>
          <a:xfrm flipH="1" flipV="1">
            <a:off x="9819793" y="3555285"/>
            <a:ext cx="761984" cy="131608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72B87F88-7254-013F-E5B6-632FB96F5874}"/>
              </a:ext>
            </a:extLst>
          </p:cNvPr>
          <p:cNvSpPr txBox="1"/>
          <p:nvPr/>
        </p:nvSpPr>
        <p:spPr>
          <a:xfrm>
            <a:off x="2105027" y="1567349"/>
            <a:ext cx="22938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Almoxarifado Principal</a:t>
            </a:r>
          </a:p>
          <a:p>
            <a:pPr algn="ctr"/>
            <a:r>
              <a:rPr lang="pt-BR" dirty="0"/>
              <a:t>2.000m</a:t>
            </a:r>
            <a:r>
              <a:rPr lang="pt-BR" baseline="30000" dirty="0"/>
              <a:t>2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2E227444-5890-846D-136C-07359A786505}"/>
              </a:ext>
            </a:extLst>
          </p:cNvPr>
          <p:cNvSpPr txBox="1"/>
          <p:nvPr/>
        </p:nvSpPr>
        <p:spPr>
          <a:xfrm>
            <a:off x="6408855" y="1714166"/>
            <a:ext cx="1361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Laboratórios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59A1997A-EF68-B5D8-F3DD-4EDCAD96C6F7}"/>
              </a:ext>
            </a:extLst>
          </p:cNvPr>
          <p:cNvSpPr txBox="1"/>
          <p:nvPr/>
        </p:nvSpPr>
        <p:spPr>
          <a:xfrm>
            <a:off x="7865327" y="1651634"/>
            <a:ext cx="867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aseline="30000" dirty="0"/>
              <a:t>Elétrico</a:t>
            </a:r>
          </a:p>
          <a:p>
            <a:pPr algn="ctr"/>
            <a:r>
              <a:rPr lang="pt-BR" baseline="30000" dirty="0"/>
              <a:t>Mecânico</a:t>
            </a:r>
          </a:p>
          <a:p>
            <a:pPr algn="ctr"/>
            <a:r>
              <a:rPr lang="pt-BR" baseline="30000" dirty="0"/>
              <a:t>Químico</a:t>
            </a:r>
          </a:p>
        </p:txBody>
      </p:sp>
      <p:sp>
        <p:nvSpPr>
          <p:cNvPr id="54" name="Chave Esquerda 53">
            <a:extLst>
              <a:ext uri="{FF2B5EF4-FFF2-40B4-BE49-F238E27FC236}">
                <a16:creationId xmlns:a16="http://schemas.microsoft.com/office/drawing/2014/main" id="{9B72CED4-9455-1314-D26A-E6C9A0535C1F}"/>
              </a:ext>
            </a:extLst>
          </p:cNvPr>
          <p:cNvSpPr/>
          <p:nvPr/>
        </p:nvSpPr>
        <p:spPr>
          <a:xfrm>
            <a:off x="7749479" y="1564161"/>
            <a:ext cx="338400" cy="646331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6BCA516D-74E9-39FC-49CF-11C43A4CDCB1}"/>
              </a:ext>
            </a:extLst>
          </p:cNvPr>
          <p:cNvSpPr txBox="1"/>
          <p:nvPr/>
        </p:nvSpPr>
        <p:spPr>
          <a:xfrm>
            <a:off x="9397257" y="4871372"/>
            <a:ext cx="2369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rgbClr val="00B050"/>
                </a:solidFill>
                <a:highlight>
                  <a:srgbClr val="FFFF00"/>
                </a:highlight>
              </a:rPr>
              <a:t>Área de Preservação Permanente</a:t>
            </a:r>
          </a:p>
        </p:txBody>
      </p:sp>
      <p:cxnSp>
        <p:nvCxnSpPr>
          <p:cNvPr id="59" name="Conector de Seta Reta 58">
            <a:extLst>
              <a:ext uri="{FF2B5EF4-FFF2-40B4-BE49-F238E27FC236}">
                <a16:creationId xmlns:a16="http://schemas.microsoft.com/office/drawing/2014/main" id="{EE4B9906-B5A4-B298-C83B-89CE14D0B3C1}"/>
              </a:ext>
            </a:extLst>
          </p:cNvPr>
          <p:cNvCxnSpPr>
            <a:cxnSpLocks/>
          </p:cNvCxnSpPr>
          <p:nvPr/>
        </p:nvCxnSpPr>
        <p:spPr>
          <a:xfrm flipH="1" flipV="1">
            <a:off x="7159536" y="3816645"/>
            <a:ext cx="860315" cy="107152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CA7A773E-397D-EB72-4C39-F2F2EDF88315}"/>
              </a:ext>
            </a:extLst>
          </p:cNvPr>
          <p:cNvSpPr txBox="1"/>
          <p:nvPr/>
        </p:nvSpPr>
        <p:spPr>
          <a:xfrm>
            <a:off x="1610223" y="4888171"/>
            <a:ext cx="29643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Almoxarifado em Contêineres</a:t>
            </a:r>
          </a:p>
          <a:p>
            <a:pPr algn="ctr"/>
            <a:r>
              <a:rPr lang="pt-BR" dirty="0"/>
              <a:t>1.500m</a:t>
            </a:r>
            <a:r>
              <a:rPr lang="pt-BR" baseline="30000" dirty="0"/>
              <a:t>2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DF820DF4-0EC0-0467-F9C2-AC280908C6E9}"/>
              </a:ext>
            </a:extLst>
          </p:cNvPr>
          <p:cNvSpPr txBox="1"/>
          <p:nvPr/>
        </p:nvSpPr>
        <p:spPr>
          <a:xfrm>
            <a:off x="6101239" y="4871372"/>
            <a:ext cx="1648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Escritório Administrativo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BB27B01-B562-2DE5-EC06-578DC9E6D51C}"/>
              </a:ext>
            </a:extLst>
          </p:cNvPr>
          <p:cNvSpPr txBox="1"/>
          <p:nvPr/>
        </p:nvSpPr>
        <p:spPr>
          <a:xfrm>
            <a:off x="7418313" y="4871372"/>
            <a:ext cx="1648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Escritório de Vendas</a:t>
            </a:r>
          </a:p>
        </p:txBody>
      </p:sp>
      <p:cxnSp>
        <p:nvCxnSpPr>
          <p:cNvPr id="67" name="Conector de Seta Reta 66">
            <a:extLst>
              <a:ext uri="{FF2B5EF4-FFF2-40B4-BE49-F238E27FC236}">
                <a16:creationId xmlns:a16="http://schemas.microsoft.com/office/drawing/2014/main" id="{D9426050-C9E8-1DAC-305B-37F53E111FAC}"/>
              </a:ext>
            </a:extLst>
          </p:cNvPr>
          <p:cNvCxnSpPr>
            <a:cxnSpLocks/>
          </p:cNvCxnSpPr>
          <p:nvPr/>
        </p:nvCxnSpPr>
        <p:spPr>
          <a:xfrm>
            <a:off x="5421528" y="2179458"/>
            <a:ext cx="582673" cy="109821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de Seta Reta 70">
            <a:extLst>
              <a:ext uri="{FF2B5EF4-FFF2-40B4-BE49-F238E27FC236}">
                <a16:creationId xmlns:a16="http://schemas.microsoft.com/office/drawing/2014/main" id="{0A85A38D-D9D0-B6FD-56EF-C897AD4BA285}"/>
              </a:ext>
            </a:extLst>
          </p:cNvPr>
          <p:cNvCxnSpPr>
            <a:cxnSpLocks/>
          </p:cNvCxnSpPr>
          <p:nvPr/>
        </p:nvCxnSpPr>
        <p:spPr>
          <a:xfrm flipV="1">
            <a:off x="5465680" y="3542793"/>
            <a:ext cx="1189585" cy="134537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259756C2-3BB4-8B30-445D-6DB1331A5D82}"/>
              </a:ext>
            </a:extLst>
          </p:cNvPr>
          <p:cNvSpPr txBox="1"/>
          <p:nvPr/>
        </p:nvSpPr>
        <p:spPr>
          <a:xfrm>
            <a:off x="4648149" y="4888171"/>
            <a:ext cx="1700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Estacionamento</a:t>
            </a:r>
          </a:p>
        </p:txBody>
      </p: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FA0B0544-49CF-CC9D-72E4-6AD4521F97CD}"/>
              </a:ext>
            </a:extLst>
          </p:cNvPr>
          <p:cNvSpPr txBox="1"/>
          <p:nvPr/>
        </p:nvSpPr>
        <p:spPr>
          <a:xfrm>
            <a:off x="4615546" y="1714166"/>
            <a:ext cx="1700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Estacionamento</a:t>
            </a:r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E66D14E9-23F9-41D9-CFFD-E811142AC918}"/>
              </a:ext>
            </a:extLst>
          </p:cNvPr>
          <p:cNvSpPr/>
          <p:nvPr/>
        </p:nvSpPr>
        <p:spPr>
          <a:xfrm>
            <a:off x="8985053" y="488494"/>
            <a:ext cx="2914352" cy="1815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44"/>
              </a:spcAft>
            </a:pPr>
            <a:r>
              <a:rPr lang="en-US" altLang="zh-CN" sz="1200" dirty="0"/>
              <a:t>Área Total - Construída: 44.000 - 5.000 m</a:t>
            </a:r>
            <a:r>
              <a:rPr lang="en-US" altLang="zh-CN" sz="1200" baseline="30000" dirty="0"/>
              <a:t>2</a:t>
            </a:r>
          </a:p>
          <a:p>
            <a:pPr>
              <a:spcAft>
                <a:spcPts val="544"/>
              </a:spcAft>
            </a:pPr>
            <a:r>
              <a:rPr lang="en-US" altLang="zh-CN" sz="1200" dirty="0"/>
              <a:t>Colaboradores: 25</a:t>
            </a: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altLang="zh-CN" sz="1200" dirty="0"/>
              <a:t>Fundada em 2009</a:t>
            </a: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altLang="zh-CN" sz="1200" dirty="0"/>
              <a:t>12 Engenheiros para suporte ao cliente</a:t>
            </a: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altLang="zh-CN" sz="1200" dirty="0"/>
              <a:t>Faturamento 2024: R$ 55 milhões</a:t>
            </a:r>
          </a:p>
          <a:p>
            <a:pPr marL="259232" indent="-259232">
              <a:spcAft>
                <a:spcPts val="544"/>
              </a:spcAft>
              <a:buFont typeface="Arial" panose="020B0604020202020204" pitchFamily="34" charset="0"/>
              <a:buChar char="•"/>
            </a:pPr>
            <a:r>
              <a:rPr lang="en-US" altLang="zh-CN" sz="1200" dirty="0"/>
              <a:t>Maior estoque de Isoladores do Brasil</a:t>
            </a:r>
          </a:p>
          <a:p>
            <a:pPr>
              <a:spcAft>
                <a:spcPts val="544"/>
              </a:spcAft>
            </a:pPr>
            <a:r>
              <a:rPr lang="en-US" altLang="zh-CN" sz="1200" dirty="0"/>
              <a:t>Localização: </a:t>
            </a:r>
            <a:r>
              <a:rPr lang="pt-BR" sz="1200" dirty="0">
                <a:latin typeface="Source Sans Pro" panose="020B0703030403020204" pitchFamily="34" charset="0"/>
                <a:ea typeface="Source Sans Pro" panose="020B0703030403020204" pitchFamily="34" charset="0"/>
              </a:rPr>
              <a:t>Rodovia Azevedo Macedo, 10.002 – Campo Largo / PR</a:t>
            </a:r>
            <a:r>
              <a:rPr lang="pt-BR" sz="1200" dirty="0">
                <a:solidFill>
                  <a:srgbClr val="004552"/>
                </a:solidFill>
                <a:latin typeface="Source Sans Pro" panose="020B0703030403020204" pitchFamily="34" charset="0"/>
                <a:ea typeface="Source Sans Pro" panose="020B0703030403020204" pitchFamily="34" charset="0"/>
              </a:rPr>
              <a:t>.</a:t>
            </a:r>
          </a:p>
        </p:txBody>
      </p:sp>
      <p:cxnSp>
        <p:nvCxnSpPr>
          <p:cNvPr id="2" name="Conector de Seta Reta 1">
            <a:extLst>
              <a:ext uri="{FF2B5EF4-FFF2-40B4-BE49-F238E27FC236}">
                <a16:creationId xmlns:a16="http://schemas.microsoft.com/office/drawing/2014/main" id="{B58D1703-C14D-F297-8D7A-DD0C7F2A52FD}"/>
              </a:ext>
            </a:extLst>
          </p:cNvPr>
          <p:cNvCxnSpPr>
            <a:cxnSpLocks/>
          </p:cNvCxnSpPr>
          <p:nvPr/>
        </p:nvCxnSpPr>
        <p:spPr>
          <a:xfrm>
            <a:off x="1003701" y="2210492"/>
            <a:ext cx="371199" cy="84271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29DE993-309E-4940-4BB8-4095697F3B0A}"/>
              </a:ext>
            </a:extLst>
          </p:cNvPr>
          <p:cNvSpPr txBox="1"/>
          <p:nvPr/>
        </p:nvSpPr>
        <p:spPr>
          <a:xfrm>
            <a:off x="98795" y="1784305"/>
            <a:ext cx="1700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Entrada</a:t>
            </a:r>
          </a:p>
        </p:txBody>
      </p:sp>
    </p:spTree>
    <p:extLst>
      <p:ext uri="{BB962C8B-B14F-4D97-AF65-F5344CB8AC3E}">
        <p14:creationId xmlns:p14="http://schemas.microsoft.com/office/powerpoint/2010/main" val="39288482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072F07D1-02B8-7645-BE12-434015C233B6}"/>
              </a:ext>
            </a:extLst>
          </p:cNvPr>
          <p:cNvSpPr txBox="1"/>
          <p:nvPr/>
        </p:nvSpPr>
        <p:spPr>
          <a:xfrm>
            <a:off x="542924" y="554534"/>
            <a:ext cx="519855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latin typeface="Source Sans Pro" panose="020B0703030403020204" pitchFamily="34" charset="0"/>
                <a:ea typeface="Source Sans Pro" panose="020B0703030403020204" pitchFamily="34" charset="0"/>
                <a:cs typeface="Source Sans Pro" panose="020F0502020204030204" pitchFamily="34" charset="0"/>
              </a:rPr>
              <a:t>PRINCIPAIS CLIENTES</a:t>
            </a:r>
          </a:p>
          <a:p>
            <a:pPr>
              <a:lnSpc>
                <a:spcPts val="2722"/>
              </a:lnSpc>
            </a:pPr>
            <a:r>
              <a:rPr lang="pt-BR" sz="2540" b="1" dirty="0">
                <a:latin typeface="Source Sans Pro" panose="020B0703030403020204" pitchFamily="34" charset="0"/>
                <a:ea typeface="Source Sans Pro" panose="020B0703030403020204" pitchFamily="34" charset="0"/>
                <a:cs typeface="Source Sans Pro" panose="020F0502020204030204" pitchFamily="34" charset="0"/>
              </a:rPr>
              <a:t>Produtos Homologados</a:t>
            </a:r>
            <a:endParaRPr lang="pt-BR" sz="2540" b="1" dirty="0">
              <a:latin typeface="Source Sans Pro Light" panose="020B0503030403020204" pitchFamily="34" charset="0"/>
              <a:ea typeface="Source Sans Pro Light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14E57572-5324-D94B-B136-F2D3D60CFC13}"/>
              </a:ext>
            </a:extLst>
          </p:cNvPr>
          <p:cNvCxnSpPr>
            <a:cxnSpLocks/>
          </p:cNvCxnSpPr>
          <p:nvPr/>
        </p:nvCxnSpPr>
        <p:spPr>
          <a:xfrm>
            <a:off x="640959" y="1373329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D55BF776-6BC4-4B40-8EE5-0716B769C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458" y="1100527"/>
            <a:ext cx="5523083" cy="481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6100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aixaDeTexto 30">
            <a:extLst>
              <a:ext uri="{FF2B5EF4-FFF2-40B4-BE49-F238E27FC236}">
                <a16:creationId xmlns:a16="http://schemas.microsoft.com/office/drawing/2014/main" id="{20DA0A12-203B-1647-944E-A1C9574BE2ED}"/>
              </a:ext>
            </a:extLst>
          </p:cNvPr>
          <p:cNvSpPr txBox="1"/>
          <p:nvPr/>
        </p:nvSpPr>
        <p:spPr>
          <a:xfrm>
            <a:off x="542923" y="554534"/>
            <a:ext cx="496437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HISTÓRICO</a:t>
            </a:r>
          </a:p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Fornecimentos</a:t>
            </a:r>
            <a:endParaRPr lang="pt-BR" sz="2540" b="1" dirty="0">
              <a:ea typeface="Source Sans Pro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B7B24528-A58A-AD48-A779-ACFFC2C2A0F9}"/>
              </a:ext>
            </a:extLst>
          </p:cNvPr>
          <p:cNvCxnSpPr>
            <a:cxnSpLocks/>
          </p:cNvCxnSpPr>
          <p:nvPr/>
        </p:nvCxnSpPr>
        <p:spPr>
          <a:xfrm>
            <a:off x="640959" y="1373329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54012180-06CD-904B-B426-1313B94B7B4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125" t="18131" r="24718" b="13634"/>
          <a:stretch/>
        </p:blipFill>
        <p:spPr>
          <a:xfrm>
            <a:off x="4062921" y="1943801"/>
            <a:ext cx="4081701" cy="363414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AD2AA02-559E-E044-A032-E7C5A5CABE93}"/>
              </a:ext>
            </a:extLst>
          </p:cNvPr>
          <p:cNvSpPr txBox="1"/>
          <p:nvPr/>
        </p:nvSpPr>
        <p:spPr>
          <a:xfrm>
            <a:off x="5628563" y="2321680"/>
            <a:ext cx="93487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ea typeface="Source Sans Pro" panose="020B0503030403020204" pitchFamily="34" charset="0"/>
              </a:rPr>
              <a:t>&gt; </a:t>
            </a:r>
            <a:r>
              <a:rPr lang="pt-BR" sz="1200" b="1" dirty="0">
                <a:solidFill>
                  <a:schemeClr val="bg1"/>
                </a:solidFill>
                <a:ea typeface="Source Sans Pro" panose="020B0503030403020204" pitchFamily="34" charset="0"/>
              </a:rPr>
              <a:t>3 milhões</a:t>
            </a:r>
          </a:p>
          <a:p>
            <a:pPr algn="ctr"/>
            <a:r>
              <a:rPr lang="pt-BR" sz="1100" b="1" dirty="0">
                <a:solidFill>
                  <a:schemeClr val="bg1"/>
                </a:solidFill>
                <a:ea typeface="Source Sans Pro" panose="020B0503030403020204" pitchFamily="34" charset="0"/>
              </a:rPr>
              <a:t>unidades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42C3E6F9-50A2-CB46-8CC0-FE73CF07B8B9}"/>
              </a:ext>
            </a:extLst>
          </p:cNvPr>
          <p:cNvSpPr txBox="1"/>
          <p:nvPr/>
        </p:nvSpPr>
        <p:spPr>
          <a:xfrm>
            <a:off x="5659197" y="3547793"/>
            <a:ext cx="86433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ea typeface="Source Sans Pro" panose="020B0503030403020204" pitchFamily="34" charset="0"/>
              </a:rPr>
              <a:t>&gt; 300 mil</a:t>
            </a:r>
          </a:p>
          <a:p>
            <a:pPr algn="ctr"/>
            <a:r>
              <a:rPr lang="pt-BR" sz="1100" b="1" dirty="0">
                <a:solidFill>
                  <a:schemeClr val="bg1"/>
                </a:solidFill>
                <a:ea typeface="Source Sans Pro" panose="020B0503030403020204" pitchFamily="34" charset="0"/>
              </a:rPr>
              <a:t>unidades</a:t>
            </a:r>
            <a:endParaRPr lang="pt-BR" sz="1452" b="1" dirty="0">
              <a:solidFill>
                <a:schemeClr val="bg1"/>
              </a:solidFill>
              <a:ea typeface="Source Sans Pro" panose="020B0503030403020204" pitchFamily="34" charset="0"/>
            </a:endParaRP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A69D8F5E-5003-BC4F-ABE6-FED53024CD24}"/>
              </a:ext>
            </a:extLst>
          </p:cNvPr>
          <p:cNvSpPr txBox="1"/>
          <p:nvPr/>
        </p:nvSpPr>
        <p:spPr>
          <a:xfrm>
            <a:off x="5717287" y="4715886"/>
            <a:ext cx="7729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>
                <a:solidFill>
                  <a:schemeClr val="bg1"/>
                </a:solidFill>
                <a:ea typeface="Source Sans Pro" panose="020B0503030403020204" pitchFamily="34" charset="0"/>
              </a:rPr>
              <a:t>&gt; 50 mil</a:t>
            </a:r>
          </a:p>
          <a:p>
            <a:pPr algn="ctr"/>
            <a:r>
              <a:rPr lang="pt-BR" sz="1100" b="1" dirty="0">
                <a:solidFill>
                  <a:schemeClr val="bg1"/>
                </a:solidFill>
                <a:ea typeface="Source Sans Pro" panose="020B0503030403020204" pitchFamily="34" charset="0"/>
              </a:rPr>
              <a:t>unidades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0C29CAF-6767-9044-B2FE-F9041DD7B677}"/>
              </a:ext>
            </a:extLst>
          </p:cNvPr>
          <p:cNvSpPr txBox="1"/>
          <p:nvPr/>
        </p:nvSpPr>
        <p:spPr>
          <a:xfrm>
            <a:off x="6835333" y="1498460"/>
            <a:ext cx="2192267" cy="53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Isoladores suspensão de</a:t>
            </a:r>
          </a:p>
          <a:p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disco de vidro e porcelana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71C6B490-BE02-ED45-BE81-C1C874EEEAC7}"/>
              </a:ext>
            </a:extLst>
          </p:cNvPr>
          <p:cNvSpPr txBox="1"/>
          <p:nvPr/>
        </p:nvSpPr>
        <p:spPr>
          <a:xfrm>
            <a:off x="3092371" y="2696841"/>
            <a:ext cx="2293065" cy="53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Isoladores suporte, pinos e </a:t>
            </a:r>
          </a:p>
          <a:p>
            <a:pPr algn="r"/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pilares de 13,8 até 800kV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B6796897-7958-304C-967C-BAED78E53CC1}"/>
              </a:ext>
            </a:extLst>
          </p:cNvPr>
          <p:cNvSpPr txBox="1"/>
          <p:nvPr/>
        </p:nvSpPr>
        <p:spPr>
          <a:xfrm>
            <a:off x="6849100" y="3869944"/>
            <a:ext cx="2053254" cy="539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Isoladores suspensão de</a:t>
            </a:r>
          </a:p>
          <a:p>
            <a:r>
              <a:rPr lang="pt-BR" sz="1452" b="1" dirty="0">
                <a:solidFill>
                  <a:srgbClr val="004552"/>
                </a:solidFill>
                <a:ea typeface="Source Sans Pro" panose="020B0503030403020204" pitchFamily="34" charset="0"/>
              </a:rPr>
              <a:t>Poliméricos (composto)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F5FDCE7E-A2B6-074A-8A27-96EA2B1A9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5960" y="356523"/>
            <a:ext cx="1967298" cy="203361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979D2DC9-9ACA-4B4D-BA1D-3997567E1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365" y="2785942"/>
            <a:ext cx="3716072" cy="2583555"/>
          </a:xfrm>
          <a:prstGeom prst="rect">
            <a:avLst/>
          </a:prstGeom>
        </p:spPr>
      </p:pic>
      <p:pic>
        <p:nvPicPr>
          <p:cNvPr id="16" name="Imagem 15" descr="Imagem em preto e branco&#10;&#10;Descrição gerada automaticamente com confiança média">
            <a:extLst>
              <a:ext uri="{FF2B5EF4-FFF2-40B4-BE49-F238E27FC236}">
                <a16:creationId xmlns:a16="http://schemas.microsoft.com/office/drawing/2014/main" id="{5DF34B37-F049-2B44-8751-0461EC9912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4622" y="2660838"/>
            <a:ext cx="2543506" cy="3391341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FE2A79B-6204-344E-837C-F2753804B0F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034193" y="848955"/>
            <a:ext cx="2615185" cy="1215055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C061F1D0-AE20-394C-A308-F254A99A427A}"/>
              </a:ext>
            </a:extLst>
          </p:cNvPr>
          <p:cNvSpPr txBox="1"/>
          <p:nvPr/>
        </p:nvSpPr>
        <p:spPr>
          <a:xfrm>
            <a:off x="5652577" y="1153587"/>
            <a:ext cx="851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bg1"/>
                </a:solidFill>
                <a:ea typeface="Source Sans Pro" panose="020B0503030403020204" pitchFamily="34" charset="0"/>
              </a:rPr>
              <a:t>&gt; 5.000km</a:t>
            </a:r>
          </a:p>
          <a:p>
            <a:pPr algn="ctr"/>
            <a:r>
              <a:rPr lang="pt-BR" sz="1200" b="1" dirty="0">
                <a:solidFill>
                  <a:schemeClr val="bg1"/>
                </a:solidFill>
                <a:ea typeface="Source Sans Pro" panose="020B0503030403020204" pitchFamily="34" charset="0"/>
              </a:rPr>
              <a:t>Ferragens</a:t>
            </a:r>
          </a:p>
          <a:p>
            <a:pPr algn="ctr"/>
            <a:r>
              <a:rPr lang="pt-BR" sz="1200" b="1" dirty="0">
                <a:solidFill>
                  <a:schemeClr val="bg1"/>
                </a:solidFill>
                <a:ea typeface="Source Sans Pro" panose="020B0503030403020204" pitchFamily="34" charset="0"/>
              </a:rPr>
              <a:t>LT</a:t>
            </a:r>
            <a:endParaRPr lang="pt-BR" sz="1100" b="1" dirty="0">
              <a:solidFill>
                <a:schemeClr val="bg1"/>
              </a:solidFill>
              <a:ea typeface="Source Sans Pro" panose="020B050303040302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B08FAED-C975-DA47-BD79-1E3D6CFBA85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657983">
            <a:off x="2409167" y="737201"/>
            <a:ext cx="1736306" cy="2239813"/>
          </a:xfrm>
          <a:prstGeom prst="rect">
            <a:avLst/>
          </a:prstGeom>
        </p:spPr>
      </p:pic>
      <p:pic>
        <p:nvPicPr>
          <p:cNvPr id="6" name="Imagem 5" descr="Foto preta e branca de um prato&#10;&#10;Descrição gerada automaticamente com confiança média">
            <a:extLst>
              <a:ext uri="{FF2B5EF4-FFF2-40B4-BE49-F238E27FC236}">
                <a16:creationId xmlns:a16="http://schemas.microsoft.com/office/drawing/2014/main" id="{0C6EBB3A-68E9-0447-ABDA-79F537DB01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7303" y="1953346"/>
            <a:ext cx="1486303" cy="155242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E5988D2-8931-E645-88B8-2CDFD19DC2A0}"/>
              </a:ext>
            </a:extLst>
          </p:cNvPr>
          <p:cNvSpPr txBox="1"/>
          <p:nvPr/>
        </p:nvSpPr>
        <p:spPr>
          <a:xfrm>
            <a:off x="3825774" y="113113"/>
            <a:ext cx="4555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&gt; 3.400 Contratos Executados</a:t>
            </a:r>
          </a:p>
        </p:txBody>
      </p:sp>
    </p:spTree>
    <p:extLst>
      <p:ext uri="{BB962C8B-B14F-4D97-AF65-F5344CB8AC3E}">
        <p14:creationId xmlns:p14="http://schemas.microsoft.com/office/powerpoint/2010/main" val="18296105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487AE47-822D-CB47-9613-79B960D81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5648" y="1373329"/>
            <a:ext cx="8680704" cy="432033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9EF5BB8-F3F1-7248-8D46-13A863F275E0}"/>
              </a:ext>
            </a:extLst>
          </p:cNvPr>
          <p:cNvSpPr txBox="1"/>
          <p:nvPr/>
        </p:nvSpPr>
        <p:spPr>
          <a:xfrm>
            <a:off x="542923" y="554534"/>
            <a:ext cx="6591122" cy="806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HISTÓRICO</a:t>
            </a:r>
          </a:p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403030403020204" pitchFamily="34" charset="0"/>
                <a:cs typeface="Source Sans Pro" panose="020F0502020204030204" pitchFamily="34" charset="0"/>
              </a:rPr>
              <a:t>Ferragens e Cadeias Fornecidas (⌲ 3,5% do SIN)</a:t>
            </a:r>
            <a:endParaRPr lang="pt-BR" sz="2540" b="1" dirty="0">
              <a:ea typeface="Source Sans Pro" panose="020B0503030403020204" pitchFamily="34" charset="0"/>
              <a:cs typeface="Source Sans Pro" panose="020F0502020204030204" pitchFamily="34" charset="0"/>
            </a:endParaRP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98D3E5A0-9159-5947-9FD5-19B14F111491}"/>
              </a:ext>
            </a:extLst>
          </p:cNvPr>
          <p:cNvCxnSpPr>
            <a:cxnSpLocks/>
          </p:cNvCxnSpPr>
          <p:nvPr/>
        </p:nvCxnSpPr>
        <p:spPr>
          <a:xfrm>
            <a:off x="640959" y="1373329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1341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4BCD5EA-46BC-DEC8-4AD2-23453D0798F6}"/>
              </a:ext>
            </a:extLst>
          </p:cNvPr>
          <p:cNvSpPr txBox="1"/>
          <p:nvPr/>
        </p:nvSpPr>
        <p:spPr>
          <a:xfrm>
            <a:off x="542924" y="554534"/>
            <a:ext cx="572264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Isolador de Barreira - Para que Serve?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D24F357-B6E4-0F4A-767E-6FA109ECADE5}"/>
              </a:ext>
            </a:extLst>
          </p:cNvPr>
          <p:cNvSpPr txBox="1"/>
          <p:nvPr/>
        </p:nvSpPr>
        <p:spPr>
          <a:xfrm>
            <a:off x="1223493" y="1300766"/>
            <a:ext cx="84916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Evitar a aproximação das partes vivas da cadeia em relação ao mastro central da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Redução da distância de Isolamento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Arco Elétrico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Desligamento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Danos aos Cabos de Energia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6D39C90-7E8E-AEB3-C640-1730954B2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824" y="1955323"/>
            <a:ext cx="5592385" cy="40803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6B7F2BA-65C2-E219-F410-38E4ECA94E06}"/>
              </a:ext>
            </a:extLst>
          </p:cNvPr>
          <p:cNvSpPr/>
          <p:nvPr/>
        </p:nvSpPr>
        <p:spPr>
          <a:xfrm>
            <a:off x="7997779" y="4288665"/>
            <a:ext cx="3032975" cy="676141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6FA71A0C-D7A8-EC22-89C4-7D2C05A54497}"/>
              </a:ext>
            </a:extLst>
          </p:cNvPr>
          <p:cNvCxnSpPr>
            <a:cxnSpLocks/>
          </p:cNvCxnSpPr>
          <p:nvPr/>
        </p:nvCxnSpPr>
        <p:spPr>
          <a:xfrm>
            <a:off x="4765183" y="2649306"/>
            <a:ext cx="3045854" cy="1896936"/>
          </a:xfrm>
          <a:prstGeom prst="straightConnector1">
            <a:avLst/>
          </a:prstGeom>
          <a:ln w="3492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ABC2F131-F265-A9F9-E4A8-B17916744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3493" y="3385272"/>
            <a:ext cx="4064564" cy="259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762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99310-73CC-EC7E-1D72-7243C9B58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5826C48-BEEF-BC73-2AF2-274CAFF4E9A4}"/>
              </a:ext>
            </a:extLst>
          </p:cNvPr>
          <p:cNvSpPr txBox="1"/>
          <p:nvPr/>
        </p:nvSpPr>
        <p:spPr>
          <a:xfrm>
            <a:off x="542923" y="554534"/>
            <a:ext cx="989540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Isolador de Barreira - Como resolve a aproximação das partes vivas?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58B349-7098-10D6-F381-430F7A6A5E4A}"/>
              </a:ext>
            </a:extLst>
          </p:cNvPr>
          <p:cNvSpPr txBox="1"/>
          <p:nvPr/>
        </p:nvSpPr>
        <p:spPr>
          <a:xfrm>
            <a:off x="1223493" y="1300766"/>
            <a:ext cx="101363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isolador se transforma em uma barreira mecânica, limitando a aproximação até uma distância segura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requer desligamento para instalação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Leve, fácil de manusear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precisar furar peças da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 de reforços de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Aplicável a todas as fases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5CDFAD8-540A-EAEF-321B-702235AF4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398" y="2043214"/>
            <a:ext cx="5289886" cy="3749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112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CCF26-2A81-F387-FE54-BD96B27A1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5AD1680-CD64-6FC0-21F0-7E6EA892C268}"/>
              </a:ext>
            </a:extLst>
          </p:cNvPr>
          <p:cNvSpPr txBox="1"/>
          <p:nvPr/>
        </p:nvSpPr>
        <p:spPr>
          <a:xfrm>
            <a:off x="542923" y="554534"/>
            <a:ext cx="989540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Isolador de Barreira - Como resolve a aproximação das partes vivas?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71CA413-C9B5-69AD-B713-A60FC470F829}"/>
              </a:ext>
            </a:extLst>
          </p:cNvPr>
          <p:cNvSpPr txBox="1"/>
          <p:nvPr/>
        </p:nvSpPr>
        <p:spPr>
          <a:xfrm>
            <a:off x="1223493" y="1300766"/>
            <a:ext cx="101363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isolador se transforma em uma barreira mecânica, limitando a aproximação até uma distância segura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requer desligamento para instalação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Leve, fácil de manusear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precisar furar peças da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 de reforços de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Aplicável a todas as fases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0DABD90-8AA5-1A14-DB4A-7DA6FFF0C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9688" y="1886753"/>
            <a:ext cx="5950463" cy="424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379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859A6-5D2A-AC69-EE99-986D8B950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1ABE84B-30E4-13D0-B0AE-1909ECB9BF18}"/>
              </a:ext>
            </a:extLst>
          </p:cNvPr>
          <p:cNvSpPr txBox="1"/>
          <p:nvPr/>
        </p:nvSpPr>
        <p:spPr>
          <a:xfrm>
            <a:off x="542923" y="554534"/>
            <a:ext cx="989540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Isolador de Barreira - Como resolve a aproximação das partes vivas?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C41387E-1A31-DFC4-EA55-79D4019827C0}"/>
              </a:ext>
            </a:extLst>
          </p:cNvPr>
          <p:cNvSpPr txBox="1"/>
          <p:nvPr/>
        </p:nvSpPr>
        <p:spPr>
          <a:xfrm>
            <a:off x="1223493" y="1300766"/>
            <a:ext cx="101363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isolador se transforma em uma barreira mecânica, limitando a aproximação até uma distância segura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requer desligamento para instalação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Leve, fácil de manusear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precisar furar peças da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 de reforços de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Aplicável a todas as fases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E4DBC27-A24C-7A46-F6E2-01C287883F9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897" y="2940169"/>
            <a:ext cx="11210030" cy="3140471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84976727-39CA-89E2-88BA-D350BAA86364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5331854" y="2792783"/>
            <a:ext cx="1674253" cy="1540958"/>
          </a:xfrm>
          <a:prstGeom prst="straightConnector1">
            <a:avLst/>
          </a:prstGeom>
          <a:ln w="3810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DE0A9254-BD20-FF9A-0E1D-61BC0BAE757D}"/>
              </a:ext>
            </a:extLst>
          </p:cNvPr>
          <p:cNvSpPr txBox="1"/>
          <p:nvPr/>
        </p:nvSpPr>
        <p:spPr>
          <a:xfrm>
            <a:off x="7006107" y="2608117"/>
            <a:ext cx="1732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Área de Impacto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67C7E14-DD16-5DD4-E355-A7AE02D37259}"/>
              </a:ext>
            </a:extLst>
          </p:cNvPr>
          <p:cNvSpPr txBox="1"/>
          <p:nvPr/>
        </p:nvSpPr>
        <p:spPr>
          <a:xfrm>
            <a:off x="8776842" y="2417012"/>
            <a:ext cx="3171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13mm de espessura para 500kV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6CB1A8B-2831-E06E-C2B3-C20226376C9A}"/>
              </a:ext>
            </a:extLst>
          </p:cNvPr>
          <p:cNvSpPr txBox="1"/>
          <p:nvPr/>
        </p:nvSpPr>
        <p:spPr>
          <a:xfrm>
            <a:off x="8892862" y="2786344"/>
            <a:ext cx="3107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B050"/>
                </a:solidFill>
              </a:rPr>
              <a:t>8mm de espessura para 230kV</a:t>
            </a:r>
          </a:p>
        </p:txBody>
      </p:sp>
      <p:sp>
        <p:nvSpPr>
          <p:cNvPr id="13" name="Chave Esquerda 12">
            <a:extLst>
              <a:ext uri="{FF2B5EF4-FFF2-40B4-BE49-F238E27FC236}">
                <a16:creationId xmlns:a16="http://schemas.microsoft.com/office/drawing/2014/main" id="{2D685897-BA8B-4BC2-38E2-0777556B0733}"/>
              </a:ext>
            </a:extLst>
          </p:cNvPr>
          <p:cNvSpPr/>
          <p:nvPr/>
        </p:nvSpPr>
        <p:spPr>
          <a:xfrm>
            <a:off x="8660822" y="2399771"/>
            <a:ext cx="232040" cy="821347"/>
          </a:xfrm>
          <a:prstGeom prst="leftBrac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0126C7CB-F697-B680-A90F-620A8DD8A65D}"/>
              </a:ext>
            </a:extLst>
          </p:cNvPr>
          <p:cNvCxnSpPr>
            <a:cxnSpLocks/>
          </p:cNvCxnSpPr>
          <p:nvPr/>
        </p:nvCxnSpPr>
        <p:spPr>
          <a:xfrm flipV="1">
            <a:off x="8976575" y="4823138"/>
            <a:ext cx="817808" cy="4121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>
            <a:extLst>
              <a:ext uri="{FF2B5EF4-FFF2-40B4-BE49-F238E27FC236}">
                <a16:creationId xmlns:a16="http://schemas.microsoft.com/office/drawing/2014/main" id="{3CB8D2EF-268F-9CF4-514C-F510FC187514}"/>
              </a:ext>
            </a:extLst>
          </p:cNvPr>
          <p:cNvCxnSpPr>
            <a:cxnSpLocks/>
          </p:cNvCxnSpPr>
          <p:nvPr/>
        </p:nvCxnSpPr>
        <p:spPr>
          <a:xfrm>
            <a:off x="8976575" y="5235262"/>
            <a:ext cx="862884" cy="33205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FE7B16C-4948-5562-0D22-F76316598CED}"/>
              </a:ext>
            </a:extLst>
          </p:cNvPr>
          <p:cNvCxnSpPr/>
          <p:nvPr/>
        </p:nvCxnSpPr>
        <p:spPr>
          <a:xfrm flipV="1">
            <a:off x="7006107" y="5235262"/>
            <a:ext cx="1970468" cy="59049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4E690E46-F81B-E7B3-319D-B829FF772471}"/>
              </a:ext>
            </a:extLst>
          </p:cNvPr>
          <p:cNvSpPr txBox="1"/>
          <p:nvPr/>
        </p:nvSpPr>
        <p:spPr>
          <a:xfrm>
            <a:off x="5628067" y="5821869"/>
            <a:ext cx="1931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0070C0"/>
                </a:solidFill>
              </a:rPr>
              <a:t>Extensão Ajustável</a:t>
            </a:r>
          </a:p>
        </p:txBody>
      </p:sp>
    </p:spTree>
    <p:extLst>
      <p:ext uri="{BB962C8B-B14F-4D97-AF65-F5344CB8AC3E}">
        <p14:creationId xmlns:p14="http://schemas.microsoft.com/office/powerpoint/2010/main" val="7273498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B86B8-55A5-EBEF-DF2A-130D7ADFD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DE860F7-C598-6BF9-E265-65FAB04A5D9F}"/>
              </a:ext>
            </a:extLst>
          </p:cNvPr>
          <p:cNvSpPr txBox="1"/>
          <p:nvPr/>
        </p:nvSpPr>
        <p:spPr>
          <a:xfrm>
            <a:off x="542923" y="554534"/>
            <a:ext cx="989540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Isolador de Barreira - Como resolve a aproximação das partes vivas?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27935D3C-5F77-6BCB-1266-B8950080BA08}"/>
              </a:ext>
            </a:extLst>
          </p:cNvPr>
          <p:cNvSpPr txBox="1"/>
          <p:nvPr/>
        </p:nvSpPr>
        <p:spPr>
          <a:xfrm>
            <a:off x="1223493" y="1300766"/>
            <a:ext cx="101363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isolador se transforma em uma barreira mecânica, limitando a aproximação até uma distância segura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requer desligamento para instalação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Leve, fácil de manusear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precisar furar peças da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 de reforços de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Aplicável a todas as fases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DEB7B90-2152-6CF6-613F-0D17CB726C1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13278" y="2874752"/>
            <a:ext cx="6626181" cy="185631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B62F161-1C66-6D81-9259-A50AD17E4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7476" y="4430869"/>
            <a:ext cx="1976906" cy="9525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8071D90-773D-4F0E-86E4-F11CA9DBC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475" y="4701088"/>
            <a:ext cx="86493" cy="5995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740642B-DF77-01F6-09F2-9ECE0937C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9337" y="4701087"/>
            <a:ext cx="86493" cy="59953"/>
          </a:xfrm>
          <a:prstGeom prst="rect">
            <a:avLst/>
          </a:prstGeom>
        </p:spPr>
      </p:pic>
      <p:grpSp>
        <p:nvGrpSpPr>
          <p:cNvPr id="10" name="Group 260" descr="Diagrama  Descrição gerada automaticamente">
            <a:extLst>
              <a:ext uri="{FF2B5EF4-FFF2-40B4-BE49-F238E27FC236}">
                <a16:creationId xmlns:a16="http://schemas.microsoft.com/office/drawing/2014/main" id="{15BCA0DD-3A00-03A3-1533-C98911CC9573}"/>
              </a:ext>
            </a:extLst>
          </p:cNvPr>
          <p:cNvGrpSpPr>
            <a:grpSpLocks/>
          </p:cNvGrpSpPr>
          <p:nvPr/>
        </p:nvGrpSpPr>
        <p:grpSpPr bwMode="auto">
          <a:xfrm>
            <a:off x="3826510" y="4257861"/>
            <a:ext cx="4538980" cy="1878965"/>
            <a:chOff x="2014" y="-1571"/>
            <a:chExt cx="7148" cy="2959"/>
          </a:xfrm>
        </p:grpSpPr>
        <p:pic>
          <p:nvPicPr>
            <p:cNvPr id="14" name="Picture 261" descr="Diagrama  Descrição gerada automaticamente">
              <a:extLst>
                <a:ext uri="{FF2B5EF4-FFF2-40B4-BE49-F238E27FC236}">
                  <a16:creationId xmlns:a16="http://schemas.microsoft.com/office/drawing/2014/main" id="{22CA8D89-324F-1632-7724-C28ECE158234}"/>
                </a:ext>
              </a:extLst>
            </p:cNvPr>
            <p:cNvPicPr>
              <a:picLocks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4" y="-1571"/>
              <a:ext cx="7148" cy="2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AutoShape 262" descr="Diagrama  Descrição gerada automaticamente">
              <a:extLst>
                <a:ext uri="{FF2B5EF4-FFF2-40B4-BE49-F238E27FC236}">
                  <a16:creationId xmlns:a16="http://schemas.microsoft.com/office/drawing/2014/main" id="{1D55981D-15F8-AE12-BF9D-17DE4F37A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8" y="-487"/>
              <a:ext cx="4402" cy="1300"/>
            </a:xfrm>
            <a:custGeom>
              <a:avLst/>
              <a:gdLst>
                <a:gd name="T0" fmla="+- 0 5100 4528"/>
                <a:gd name="T1" fmla="*/ T0 w 4402"/>
                <a:gd name="T2" fmla="+- 0 24 -487"/>
                <a:gd name="T3" fmla="*/ 24 h 1300"/>
                <a:gd name="T4" fmla="+- 0 4528 4528"/>
                <a:gd name="T5" fmla="*/ T4 w 4402"/>
                <a:gd name="T6" fmla="+- 0 -278 -487"/>
                <a:gd name="T7" fmla="*/ -278 h 1300"/>
                <a:gd name="T8" fmla="+- 0 8076 4528"/>
                <a:gd name="T9" fmla="*/ T8 w 4402"/>
                <a:gd name="T10" fmla="+- 0 813 -487"/>
                <a:gd name="T11" fmla="*/ 813 h 1300"/>
                <a:gd name="T12" fmla="+- 0 8729 4528"/>
                <a:gd name="T13" fmla="*/ T12 w 4402"/>
                <a:gd name="T14" fmla="+- 0 693 -487"/>
                <a:gd name="T15" fmla="*/ 693 h 1300"/>
                <a:gd name="T16" fmla="+- 0 8930 4528"/>
                <a:gd name="T17" fmla="*/ T16 w 4402"/>
                <a:gd name="T18" fmla="+- 0 363 -487"/>
                <a:gd name="T19" fmla="*/ 363 h 1300"/>
                <a:gd name="T20" fmla="+- 0 8662 4528"/>
                <a:gd name="T21" fmla="*/ T20 w 4402"/>
                <a:gd name="T22" fmla="+- 0 -235 -487"/>
                <a:gd name="T23" fmla="*/ -235 h 1300"/>
                <a:gd name="T24" fmla="+- 0 6536 4528"/>
                <a:gd name="T25" fmla="*/ T24 w 4402"/>
                <a:gd name="T26" fmla="+- 0 24 -487"/>
                <a:gd name="T27" fmla="*/ 24 h 1300"/>
                <a:gd name="T28" fmla="+- 0 8075 4528"/>
                <a:gd name="T29" fmla="*/ T28 w 4402"/>
                <a:gd name="T30" fmla="+- 0 -487 -487"/>
                <a:gd name="T31" fmla="*/ -487 h 130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</a:cxnLst>
              <a:rect l="0" t="0" r="r" b="b"/>
              <a:pathLst>
                <a:path w="4402" h="1300">
                  <a:moveTo>
                    <a:pt x="572" y="511"/>
                  </a:moveTo>
                  <a:lnTo>
                    <a:pt x="0" y="209"/>
                  </a:lnTo>
                  <a:moveTo>
                    <a:pt x="3548" y="1300"/>
                  </a:moveTo>
                  <a:lnTo>
                    <a:pt x="4201" y="1180"/>
                  </a:lnTo>
                  <a:moveTo>
                    <a:pt x="4402" y="850"/>
                  </a:moveTo>
                  <a:lnTo>
                    <a:pt x="4134" y="252"/>
                  </a:lnTo>
                  <a:moveTo>
                    <a:pt x="2008" y="511"/>
                  </a:moveTo>
                  <a:lnTo>
                    <a:pt x="3547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pt-BR"/>
            </a:p>
          </p:txBody>
        </p:sp>
      </p:grp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B09EEFC1-789C-7106-EF41-2B4203CC8E5B}"/>
              </a:ext>
            </a:extLst>
          </p:cNvPr>
          <p:cNvCxnSpPr>
            <a:cxnSpLocks/>
          </p:cNvCxnSpPr>
          <p:nvPr/>
        </p:nvCxnSpPr>
        <p:spPr>
          <a:xfrm flipV="1">
            <a:off x="2873768" y="5251552"/>
            <a:ext cx="1292252" cy="30568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C3674E73-5B23-B9E7-E0FE-6BD1710F5615}"/>
              </a:ext>
            </a:extLst>
          </p:cNvPr>
          <p:cNvCxnSpPr>
            <a:cxnSpLocks/>
          </p:cNvCxnSpPr>
          <p:nvPr/>
        </p:nvCxnSpPr>
        <p:spPr>
          <a:xfrm flipV="1">
            <a:off x="2873768" y="5299039"/>
            <a:ext cx="4539811" cy="25819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EAF32B6-F6EA-5AE6-2B50-6934B341955C}"/>
              </a:ext>
            </a:extLst>
          </p:cNvPr>
          <p:cNvSpPr txBox="1"/>
          <p:nvPr/>
        </p:nvSpPr>
        <p:spPr>
          <a:xfrm>
            <a:off x="1427887" y="5251552"/>
            <a:ext cx="15801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rgbClr val="0070C0"/>
                </a:solidFill>
              </a:rPr>
              <a:t>Ferragens de </a:t>
            </a:r>
          </a:p>
          <a:p>
            <a:pPr algn="ctr"/>
            <a:r>
              <a:rPr lang="pt-BR" dirty="0">
                <a:solidFill>
                  <a:srgbClr val="0070C0"/>
                </a:solidFill>
              </a:rPr>
              <a:t>Fixação à Torre</a:t>
            </a:r>
          </a:p>
        </p:txBody>
      </p:sp>
    </p:spTree>
    <p:extLst>
      <p:ext uri="{BB962C8B-B14F-4D97-AF65-F5344CB8AC3E}">
        <p14:creationId xmlns:p14="http://schemas.microsoft.com/office/powerpoint/2010/main" val="31555958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2BEE6-DDDD-8DB8-BA6D-34F0FE7A0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CC8D5FC-3E0D-FF9C-0D33-8316BE0E9FF8}"/>
              </a:ext>
            </a:extLst>
          </p:cNvPr>
          <p:cNvSpPr txBox="1"/>
          <p:nvPr/>
        </p:nvSpPr>
        <p:spPr>
          <a:xfrm>
            <a:off x="542923" y="554534"/>
            <a:ext cx="989540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Isolador de Barreira - Como resolve a aproximação das partes vivas?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9C5E327-0BD7-BF0B-9C3C-A52A1407B3C4}"/>
              </a:ext>
            </a:extLst>
          </p:cNvPr>
          <p:cNvSpPr txBox="1"/>
          <p:nvPr/>
        </p:nvSpPr>
        <p:spPr>
          <a:xfrm>
            <a:off x="1223493" y="1300766"/>
            <a:ext cx="101363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isolador se transforma em uma barreira mecânica, limitando a aproximação até uma distância segura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requer desligamento para instalação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Leve, fácil de manusear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precisar furar peças da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 de reforços de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Aplicável a todas as fases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F437CC3-03BA-93B4-B2ED-DD43A4C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9688" y="1893299"/>
            <a:ext cx="6379584" cy="417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079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C8F00-AD62-C9F3-641F-E78F3EE0B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61B1FC8-AFEE-C3D0-7959-B286A5740AE6}"/>
              </a:ext>
            </a:extLst>
          </p:cNvPr>
          <p:cNvSpPr txBox="1"/>
          <p:nvPr/>
        </p:nvSpPr>
        <p:spPr>
          <a:xfrm>
            <a:off x="542923" y="554534"/>
            <a:ext cx="9895403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Isolador de Barreira - Como resolve a aproximação das partes vivas?</a:t>
            </a:r>
            <a:endParaRPr lang="pt-BR" sz="2540" b="1" dirty="0">
              <a:ea typeface="Source Sans Pro" panose="020B0703030403020204" pitchFamily="34" charset="0"/>
              <a:cs typeface="Source Sans Pro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DDE3B6B-947B-3074-9249-521DFFE25FF0}"/>
              </a:ext>
            </a:extLst>
          </p:cNvPr>
          <p:cNvSpPr txBox="1"/>
          <p:nvPr/>
        </p:nvSpPr>
        <p:spPr>
          <a:xfrm>
            <a:off x="1223493" y="1300766"/>
            <a:ext cx="1013636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O isolador se transforma em uma barreira mecânica, limitando a aproximação até uma distância segura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requer desligamento para instalação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Leve, fácil de manusear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precisar furar peças da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Não precisa de reforços de torre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pt-BR" dirty="0"/>
              <a:t>Aplicável a todas as fases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95FB820-E0A6-7EC7-408D-1CE103C26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560" y="1893193"/>
            <a:ext cx="5938929" cy="423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415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8812E-1526-A471-41D3-1ECE25480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Conector Reto 31">
            <a:extLst>
              <a:ext uri="{FF2B5EF4-FFF2-40B4-BE49-F238E27FC236}">
                <a16:creationId xmlns:a16="http://schemas.microsoft.com/office/drawing/2014/main" id="{50A98101-2BEF-6F74-7322-4E87EDFE0DE1}"/>
              </a:ext>
            </a:extLst>
          </p:cNvPr>
          <p:cNvCxnSpPr>
            <a:cxnSpLocks/>
          </p:cNvCxnSpPr>
          <p:nvPr/>
        </p:nvCxnSpPr>
        <p:spPr>
          <a:xfrm>
            <a:off x="640959" y="1373329"/>
            <a:ext cx="101501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B42E461E-8244-6274-897A-54D41893FC27}"/>
              </a:ext>
            </a:extLst>
          </p:cNvPr>
          <p:cNvSpPr/>
          <p:nvPr/>
        </p:nvSpPr>
        <p:spPr>
          <a:xfrm>
            <a:off x="640959" y="1489271"/>
            <a:ext cx="1113048" cy="862416"/>
          </a:xfrm>
          <a:prstGeom prst="rect">
            <a:avLst/>
          </a:prstGeom>
          <a:solidFill>
            <a:srgbClr val="0045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814" dirty="0"/>
              <a:t>2024</a:t>
            </a:r>
          </a:p>
          <a:p>
            <a:pPr algn="ctr"/>
            <a:r>
              <a:rPr lang="pt-BR" sz="1814" dirty="0"/>
              <a:t>VERENE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26A8A0D-CF87-A763-3D54-C690BFA0EBC0}"/>
              </a:ext>
            </a:extLst>
          </p:cNvPr>
          <p:cNvSpPr/>
          <p:nvPr/>
        </p:nvSpPr>
        <p:spPr>
          <a:xfrm>
            <a:off x="1754006" y="1489271"/>
            <a:ext cx="5026155" cy="8624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33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CE4EA8A-E34E-920C-A138-5902E61F1BBD}"/>
              </a:ext>
            </a:extLst>
          </p:cNvPr>
          <p:cNvSpPr txBox="1"/>
          <p:nvPr/>
        </p:nvSpPr>
        <p:spPr>
          <a:xfrm>
            <a:off x="1813123" y="1724072"/>
            <a:ext cx="4130233" cy="371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814" dirty="0"/>
              <a:t>Isolador de Barreira- LT Santa Lúcia 500kV</a:t>
            </a:r>
          </a:p>
        </p:txBody>
      </p:sp>
      <p:sp>
        <p:nvSpPr>
          <p:cNvPr id="17" name="Triângulo 16">
            <a:extLst>
              <a:ext uri="{FF2B5EF4-FFF2-40B4-BE49-F238E27FC236}">
                <a16:creationId xmlns:a16="http://schemas.microsoft.com/office/drawing/2014/main" id="{953F8613-18CF-11E7-F318-F383219CBA12}"/>
              </a:ext>
            </a:extLst>
          </p:cNvPr>
          <p:cNvSpPr/>
          <p:nvPr/>
        </p:nvSpPr>
        <p:spPr>
          <a:xfrm rot="5400000">
            <a:off x="6696100" y="1585884"/>
            <a:ext cx="862416" cy="694295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33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77383611-E242-8AA0-FFFE-CF426021E3A3}"/>
              </a:ext>
            </a:extLst>
          </p:cNvPr>
          <p:cNvSpPr txBox="1"/>
          <p:nvPr/>
        </p:nvSpPr>
        <p:spPr>
          <a:xfrm>
            <a:off x="529377" y="3932422"/>
            <a:ext cx="61110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079" indent="-311079">
              <a:buFont typeface="Arial" panose="020B0604020202020204" pitchFamily="34" charset="0"/>
              <a:buChar char="•"/>
            </a:pPr>
            <a:r>
              <a:rPr lang="pt-BR" sz="2000" dirty="0"/>
              <a:t>Consultoria e transferência da experiência chinesa de normalização:</a:t>
            </a:r>
          </a:p>
          <a:p>
            <a:pPr marL="768279" lvl="1" indent="-311079" algn="just">
              <a:buFont typeface="Arial" panose="020B0604020202020204" pitchFamily="34" charset="0"/>
              <a:buChar char="•"/>
            </a:pPr>
            <a:r>
              <a:rPr lang="pt-BR" sz="1600" dirty="0">
                <a:highlight>
                  <a:srgbClr val="FFFF00"/>
                </a:highlight>
              </a:rPr>
              <a:t>Fornecimento em execução</a:t>
            </a:r>
            <a:r>
              <a:rPr lang="pt-BR" sz="1600" dirty="0"/>
              <a:t>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F3279F4-E1BF-BFDE-24D4-0A09007272C9}"/>
              </a:ext>
            </a:extLst>
          </p:cNvPr>
          <p:cNvSpPr txBox="1"/>
          <p:nvPr/>
        </p:nvSpPr>
        <p:spPr>
          <a:xfrm>
            <a:off x="538408" y="2680389"/>
            <a:ext cx="6102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079" indent="-311079">
              <a:buFont typeface="Arial" panose="020B0604020202020204" pitchFamily="34" charset="0"/>
              <a:buChar char="•"/>
            </a:pPr>
            <a:r>
              <a:rPr lang="pt-BR" sz="2000" dirty="0">
                <a:highlight>
                  <a:srgbClr val="FFFF00"/>
                </a:highlight>
              </a:rPr>
              <a:t>VENTOS FORTES</a:t>
            </a:r>
            <a:r>
              <a:rPr lang="pt-BR" dirty="0"/>
              <a:t>=&gt; </a:t>
            </a:r>
            <a:r>
              <a:rPr lang="pt-BR" sz="2000" dirty="0">
                <a:highlight>
                  <a:srgbClr val="FFFF00"/>
                </a:highlight>
              </a:rPr>
              <a:t>Desligamentos</a:t>
            </a:r>
            <a:r>
              <a:rPr lang="pt-BR" dirty="0"/>
              <a:t> frequentes na LT 500kV Santa Lúcia (aproximação da cadeia à torre)</a:t>
            </a:r>
          </a:p>
          <a:p>
            <a:pPr marL="768279" lvl="1" indent="-311079" algn="just">
              <a:buFont typeface="Arial" panose="020B0604020202020204" pitchFamily="34" charset="0"/>
              <a:buChar char="•"/>
            </a:pPr>
            <a:r>
              <a:rPr lang="pt-BR" sz="1600" dirty="0"/>
              <a:t>Desenvolvimento da solução com isoladores de barreira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B81CBD8-BA4F-021F-E6FC-3C5521C8BE8E}"/>
              </a:ext>
            </a:extLst>
          </p:cNvPr>
          <p:cNvSpPr txBox="1"/>
          <p:nvPr/>
        </p:nvSpPr>
        <p:spPr>
          <a:xfrm>
            <a:off x="542924" y="554534"/>
            <a:ext cx="290553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22"/>
              </a:lnSpc>
            </a:pPr>
            <a:r>
              <a:rPr lang="pt-BR" sz="2540" b="1" dirty="0">
                <a:ea typeface="Source Sans Pro Light" panose="020B0503030403020204" pitchFamily="34" charset="0"/>
                <a:cs typeface="Source Sans Pro" panose="020F0502020204030204" pitchFamily="34" charset="0"/>
              </a:rPr>
              <a:t>PRINCIPAIS</a:t>
            </a:r>
          </a:p>
          <a:p>
            <a:pPr>
              <a:lnSpc>
                <a:spcPts val="2722"/>
              </a:lnSpc>
            </a:pPr>
            <a:r>
              <a:rPr lang="pt-BR" sz="2540" b="1" dirty="0">
                <a:ea typeface="Source Sans Pro" panose="020B0703030403020204" pitchFamily="34" charset="0"/>
                <a:cs typeface="Source Sans Pro" panose="020F0502020204030204" pitchFamily="34" charset="0"/>
              </a:rPr>
              <a:t>CONTRATOS</a:t>
            </a:r>
          </a:p>
        </p:txBody>
      </p:sp>
      <p:pic>
        <p:nvPicPr>
          <p:cNvPr id="3" name="Gráfico 2" descr="Ventoso com preenchimento sólido">
            <a:extLst>
              <a:ext uri="{FF2B5EF4-FFF2-40B4-BE49-F238E27FC236}">
                <a16:creationId xmlns:a16="http://schemas.microsoft.com/office/drawing/2014/main" id="{4D92F802-6D7F-DE0C-6A8C-FF25FDBD5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34353" y="1533160"/>
            <a:ext cx="774637" cy="77463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B358B0E-5AC5-069A-DA23-AE5D362B7D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783" y="1963228"/>
            <a:ext cx="3730054" cy="373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165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A890DE55-A22D-894F-9975-093F7CCD0D9E}"/>
              </a:ext>
            </a:extLst>
          </p:cNvPr>
          <p:cNvSpPr txBox="1"/>
          <p:nvPr/>
        </p:nvSpPr>
        <p:spPr>
          <a:xfrm>
            <a:off x="1244258" y="1091542"/>
            <a:ext cx="2659702" cy="7205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82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OBRIGADO</a:t>
            </a:r>
          </a:p>
        </p:txBody>
      </p:sp>
      <p:pic>
        <p:nvPicPr>
          <p:cNvPr id="8" name="Imagem 7" descr="Uma imagem contendo desenho, placar&#10;&#10;Descrição gerada automaticamente">
            <a:extLst>
              <a:ext uri="{FF2B5EF4-FFF2-40B4-BE49-F238E27FC236}">
                <a16:creationId xmlns:a16="http://schemas.microsoft.com/office/drawing/2014/main" id="{9B7A205C-E29B-F14C-A894-5A6EB155D2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810" y="2322578"/>
            <a:ext cx="4138379" cy="221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988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wind"/>
      </p:transition>
    </mc:Choice>
    <mc:Fallback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2A670680-8114-7F49-808B-80C4E830093A}" vid="{BC0612A9-985F-6543-A7CD-4E6791B8FFF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3757</TotalTime>
  <Words>1296</Words>
  <Application>Microsoft Macintosh PowerPoint</Application>
  <PresentationFormat>Widescreen</PresentationFormat>
  <Paragraphs>186</Paragraphs>
  <Slides>17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6" baseType="lpstr">
      <vt:lpstr>Aptos</vt:lpstr>
      <vt:lpstr>Arial</vt:lpstr>
      <vt:lpstr>Calibri</vt:lpstr>
      <vt:lpstr>Courier New</vt:lpstr>
      <vt:lpstr>Source Sans Pro</vt:lpstr>
      <vt:lpstr>Source Sans Pro Light</vt:lpstr>
      <vt:lpstr>Symbol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Cláudio da Costa Teixeira</dc:creator>
  <cp:lastModifiedBy>Claudio</cp:lastModifiedBy>
  <cp:revision>119</cp:revision>
  <cp:lastPrinted>2024-10-28T14:32:25Z</cp:lastPrinted>
  <dcterms:created xsi:type="dcterms:W3CDTF">2020-11-18T12:41:22Z</dcterms:created>
  <dcterms:modified xsi:type="dcterms:W3CDTF">2024-10-31T18:44:49Z</dcterms:modified>
</cp:coreProperties>
</file>