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277" r:id="rId4"/>
    <p:sldId id="299" r:id="rId5"/>
    <p:sldId id="300" r:id="rId6"/>
    <p:sldId id="283" r:id="rId7"/>
    <p:sldId id="272" r:id="rId8"/>
    <p:sldId id="276" r:id="rId9"/>
    <p:sldId id="271" r:id="rId10"/>
    <p:sldId id="294" r:id="rId11"/>
    <p:sldId id="281" r:id="rId12"/>
    <p:sldId id="302" r:id="rId13"/>
    <p:sldId id="303" r:id="rId14"/>
    <p:sldId id="258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85" autoAdjust="0"/>
    <p:restoredTop sz="94249" autoAdjust="0"/>
  </p:normalViewPr>
  <p:slideViewPr>
    <p:cSldViewPr snapToGrid="0" snapToObjects="1">
      <p:cViewPr varScale="1">
        <p:scale>
          <a:sx n="128" d="100"/>
          <a:sy n="128" d="100"/>
        </p:scale>
        <p:origin x="1088" y="176"/>
      </p:cViewPr>
      <p:guideLst/>
    </p:cSldViewPr>
  </p:slideViewPr>
  <p:outlineViewPr>
    <p:cViewPr>
      <p:scale>
        <a:sx n="33" d="100"/>
        <a:sy n="33" d="100"/>
      </p:scale>
      <p:origin x="0" y="-26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020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724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129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1550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668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336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95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296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373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623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1E412-B8D0-9E4F-B4AD-A7A85140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F58E3-E27E-DA47-8F40-4E7F4A367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0DF66D44-8810-107E-7B4D-12F46BCDC78B}"/>
              </a:ext>
            </a:extLst>
          </p:cNvPr>
          <p:cNvPicPr/>
          <p:nvPr userDrawn="1"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E4B7B9A-028F-00C0-9B44-DDD0BAF5F08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F84C9251-8385-E044-974F-21997BD81F0C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02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53C2AD88-24DF-F14B-90B8-7D7CB1EFD1E5}"/>
              </a:ext>
            </a:extLst>
          </p:cNvPr>
          <p:cNvSpPr txBox="1"/>
          <p:nvPr/>
        </p:nvSpPr>
        <p:spPr>
          <a:xfrm>
            <a:off x="471490" y="573498"/>
            <a:ext cx="396577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" panose="020B0703030403020204" pitchFamily="34" charset="0"/>
                <a:cs typeface="Source Sans Pro" panose="020F0502020204030204" pitchFamily="34" charset="0"/>
              </a:rPr>
              <a:t>ISOLADORES HÍBRIDOS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A987D828-0469-6845-9961-353DC372C5D3}"/>
              </a:ext>
            </a:extLst>
          </p:cNvPr>
          <p:cNvCxnSpPr>
            <a:cxnSpLocks/>
          </p:cNvCxnSpPr>
          <p:nvPr/>
        </p:nvCxnSpPr>
        <p:spPr>
          <a:xfrm>
            <a:off x="568122" y="980756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1CD4BF5-0EAF-E349-AFA8-69627AC1F1C9}"/>
              </a:ext>
            </a:extLst>
          </p:cNvPr>
          <p:cNvSpPr txBox="1"/>
          <p:nvPr/>
        </p:nvSpPr>
        <p:spPr>
          <a:xfrm>
            <a:off x="382702" y="1208313"/>
            <a:ext cx="11266439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33" dirty="0">
                <a:solidFill>
                  <a:srgbClr val="004552"/>
                </a:solidFill>
                <a:ea typeface="Source Sans Pro" panose="020B0703030403020204" pitchFamily="34" charset="0"/>
              </a:rPr>
              <a:t>	</a:t>
            </a:r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A fábrica Sinoma </a:t>
            </a:r>
            <a:r>
              <a:rPr lang="pt-BR" sz="1996" dirty="0" err="1">
                <a:solidFill>
                  <a:srgbClr val="004552"/>
                </a:solidFill>
                <a:ea typeface="Source Sans Pro" panose="020B0703030403020204" pitchFamily="34" charset="0"/>
              </a:rPr>
              <a:t>Jiangxi</a:t>
            </a:r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 </a:t>
            </a:r>
            <a:r>
              <a:rPr lang="pt-BR" sz="1996" dirty="0" err="1">
                <a:solidFill>
                  <a:srgbClr val="004552"/>
                </a:solidFill>
                <a:ea typeface="Source Sans Pro" panose="020B0703030403020204" pitchFamily="34" charset="0"/>
              </a:rPr>
              <a:t>Isolator</a:t>
            </a:r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 &amp; </a:t>
            </a:r>
            <a:r>
              <a:rPr lang="pt-BR" sz="1996" dirty="0" err="1">
                <a:solidFill>
                  <a:srgbClr val="004552"/>
                </a:solidFill>
                <a:ea typeface="Source Sans Pro" panose="020B0703030403020204" pitchFamily="34" charset="0"/>
              </a:rPr>
              <a:t>Electricity</a:t>
            </a:r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 Co., </a:t>
            </a:r>
            <a:r>
              <a:rPr lang="pt-BR" sz="1996" dirty="0" err="1">
                <a:solidFill>
                  <a:srgbClr val="004552"/>
                </a:solidFill>
                <a:ea typeface="Source Sans Pro" panose="020B0703030403020204" pitchFamily="34" charset="0"/>
              </a:rPr>
              <a:t>Ltd</a:t>
            </a:r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. com sua plataforma de P&amp;D, investiu muitos 	recursos em pesquisa e inovação de novos isoladores híbridos : </a:t>
            </a:r>
          </a:p>
          <a:p>
            <a:pPr algn="just"/>
            <a:endParaRPr lang="pt-BR" sz="1996" dirty="0">
              <a:solidFill>
                <a:srgbClr val="004552"/>
              </a:solidFill>
              <a:ea typeface="Source Sans Pro" panose="020B0703030403020204" pitchFamily="34" charset="0"/>
            </a:endParaRPr>
          </a:p>
          <a:p>
            <a:pPr algn="just"/>
            <a:endParaRPr lang="pt-BR" sz="1996" dirty="0">
              <a:solidFill>
                <a:srgbClr val="004552"/>
              </a:solidFill>
              <a:ea typeface="Source Sans Pro" panose="020B0703030403020204" pitchFamily="34" charset="0"/>
            </a:endParaRPr>
          </a:p>
          <a:p>
            <a:pPr algn="just"/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	</a:t>
            </a:r>
          </a:p>
          <a:p>
            <a:pPr algn="just"/>
            <a:endParaRPr lang="pt-BR" sz="1996" dirty="0">
              <a:solidFill>
                <a:srgbClr val="004552"/>
              </a:solidFill>
              <a:ea typeface="Source Sans Pro" panose="020B0703030403020204" pitchFamily="34" charset="0"/>
            </a:endParaRPr>
          </a:p>
          <a:p>
            <a:pPr algn="just"/>
            <a:endParaRPr lang="pt-BR" sz="1996" dirty="0">
              <a:solidFill>
                <a:srgbClr val="004552"/>
              </a:solidFill>
              <a:ea typeface="Source Sans Pro" panose="020B0703030403020204" pitchFamily="34" charset="0"/>
            </a:endParaRPr>
          </a:p>
          <a:p>
            <a:pPr algn="just"/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	</a:t>
            </a:r>
          </a:p>
        </p:txBody>
      </p:sp>
      <p:pic>
        <p:nvPicPr>
          <p:cNvPr id="33" name="Picture 2" descr="C:\Users\zoomber\Desktop\厂房\厂房外景.jpg">
            <a:extLst>
              <a:ext uri="{FF2B5EF4-FFF2-40B4-BE49-F238E27FC236}">
                <a16:creationId xmlns:a16="http://schemas.microsoft.com/office/drawing/2014/main" id="{5C1699E4-41F6-4DE5-8C9A-06C2B89A1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15" b="68697" l="0" r="98718">
                        <a14:foregroundMark x1="43990" y1="22222" x2="60577" y2="17842"/>
                        <a14:foregroundMark x1="60577" y1="17842" x2="55048" y2="27137"/>
                        <a14:foregroundMark x1="55048" y1="27137" x2="84054" y2="24252"/>
                        <a14:foregroundMark x1="84054" y1="24252" x2="71474" y2="28846"/>
                        <a14:foregroundMark x1="71474" y1="28846" x2="67949" y2="36752"/>
                        <a14:foregroundMark x1="67949" y1="36752" x2="87019" y2="41453"/>
                        <a14:foregroundMark x1="87019" y1="41453" x2="74599" y2="45620"/>
                        <a14:foregroundMark x1="74599" y1="45620" x2="63221" y2="43590"/>
                        <a14:foregroundMark x1="63221" y1="43590" x2="73237" y2="40278"/>
                        <a14:foregroundMark x1="73237" y1="40278" x2="79888" y2="41987"/>
                        <a14:foregroundMark x1="79888" y1="41987" x2="49760" y2="43590"/>
                        <a14:foregroundMark x1="49760" y1="43590" x2="72997" y2="41987"/>
                        <a14:foregroundMark x1="72997" y1="41987" x2="80529" y2="44124"/>
                        <a14:foregroundMark x1="80529" y1="44124" x2="51683" y2="47329"/>
                        <a14:foregroundMark x1="51683" y1="47329" x2="66667" y2="46581"/>
                        <a14:foregroundMark x1="66667" y1="46581" x2="75401" y2="48932"/>
                        <a14:foregroundMark x1="75401" y1="48932" x2="42548" y2="54487"/>
                        <a14:foregroundMark x1="42548" y1="54487" x2="69071" y2="55876"/>
                        <a14:foregroundMark x1="69071" y1="55876" x2="49519" y2="60043"/>
                        <a14:foregroundMark x1="49519" y1="60043" x2="60337" y2="60684"/>
                        <a14:foregroundMark x1="60337" y1="60684" x2="78446" y2="58547"/>
                        <a14:foregroundMark x1="78446" y1="58547" x2="46795" y2="56303"/>
                        <a14:foregroundMark x1="46795" y1="56303" x2="68750" y2="57692"/>
                        <a14:foregroundMark x1="68750" y1="57692" x2="51282" y2="62821"/>
                        <a14:foregroundMark x1="51282" y1="62821" x2="62260" y2="61432"/>
                        <a14:foregroundMark x1="62260" y1="61432" x2="28846" y2="64103"/>
                        <a14:foregroundMark x1="28846" y1="64103" x2="79006" y2="61004"/>
                        <a14:foregroundMark x1="79006" y1="61004" x2="23397" y2="60897"/>
                        <a14:foregroundMark x1="23397" y1="60897" x2="51763" y2="63248"/>
                        <a14:foregroundMark x1="51763" y1="63248" x2="9135" y2="68483"/>
                        <a14:foregroundMark x1="9135" y1="68483" x2="35096" y2="67949"/>
                        <a14:foregroundMark x1="35096" y1="67949" x2="6410" y2="66880"/>
                        <a14:foregroundMark x1="6410" y1="66880" x2="29327" y2="62607"/>
                        <a14:foregroundMark x1="29327" y1="62607" x2="2244" y2="54167"/>
                        <a14:foregroundMark x1="2244" y1="54167" x2="22837" y2="50107"/>
                        <a14:foregroundMark x1="22837" y1="50107" x2="8093" y2="50107"/>
                        <a14:foregroundMark x1="8093" y1="50107" x2="11058" y2="48504"/>
                        <a14:foregroundMark x1="84295" y1="33974" x2="91506" y2="34509"/>
                        <a14:foregroundMark x1="91506" y1="34509" x2="95673" y2="41774"/>
                        <a14:foregroundMark x1="95673" y1="41774" x2="96955" y2="54808"/>
                        <a14:foregroundMark x1="96955" y1="54808" x2="94391" y2="63034"/>
                        <a14:foregroundMark x1="94391" y1="63034" x2="85497" y2="64850"/>
                        <a14:foregroundMark x1="85497" y1="64850" x2="84135" y2="64103"/>
                        <a14:foregroundMark x1="92147" y1="24573" x2="98958" y2="26496"/>
                        <a14:foregroundMark x1="98958" y1="26496" x2="99038" y2="49038"/>
                        <a14:foregroundMark x1="99038" y1="49038" x2="98638" y2="68910"/>
                        <a14:foregroundMark x1="91506" y1="64850" x2="84455" y2="63248"/>
                        <a14:foregroundMark x1="84455" y1="63248" x2="48638" y2="76923"/>
                        <a14:foregroundMark x1="48638" y1="76923" x2="39343" y2="92521"/>
                        <a14:foregroundMark x1="39343" y1="92521" x2="30288" y2="92415"/>
                        <a14:foregroundMark x1="30288" y1="92415" x2="17468" y2="60791"/>
                        <a14:foregroundMark x1="17468" y1="60791" x2="12179" y2="54167"/>
                        <a14:foregroundMark x1="12179" y1="54167" x2="4327" y2="52778"/>
                        <a14:foregroundMark x1="4327" y1="52778" x2="0" y2="57158"/>
                        <a14:foregroundMark x1="19471" y1="50321" x2="56250" y2="67949"/>
                        <a14:foregroundMark x1="56250" y1="67949" x2="51683" y2="76389"/>
                        <a14:foregroundMark x1="51683" y1="76389" x2="37099" y2="75641"/>
                        <a14:foregroundMark x1="37099" y1="75641" x2="31330" y2="68803"/>
                        <a14:foregroundMark x1="31330" y1="68803" x2="36058" y2="62607"/>
                        <a14:foregroundMark x1="36058" y1="62607" x2="37500" y2="61859"/>
                        <a14:foregroundMark x1="36138" y1="66132" x2="42708" y2="68803"/>
                        <a14:foregroundMark x1="42708" y1="68803" x2="49359" y2="68697"/>
                        <a14:foregroundMark x1="49359" y1="68697" x2="44631" y2="62286"/>
                        <a14:foregroundMark x1="44631" y1="62286" x2="35817" y2="65598"/>
                        <a14:foregroundMark x1="99840" y1="23184" x2="56811" y2="4915"/>
                        <a14:foregroundMark x1="56811" y1="4915" x2="49599" y2="6731"/>
                        <a14:foregroundMark x1="49599" y1="6731" x2="34295" y2="15491"/>
                        <a14:foregroundMark x1="34295" y1="15491" x2="17388" y2="22756"/>
                        <a14:foregroundMark x1="17388" y1="22756" x2="160" y2="39850"/>
                        <a14:foregroundMark x1="160" y1="39850" x2="0" y2="40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333"/>
          <a:stretch/>
        </p:blipFill>
        <p:spPr bwMode="auto">
          <a:xfrm>
            <a:off x="2822816" y="2317370"/>
            <a:ext cx="6546368" cy="3273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Agrupar 33">
            <a:extLst>
              <a:ext uri="{FF2B5EF4-FFF2-40B4-BE49-F238E27FC236}">
                <a16:creationId xmlns:a16="http://schemas.microsoft.com/office/drawing/2014/main" id="{F18F6B1E-01E4-43CC-84BE-70446C5C73C5}"/>
              </a:ext>
            </a:extLst>
          </p:cNvPr>
          <p:cNvGrpSpPr/>
          <p:nvPr/>
        </p:nvGrpSpPr>
        <p:grpSpPr>
          <a:xfrm>
            <a:off x="839181" y="2236332"/>
            <a:ext cx="323558" cy="323558"/>
            <a:chOff x="6825491" y="4159343"/>
            <a:chExt cx="413946" cy="413946"/>
          </a:xfrm>
        </p:grpSpPr>
        <p:sp>
          <p:nvSpPr>
            <p:cNvPr id="35" name="Oval 49">
              <a:extLst>
                <a:ext uri="{FF2B5EF4-FFF2-40B4-BE49-F238E27FC236}">
                  <a16:creationId xmlns:a16="http://schemas.microsoft.com/office/drawing/2014/main" id="{582A8FD4-B429-4673-ABA6-2BB8406EE704}"/>
                </a:ext>
              </a:extLst>
            </p:cNvPr>
            <p:cNvSpPr/>
            <p:nvPr/>
          </p:nvSpPr>
          <p:spPr>
            <a:xfrm>
              <a:off x="6825491" y="4159343"/>
              <a:ext cx="413946" cy="413946"/>
            </a:xfrm>
            <a:prstGeom prst="ellipse">
              <a:avLst/>
            </a:prstGeom>
            <a:solidFill>
              <a:srgbClr val="0045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3"/>
            </a:p>
          </p:txBody>
        </p:sp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B186927C-AB9D-4844-ACF9-233CBE376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FFFFFF">
                    <a:alpha val="0"/>
                  </a:srgbClr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2766" y="4216618"/>
              <a:ext cx="299397" cy="299397"/>
            </a:xfrm>
            <a:prstGeom prst="rect">
              <a:avLst/>
            </a:prstGeom>
          </p:spPr>
        </p:pic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762DFBD-D654-4233-8554-A55DE87BF15C}"/>
              </a:ext>
            </a:extLst>
          </p:cNvPr>
          <p:cNvSpPr txBox="1"/>
          <p:nvPr/>
        </p:nvSpPr>
        <p:spPr>
          <a:xfrm>
            <a:off x="1252276" y="2169007"/>
            <a:ext cx="4684859" cy="399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Quatro patentes requeridas de invenção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A82F82BA-8F83-4078-AD28-ADB4B08364D3}"/>
              </a:ext>
            </a:extLst>
          </p:cNvPr>
          <p:cNvSpPr txBox="1"/>
          <p:nvPr/>
        </p:nvSpPr>
        <p:spPr>
          <a:xfrm>
            <a:off x="1252276" y="2723353"/>
            <a:ext cx="5561089" cy="399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Duas patentes requeridas de utilidade</a:t>
            </a: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0A80FE39-B75F-4EFF-B856-3F74F620CD5B}"/>
              </a:ext>
            </a:extLst>
          </p:cNvPr>
          <p:cNvGrpSpPr/>
          <p:nvPr/>
        </p:nvGrpSpPr>
        <p:grpSpPr>
          <a:xfrm>
            <a:off x="838438" y="2790678"/>
            <a:ext cx="323558" cy="323558"/>
            <a:chOff x="6825491" y="4159343"/>
            <a:chExt cx="413946" cy="413946"/>
          </a:xfrm>
        </p:grpSpPr>
        <p:sp>
          <p:nvSpPr>
            <p:cNvPr id="43" name="Oval 49">
              <a:extLst>
                <a:ext uri="{FF2B5EF4-FFF2-40B4-BE49-F238E27FC236}">
                  <a16:creationId xmlns:a16="http://schemas.microsoft.com/office/drawing/2014/main" id="{6252363B-98B7-43F9-B64A-3D4709046F7B}"/>
                </a:ext>
              </a:extLst>
            </p:cNvPr>
            <p:cNvSpPr/>
            <p:nvPr/>
          </p:nvSpPr>
          <p:spPr>
            <a:xfrm>
              <a:off x="6825491" y="4159343"/>
              <a:ext cx="413946" cy="413946"/>
            </a:xfrm>
            <a:prstGeom prst="ellipse">
              <a:avLst/>
            </a:prstGeom>
            <a:solidFill>
              <a:srgbClr val="0045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3"/>
            </a:p>
          </p:txBody>
        </p:sp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EB45583D-5F90-4100-88F2-F50C85A96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FFFFFF">
                    <a:alpha val="0"/>
                  </a:srgbClr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2766" y="4216618"/>
              <a:ext cx="299397" cy="299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185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4F3E8579-AA2C-1D42-9D06-7640A2AA1A67}"/>
              </a:ext>
            </a:extLst>
          </p:cNvPr>
          <p:cNvSpPr txBox="1"/>
          <p:nvPr/>
        </p:nvSpPr>
        <p:spPr>
          <a:xfrm>
            <a:off x="471410" y="435433"/>
            <a:ext cx="452501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" panose="020B0503030403020204" pitchFamily="34" charset="0"/>
                <a:cs typeface="Source Sans Pro" panose="020F0502020204030204" pitchFamily="34" charset="0"/>
              </a:rPr>
              <a:t>COMPOSIÇÃO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2020CD5-4281-6A4A-975E-AB25EA1236F3}"/>
              </a:ext>
            </a:extLst>
          </p:cNvPr>
          <p:cNvCxnSpPr>
            <a:cxnSpLocks/>
          </p:cNvCxnSpPr>
          <p:nvPr/>
        </p:nvCxnSpPr>
        <p:spPr>
          <a:xfrm>
            <a:off x="593259" y="868196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CEE3A3DA-E6D6-4CEE-8FB7-758BA7A1F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74" y="1388672"/>
            <a:ext cx="10406053" cy="42828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0EFF037-C750-4C3D-AAB5-47C407E3840C}"/>
              </a:ext>
            </a:extLst>
          </p:cNvPr>
          <p:cNvSpPr txBox="1"/>
          <p:nvPr/>
        </p:nvSpPr>
        <p:spPr>
          <a:xfrm>
            <a:off x="9683574" y="1419070"/>
            <a:ext cx="151118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33" dirty="0"/>
              <a:t>Flange metálica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E1C1653-001F-43FF-B4B8-B49C4B4CA976}"/>
              </a:ext>
            </a:extLst>
          </p:cNvPr>
          <p:cNvSpPr txBox="1"/>
          <p:nvPr/>
        </p:nvSpPr>
        <p:spPr>
          <a:xfrm>
            <a:off x="3100166" y="1434411"/>
            <a:ext cx="1777218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33" dirty="0"/>
              <a:t>Camada de ligação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29EA22A-9654-4602-9CA5-659C4186257C}"/>
              </a:ext>
            </a:extLst>
          </p:cNvPr>
          <p:cNvSpPr txBox="1"/>
          <p:nvPr/>
        </p:nvSpPr>
        <p:spPr>
          <a:xfrm>
            <a:off x="802809" y="1575829"/>
            <a:ext cx="1931107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33" dirty="0"/>
              <a:t>Núcleo sólido de porcelana C130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2B2D46D-6015-40D9-9722-3AB917971808}"/>
              </a:ext>
            </a:extLst>
          </p:cNvPr>
          <p:cNvSpPr txBox="1"/>
          <p:nvPr/>
        </p:nvSpPr>
        <p:spPr>
          <a:xfrm>
            <a:off x="1517755" y="5295206"/>
            <a:ext cx="2622064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33" dirty="0"/>
              <a:t>Camada vitrificada (esmalte)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722D05A-F6FA-465D-969C-F5E93F29FEF8}"/>
              </a:ext>
            </a:extLst>
          </p:cNvPr>
          <p:cNvSpPr txBox="1"/>
          <p:nvPr/>
        </p:nvSpPr>
        <p:spPr>
          <a:xfrm>
            <a:off x="9987350" y="5266812"/>
            <a:ext cx="903645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33" dirty="0"/>
              <a:t>Cimento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8D67D8F-8D23-485F-9F25-2780B1BB213E}"/>
              </a:ext>
            </a:extLst>
          </p:cNvPr>
          <p:cNvSpPr txBox="1"/>
          <p:nvPr/>
        </p:nvSpPr>
        <p:spPr>
          <a:xfrm>
            <a:off x="9683574" y="4548471"/>
            <a:ext cx="886293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33" dirty="0"/>
              <a:t>Camada arenosa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1475667-62D7-485D-B1EC-9B7FB33ECE2A}"/>
              </a:ext>
            </a:extLst>
          </p:cNvPr>
          <p:cNvSpPr txBox="1"/>
          <p:nvPr/>
        </p:nvSpPr>
        <p:spPr>
          <a:xfrm>
            <a:off x="7510631" y="5286842"/>
            <a:ext cx="2524582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33" dirty="0"/>
              <a:t>Camada e saias de silicone</a:t>
            </a:r>
          </a:p>
        </p:txBody>
      </p:sp>
    </p:spTree>
    <p:extLst>
      <p:ext uri="{BB962C8B-B14F-4D97-AF65-F5344CB8AC3E}">
        <p14:creationId xmlns:p14="http://schemas.microsoft.com/office/powerpoint/2010/main" val="3313519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4F3E8579-AA2C-1D42-9D06-7640A2AA1A67}"/>
              </a:ext>
            </a:extLst>
          </p:cNvPr>
          <p:cNvSpPr txBox="1"/>
          <p:nvPr/>
        </p:nvSpPr>
        <p:spPr>
          <a:xfrm>
            <a:off x="542924" y="554535"/>
            <a:ext cx="452501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" panose="020B0503030403020204" pitchFamily="34" charset="0"/>
                <a:cs typeface="Source Sans Pro" panose="020F0502020204030204" pitchFamily="34" charset="0"/>
              </a:rPr>
              <a:t>FOTOS DO ISOLADOR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2020CD5-4281-6A4A-975E-AB25EA1236F3}"/>
              </a:ext>
            </a:extLst>
          </p:cNvPr>
          <p:cNvCxnSpPr>
            <a:cxnSpLocks/>
          </p:cNvCxnSpPr>
          <p:nvPr/>
        </p:nvCxnSpPr>
        <p:spPr>
          <a:xfrm>
            <a:off x="640959" y="987298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6984EB45-C286-4747-87A3-43370C423BDC}"/>
              </a:ext>
            </a:extLst>
          </p:cNvPr>
          <p:cNvSpPr/>
          <p:nvPr/>
        </p:nvSpPr>
        <p:spPr>
          <a:xfrm>
            <a:off x="8005498" y="2210818"/>
            <a:ext cx="3690923" cy="575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44"/>
              </a:spcAft>
            </a:pPr>
            <a:r>
              <a:rPr lang="pt-BR" sz="1633" dirty="0">
                <a:solidFill>
                  <a:srgbClr val="004552"/>
                </a:solidFill>
                <a:latin typeface="Source Sans Pro" panose="020B0703030403020204" pitchFamily="34" charset="0"/>
                <a:ea typeface="Source Sans Pro" panose="020B0703030403020204" pitchFamily="34" charset="0"/>
              </a:rPr>
              <a:t>.</a:t>
            </a:r>
          </a:p>
          <a:p>
            <a:pPr>
              <a:spcAft>
                <a:spcPts val="544"/>
              </a:spcAft>
            </a:pPr>
            <a:endParaRPr lang="en-US" altLang="zh-CN" sz="1633" baseline="30000" dirty="0">
              <a:solidFill>
                <a:srgbClr val="004552"/>
              </a:solidFill>
            </a:endParaRPr>
          </a:p>
        </p:txBody>
      </p:sp>
      <p:pic>
        <p:nvPicPr>
          <p:cNvPr id="31" name="图片 5">
            <a:extLst>
              <a:ext uri="{FF2B5EF4-FFF2-40B4-BE49-F238E27FC236}">
                <a16:creationId xmlns:a16="http://schemas.microsoft.com/office/drawing/2014/main" id="{20C0D4A2-18F0-4415-AE6E-3552F64C77F3}"/>
              </a:ext>
            </a:extLst>
          </p:cNvPr>
          <p:cNvPicPr>
            <a:picLocks/>
          </p:cNvPicPr>
          <p:nvPr/>
        </p:nvPicPr>
        <p:blipFill>
          <a:blip r:embed="rId3"/>
          <a:srcRect l="1299" r="12987"/>
          <a:stretch>
            <a:fillRect/>
          </a:stretch>
        </p:blipFill>
        <p:spPr bwMode="auto">
          <a:xfrm>
            <a:off x="2457520" y="1142429"/>
            <a:ext cx="3415817" cy="2312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">
            <a:extLst>
              <a:ext uri="{FF2B5EF4-FFF2-40B4-BE49-F238E27FC236}">
                <a16:creationId xmlns:a16="http://schemas.microsoft.com/office/drawing/2014/main" id="{C06EA5C4-19DE-4DA8-8B58-69B7A48517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419" b="10808"/>
          <a:stretch>
            <a:fillRect/>
          </a:stretch>
        </p:blipFill>
        <p:spPr bwMode="auto">
          <a:xfrm>
            <a:off x="6318664" y="1142429"/>
            <a:ext cx="3456537" cy="4536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4">
            <a:extLst>
              <a:ext uri="{FF2B5EF4-FFF2-40B4-BE49-F238E27FC236}">
                <a16:creationId xmlns:a16="http://schemas.microsoft.com/office/drawing/2014/main" id="{E3E08CE7-17BC-4069-87F3-10B9AA622783}"/>
              </a:ext>
            </a:extLst>
          </p:cNvPr>
          <p:cNvPicPr>
            <a:picLocks/>
          </p:cNvPicPr>
          <p:nvPr/>
        </p:nvPicPr>
        <p:blipFill>
          <a:blip r:embed="rId5"/>
          <a:srcRect l="7077" t="20999" r="14175" b="20203"/>
          <a:stretch>
            <a:fillRect/>
          </a:stretch>
        </p:blipFill>
        <p:spPr bwMode="auto">
          <a:xfrm>
            <a:off x="2457520" y="3455270"/>
            <a:ext cx="3415817" cy="2224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m 38" descr="Uma imagem contendo metalúrgico, sentado&#10;&#10;Descrição gerada automaticamente">
            <a:extLst>
              <a:ext uri="{FF2B5EF4-FFF2-40B4-BE49-F238E27FC236}">
                <a16:creationId xmlns:a16="http://schemas.microsoft.com/office/drawing/2014/main" id="{D2FEC7BC-101B-4734-B8B4-4D76BE4458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4630" y="1274139"/>
            <a:ext cx="2272700" cy="444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0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4F3E8579-AA2C-1D42-9D06-7640A2AA1A67}"/>
              </a:ext>
            </a:extLst>
          </p:cNvPr>
          <p:cNvSpPr txBox="1"/>
          <p:nvPr/>
        </p:nvSpPr>
        <p:spPr>
          <a:xfrm>
            <a:off x="542923" y="506785"/>
            <a:ext cx="527263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 Light" panose="020B0403030403020204" pitchFamily="34" charset="0"/>
                <a:cs typeface="Source Sans Pro" panose="020F0502020204030204" pitchFamily="34" charset="0"/>
              </a:rPr>
              <a:t>TIPOS E CARACTERÍSTICAS</a:t>
            </a:r>
            <a:endParaRPr lang="pt-BR" sz="2540" b="1" dirty="0">
              <a:solidFill>
                <a:srgbClr val="004552"/>
              </a:solidFill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2020CD5-4281-6A4A-975E-AB25EA1236F3}"/>
              </a:ext>
            </a:extLst>
          </p:cNvPr>
          <p:cNvCxnSpPr>
            <a:cxnSpLocks/>
          </p:cNvCxnSpPr>
          <p:nvPr/>
        </p:nvCxnSpPr>
        <p:spPr>
          <a:xfrm>
            <a:off x="637918" y="939549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表格 5">
            <a:extLst>
              <a:ext uri="{FF2B5EF4-FFF2-40B4-BE49-F238E27FC236}">
                <a16:creationId xmlns:a16="http://schemas.microsoft.com/office/drawing/2014/main" id="{71DDE8B6-9E38-42E2-806D-4190AE762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44828"/>
              </p:ext>
            </p:extLst>
          </p:nvPr>
        </p:nvGraphicFramePr>
        <p:xfrm>
          <a:off x="1262358" y="1068149"/>
          <a:ext cx="9653799" cy="4590870"/>
        </p:xfrm>
        <a:graphic>
          <a:graphicData uri="http://schemas.openxmlformats.org/drawingml/2006/table">
            <a:tbl>
              <a:tblPr/>
              <a:tblGrid>
                <a:gridCol w="1277103">
                  <a:extLst>
                    <a:ext uri="{9D8B030D-6E8A-4147-A177-3AD203B41FA5}">
                      <a16:colId xmlns:a16="http://schemas.microsoft.com/office/drawing/2014/main" val="3733579930"/>
                    </a:ext>
                  </a:extLst>
                </a:gridCol>
                <a:gridCol w="978425">
                  <a:extLst>
                    <a:ext uri="{9D8B030D-6E8A-4147-A177-3AD203B41FA5}">
                      <a16:colId xmlns:a16="http://schemas.microsoft.com/office/drawing/2014/main" val="641017255"/>
                    </a:ext>
                  </a:extLst>
                </a:gridCol>
                <a:gridCol w="791323">
                  <a:extLst>
                    <a:ext uri="{9D8B030D-6E8A-4147-A177-3AD203B41FA5}">
                      <a16:colId xmlns:a16="http://schemas.microsoft.com/office/drawing/2014/main" val="3366865692"/>
                    </a:ext>
                  </a:extLst>
                </a:gridCol>
                <a:gridCol w="791323">
                  <a:extLst>
                    <a:ext uri="{9D8B030D-6E8A-4147-A177-3AD203B41FA5}">
                      <a16:colId xmlns:a16="http://schemas.microsoft.com/office/drawing/2014/main" val="3984753223"/>
                    </a:ext>
                  </a:extLst>
                </a:gridCol>
                <a:gridCol w="1258222">
                  <a:extLst>
                    <a:ext uri="{9D8B030D-6E8A-4147-A177-3AD203B41FA5}">
                      <a16:colId xmlns:a16="http://schemas.microsoft.com/office/drawing/2014/main" val="2469402224"/>
                    </a:ext>
                  </a:extLst>
                </a:gridCol>
                <a:gridCol w="521827">
                  <a:extLst>
                    <a:ext uri="{9D8B030D-6E8A-4147-A177-3AD203B41FA5}">
                      <a16:colId xmlns:a16="http://schemas.microsoft.com/office/drawing/2014/main" val="1918794127"/>
                    </a:ext>
                  </a:extLst>
                </a:gridCol>
                <a:gridCol w="1014472">
                  <a:extLst>
                    <a:ext uri="{9D8B030D-6E8A-4147-A177-3AD203B41FA5}">
                      <a16:colId xmlns:a16="http://schemas.microsoft.com/office/drawing/2014/main" val="2340463903"/>
                    </a:ext>
                  </a:extLst>
                </a:gridCol>
                <a:gridCol w="1012757">
                  <a:extLst>
                    <a:ext uri="{9D8B030D-6E8A-4147-A177-3AD203B41FA5}">
                      <a16:colId xmlns:a16="http://schemas.microsoft.com/office/drawing/2014/main" val="55609774"/>
                    </a:ext>
                  </a:extLst>
                </a:gridCol>
                <a:gridCol w="1014473">
                  <a:extLst>
                    <a:ext uri="{9D8B030D-6E8A-4147-A177-3AD203B41FA5}">
                      <a16:colId xmlns:a16="http://schemas.microsoft.com/office/drawing/2014/main" val="3790299595"/>
                    </a:ext>
                  </a:extLst>
                </a:gridCol>
                <a:gridCol w="993874">
                  <a:extLst>
                    <a:ext uri="{9D8B030D-6E8A-4147-A177-3AD203B41FA5}">
                      <a16:colId xmlns:a16="http://schemas.microsoft.com/office/drawing/2014/main" val="2029262041"/>
                    </a:ext>
                  </a:extLst>
                </a:gridCol>
              </a:tblGrid>
              <a:tr h="439699">
                <a:tc gridSpan="10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lt"/>
                        </a:rPr>
                        <a:t>ISOLADORES HÍBRIDOS 3</a:t>
                      </a: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lt"/>
                        </a:rPr>
                        <a:t>5 </a:t>
                      </a:r>
                      <a:r>
                        <a:rPr kumimoji="0" lang="en-GB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lt"/>
                        </a:rPr>
                        <a:t>kV~1100kV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71152"/>
                  </a:ext>
                </a:extLst>
              </a:tr>
              <a:tr h="648734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Tipo</a:t>
                      </a:r>
                      <a:endParaRPr kumimoji="0" lang="en-GB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Tensão nominal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Carga</a:t>
                      </a: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de rupture </a:t>
                      </a:r>
                      <a:r>
                        <a:rPr kumimoji="0" lang="en-GB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mecânica</a:t>
                      </a:r>
                      <a:endParaRPr kumimoji="0" lang="en-GB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Distância de escoamento nominal</a:t>
                      </a:r>
                      <a:endParaRPr kumimoji="0" lang="en-GB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rowSpan="2"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Demais</a:t>
                      </a: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</a:t>
                      </a:r>
                      <a:r>
                        <a:rPr kumimoji="0" lang="en-GB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dimensões</a:t>
                      </a: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Peso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kg</a:t>
                      </a:r>
                      <a:endParaRPr kumimoji="0" lang="en-GB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68464"/>
                  </a:ext>
                </a:extLst>
              </a:tr>
              <a:tr h="389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Flexão</a:t>
                      </a:r>
                      <a:endParaRPr kumimoji="0" lang="en-GB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kN</a:t>
                      </a:r>
                      <a:endParaRPr kumimoji="0" lang="en-GB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Torção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kN.m</a:t>
                      </a:r>
                      <a:endParaRPr kumimoji="0" lang="en-GB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955089"/>
                  </a:ext>
                </a:extLst>
              </a:tr>
              <a:tr h="40558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H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D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n</a:t>
                      </a:r>
                      <a:r>
                        <a:rPr kumimoji="0" lang="en-GB" altLang="zh-CN" sz="15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1.</a:t>
                      </a: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d</a:t>
                      </a:r>
                      <a:r>
                        <a:rPr kumimoji="0" lang="en-GB" altLang="zh-CN" sz="15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-a</a:t>
                      </a:r>
                      <a:r>
                        <a:rPr kumimoji="0" lang="en-GB" altLang="zh-CN" sz="15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  <a:endParaRPr kumimoji="0" lang="en-GB" altLang="zh-CN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n</a:t>
                      </a:r>
                      <a:r>
                        <a:rPr kumimoji="0" lang="en-GB" altLang="zh-CN" sz="15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d</a:t>
                      </a:r>
                      <a:r>
                        <a:rPr kumimoji="0" lang="en-GB" altLang="zh-CN" sz="15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-a</a:t>
                      </a:r>
                      <a:r>
                        <a:rPr kumimoji="0" lang="en-GB" altLang="zh-CN" sz="15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  <a:endParaRPr kumimoji="0" lang="en-GB" altLang="zh-CN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711661"/>
                  </a:ext>
                </a:extLst>
              </a:tr>
              <a:tr h="3330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FC24-185-1255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40.5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24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1255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550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320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48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842402"/>
                  </a:ext>
                </a:extLst>
              </a:tr>
              <a:tr h="3330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FC18-325-2250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72.5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18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2250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770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320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607310"/>
                  </a:ext>
                </a:extLst>
              </a:tr>
              <a:tr h="3330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FC12-550-3910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126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3910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1150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320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81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089554"/>
                  </a:ext>
                </a:extLst>
              </a:tr>
              <a:tr h="3330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FC8-650-4500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145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8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4500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1500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320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101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422917"/>
                  </a:ext>
                </a:extLst>
              </a:tr>
              <a:tr h="3330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FC6-1050-7812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252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7812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2400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320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4-Φ18-Φ225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185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464653"/>
                  </a:ext>
                </a:extLst>
              </a:tr>
              <a:tr h="4445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FC16-2250-29600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±660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16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8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29600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8000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467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12-Φ22-Φ400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12-Φ22-Φ400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1948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899084"/>
                  </a:ext>
                </a:extLst>
              </a:tr>
              <a:tr h="4445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FC12.5-3200-42000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±800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12.5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42000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11000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467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12-Φ22-Φ400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12-Φ22-Φ400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2665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663360"/>
                  </a:ext>
                </a:extLst>
              </a:tr>
              <a:tr h="4445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FC12.5-3200-37000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1100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12.5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37000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10000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467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12-Φ22-Φ400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12-Φ22-Φ400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2435</a:t>
                      </a:r>
                    </a:p>
                  </a:txBody>
                  <a:tcPr marL="2138" marR="2138" marT="2138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388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3725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40220D4E-9AE1-544E-AAC0-5654B8BAA54A}"/>
              </a:ext>
            </a:extLst>
          </p:cNvPr>
          <p:cNvSpPr txBox="1"/>
          <p:nvPr/>
        </p:nvSpPr>
        <p:spPr>
          <a:xfrm>
            <a:off x="542924" y="554535"/>
            <a:ext cx="342026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" panose="020B0503030403020204" pitchFamily="34" charset="0"/>
                <a:cs typeface="Source Sans Pro" panose="020F0502020204030204" pitchFamily="34" charset="0"/>
              </a:rPr>
              <a:t>CARACTERÍSTICAS</a:t>
            </a:r>
          </a:p>
        </p:txBody>
      </p:sp>
      <p:cxnSp>
        <p:nvCxnSpPr>
          <p:cNvPr id="66" name="Conector Reto 65">
            <a:extLst>
              <a:ext uri="{FF2B5EF4-FFF2-40B4-BE49-F238E27FC236}">
                <a16:creationId xmlns:a16="http://schemas.microsoft.com/office/drawing/2014/main" id="{291C2A42-A76A-B949-BD21-99E69FB51382}"/>
              </a:ext>
            </a:extLst>
          </p:cNvPr>
          <p:cNvCxnSpPr>
            <a:cxnSpLocks/>
          </p:cNvCxnSpPr>
          <p:nvPr/>
        </p:nvCxnSpPr>
        <p:spPr>
          <a:xfrm>
            <a:off x="640959" y="1034319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11" descr="憎水性图片.jpg">
            <a:extLst>
              <a:ext uri="{FF2B5EF4-FFF2-40B4-BE49-F238E27FC236}">
                <a16:creationId xmlns:a16="http://schemas.microsoft.com/office/drawing/2014/main" id="{CF2BC608-8408-472B-BE44-7D58BA643ED2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1"/>
          <a:stretch/>
        </p:blipFill>
        <p:spPr bwMode="auto">
          <a:xfrm>
            <a:off x="1231679" y="1498028"/>
            <a:ext cx="4732793" cy="2996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13" descr="WP_20161209_10_15_47_Pro_LI.jpg">
            <a:extLst>
              <a:ext uri="{FF2B5EF4-FFF2-40B4-BE49-F238E27FC236}">
                <a16:creationId xmlns:a16="http://schemas.microsoft.com/office/drawing/2014/main" id="{D8253079-3B11-42C0-861D-06F1894A852B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7" b="8597"/>
          <a:stretch/>
        </p:blipFill>
        <p:spPr bwMode="auto">
          <a:xfrm>
            <a:off x="6303236" y="1498028"/>
            <a:ext cx="4525417" cy="2965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矩形 18">
            <a:extLst>
              <a:ext uri="{FF2B5EF4-FFF2-40B4-BE49-F238E27FC236}">
                <a16:creationId xmlns:a16="http://schemas.microsoft.com/office/drawing/2014/main" id="{4C3A3CB2-9FA1-44E1-A06C-573CC76D2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826" y="4463903"/>
            <a:ext cx="4426235" cy="38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zh-CN" sz="1452" dirty="0">
                <a:sym typeface="+mn-lt"/>
              </a:rPr>
              <a:t>Muito aderente ao núcleo</a:t>
            </a:r>
            <a:endParaRPr lang="zh-CN" altLang="en-US" sz="1452" dirty="0">
              <a:sym typeface="+mn-lt"/>
            </a:endParaRPr>
          </a:p>
        </p:txBody>
      </p:sp>
      <p:sp>
        <p:nvSpPr>
          <p:cNvPr id="29" name="矩形 18">
            <a:extLst>
              <a:ext uri="{FF2B5EF4-FFF2-40B4-BE49-F238E27FC236}">
                <a16:creationId xmlns:a16="http://schemas.microsoft.com/office/drawing/2014/main" id="{7CF9EDD1-BBC0-4A18-A93F-E4E4B0726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679" y="4369304"/>
            <a:ext cx="3588763" cy="38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52" dirty="0" err="1">
                <a:sym typeface="+mn-lt"/>
              </a:rPr>
              <a:t>Altamente</a:t>
            </a:r>
            <a:r>
              <a:rPr lang="en-US" altLang="zh-CN" sz="1452" dirty="0">
                <a:sym typeface="+mn-lt"/>
              </a:rPr>
              <a:t> </a:t>
            </a:r>
            <a:r>
              <a:rPr lang="en-US" altLang="zh-CN" sz="1452" dirty="0" err="1">
                <a:sym typeface="+mn-lt"/>
              </a:rPr>
              <a:t>hidrofóbico</a:t>
            </a:r>
            <a:r>
              <a:rPr lang="en-US" altLang="zh-CN" sz="1452" dirty="0">
                <a:sym typeface="+mn-lt"/>
              </a:rPr>
              <a:t>, </a:t>
            </a:r>
            <a:r>
              <a:rPr lang="en-US" altLang="zh-CN" sz="1452" dirty="0" err="1">
                <a:sym typeface="+mn-lt"/>
              </a:rPr>
              <a:t>nível</a:t>
            </a:r>
            <a:r>
              <a:rPr lang="en-US" altLang="zh-CN" sz="1452" dirty="0">
                <a:sym typeface="+mn-lt"/>
              </a:rPr>
              <a:t> HC1</a:t>
            </a:r>
          </a:p>
        </p:txBody>
      </p:sp>
    </p:spTree>
    <p:extLst>
      <p:ext uri="{BB962C8B-B14F-4D97-AF65-F5344CB8AC3E}">
        <p14:creationId xmlns:p14="http://schemas.microsoft.com/office/powerpoint/2010/main" val="3466150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aixaDeTexto 48">
            <a:extLst>
              <a:ext uri="{FF2B5EF4-FFF2-40B4-BE49-F238E27FC236}">
                <a16:creationId xmlns:a16="http://schemas.microsoft.com/office/drawing/2014/main" id="{04C32F61-85E6-2C47-9E60-C7D8545221D7}"/>
              </a:ext>
            </a:extLst>
          </p:cNvPr>
          <p:cNvSpPr txBox="1"/>
          <p:nvPr/>
        </p:nvSpPr>
        <p:spPr>
          <a:xfrm>
            <a:off x="438612" y="661059"/>
            <a:ext cx="459251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 Light" panose="020B0403030403020204" pitchFamily="34" charset="0"/>
                <a:cs typeface="Source Sans Pro" panose="020F0502020204030204" pitchFamily="34" charset="0"/>
              </a:rPr>
              <a:t>FOTOS DA LINHA DE PRODUÇÃO</a:t>
            </a:r>
            <a:endParaRPr lang="pt-BR" sz="2540" b="1" dirty="0">
              <a:solidFill>
                <a:srgbClr val="004552"/>
              </a:solidFill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57787291-1132-2F4F-8FD1-59F6E96FCA2B}"/>
              </a:ext>
            </a:extLst>
          </p:cNvPr>
          <p:cNvCxnSpPr>
            <a:cxnSpLocks/>
          </p:cNvCxnSpPr>
          <p:nvPr/>
        </p:nvCxnSpPr>
        <p:spPr>
          <a:xfrm>
            <a:off x="559812" y="1093822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>
            <a:extLst>
              <a:ext uri="{FF2B5EF4-FFF2-40B4-BE49-F238E27FC236}">
                <a16:creationId xmlns:a16="http://schemas.microsoft.com/office/drawing/2014/main" id="{D1D45D91-5DF1-43E9-A8E5-6ADA68D5A219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811" y="1754352"/>
            <a:ext cx="3375379" cy="2918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630843D7-E2DD-4EF2-8D46-0D270F7DE6F9}"/>
              </a:ext>
            </a:extLst>
          </p:cNvPr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5297" y="1715199"/>
            <a:ext cx="3375379" cy="2918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图片 1">
            <a:extLst>
              <a:ext uri="{FF2B5EF4-FFF2-40B4-BE49-F238E27FC236}">
                <a16:creationId xmlns:a16="http://schemas.microsoft.com/office/drawing/2014/main" id="{A4A11318-0E29-4A2D-BD30-1FAA53DC33A3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84" y="1754352"/>
            <a:ext cx="3858684" cy="2918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60196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7981D38-2997-324D-A26D-611102B0EB87}"/>
              </a:ext>
            </a:extLst>
          </p:cNvPr>
          <p:cNvSpPr txBox="1"/>
          <p:nvPr/>
        </p:nvSpPr>
        <p:spPr>
          <a:xfrm>
            <a:off x="422574" y="540975"/>
            <a:ext cx="246679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 Light" panose="020B0503030403020204" pitchFamily="34" charset="0"/>
                <a:cs typeface="Source Sans Pro" panose="020F0502020204030204" pitchFamily="34" charset="0"/>
              </a:rPr>
              <a:t>ENSAIOS </a:t>
            </a:r>
            <a:endParaRPr lang="pt-BR" sz="2540" b="1" dirty="0">
              <a:solidFill>
                <a:srgbClr val="004552"/>
              </a:solidFill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3DF37A0-A571-594C-9339-E42112E644A9}"/>
              </a:ext>
            </a:extLst>
          </p:cNvPr>
          <p:cNvCxnSpPr>
            <a:cxnSpLocks/>
          </p:cNvCxnSpPr>
          <p:nvPr/>
        </p:nvCxnSpPr>
        <p:spPr>
          <a:xfrm>
            <a:off x="523746" y="985506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>
            <a:extLst>
              <a:ext uri="{FF2B5EF4-FFF2-40B4-BE49-F238E27FC236}">
                <a16:creationId xmlns:a16="http://schemas.microsoft.com/office/drawing/2014/main" id="{368AE7DB-31C7-4DDF-A1E5-30097572ABF1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 cstate="print"/>
          <a:srcRect l="9267"/>
          <a:stretch/>
        </p:blipFill>
        <p:spPr bwMode="auto">
          <a:xfrm>
            <a:off x="1442064" y="1546764"/>
            <a:ext cx="2797537" cy="3401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图片 6" descr="230279594794251571">
            <a:extLst>
              <a:ext uri="{FF2B5EF4-FFF2-40B4-BE49-F238E27FC236}">
                <a16:creationId xmlns:a16="http://schemas.microsoft.com/office/drawing/2014/main" id="{28E36E88-41A7-44B7-85B5-9820B96F7567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231" y="1542729"/>
            <a:ext cx="2797537" cy="3336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 descr="E:\技术开发\试验\工艺验证实验\复合产品试验图像\染色渗透检查.jpg">
            <a:extLst>
              <a:ext uri="{FF2B5EF4-FFF2-40B4-BE49-F238E27FC236}">
                <a16:creationId xmlns:a16="http://schemas.microsoft.com/office/drawing/2014/main" id="{736B310A-C620-4163-BD51-921B92EF0AC0}"/>
              </a:ext>
            </a:extLst>
          </p:cNvPr>
          <p:cNvPicPr>
            <a:picLocks noChangeArrowheads="1"/>
          </p:cNvPicPr>
          <p:nvPr/>
        </p:nvPicPr>
        <p:blipFill rotWithShape="1">
          <a:blip r:embed="rId5" cstate="print"/>
          <a:srcRect l="8073" r="14528"/>
          <a:stretch/>
        </p:blipFill>
        <p:spPr bwMode="auto">
          <a:xfrm>
            <a:off x="7952398" y="1544746"/>
            <a:ext cx="2661328" cy="3405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32225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2F07D1-02B8-7645-BE12-434015C233B6}"/>
              </a:ext>
            </a:extLst>
          </p:cNvPr>
          <p:cNvSpPr txBox="1"/>
          <p:nvPr/>
        </p:nvSpPr>
        <p:spPr>
          <a:xfrm>
            <a:off x="513978" y="338153"/>
            <a:ext cx="716702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latin typeface="Source Sans Pro" panose="020B0703030403020204" pitchFamily="34" charset="0"/>
                <a:ea typeface="Source Sans Pro" panose="020B0703030403020204" pitchFamily="34" charset="0"/>
                <a:cs typeface="Source Sans Pro" panose="020F0502020204030204" pitchFamily="34" charset="0"/>
              </a:rPr>
              <a:t>FOTOS - ENSAIOS NO ISOLADOR 800kV</a:t>
            </a:r>
            <a:endParaRPr lang="pt-BR" sz="2540" dirty="0">
              <a:solidFill>
                <a:srgbClr val="004552"/>
              </a:solidFill>
              <a:latin typeface="Source Sans Pro Light" panose="020B0503030403020204" pitchFamily="34" charset="0"/>
              <a:ea typeface="Source Sans Pro Light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14E57572-5324-D94B-B136-F2D3D60CFC13}"/>
              </a:ext>
            </a:extLst>
          </p:cNvPr>
          <p:cNvCxnSpPr>
            <a:cxnSpLocks/>
          </p:cNvCxnSpPr>
          <p:nvPr/>
        </p:nvCxnSpPr>
        <p:spPr>
          <a:xfrm>
            <a:off x="640959" y="791700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1">
            <a:extLst>
              <a:ext uri="{FF2B5EF4-FFF2-40B4-BE49-F238E27FC236}">
                <a16:creationId xmlns:a16="http://schemas.microsoft.com/office/drawing/2014/main" id="{910169EC-8895-47B1-844C-2D462919381C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3968" y="1256796"/>
            <a:ext cx="3204897" cy="432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Picture 1">
            <a:extLst>
              <a:ext uri="{FF2B5EF4-FFF2-40B4-BE49-F238E27FC236}">
                <a16:creationId xmlns:a16="http://schemas.microsoft.com/office/drawing/2014/main" id="{166FF636-5B7C-48CD-AFE8-6A3687F8C5BB}"/>
              </a:ext>
            </a:extLst>
          </p:cNvPr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8527" y="1256796"/>
            <a:ext cx="2954946" cy="4344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1A78498E-74E8-41BC-B9CF-34221F4FA891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086" y="1256795"/>
            <a:ext cx="2954946" cy="4320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455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aixaDeTexto 61">
            <a:extLst>
              <a:ext uri="{FF2B5EF4-FFF2-40B4-BE49-F238E27FC236}">
                <a16:creationId xmlns:a16="http://schemas.microsoft.com/office/drawing/2014/main" id="{4D2F3CF2-6FCA-4E4F-84A6-272BBAF05D54}"/>
              </a:ext>
            </a:extLst>
          </p:cNvPr>
          <p:cNvSpPr txBox="1"/>
          <p:nvPr/>
        </p:nvSpPr>
        <p:spPr>
          <a:xfrm>
            <a:off x="542923" y="554535"/>
            <a:ext cx="531771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 Light" panose="020B0403030403020204" pitchFamily="34" charset="0"/>
                <a:cs typeface="Source Sans Pro" panose="020F0502020204030204" pitchFamily="34" charset="0"/>
              </a:rPr>
              <a:t>RELATÓRIO DE ENSAIO DE TIPO</a:t>
            </a:r>
            <a:endParaRPr lang="pt-BR" sz="2540" b="1" dirty="0">
              <a:solidFill>
                <a:srgbClr val="004552"/>
              </a:solidFill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CF99100C-8BF4-9843-9A82-86E6A7754B6F}"/>
              </a:ext>
            </a:extLst>
          </p:cNvPr>
          <p:cNvCxnSpPr>
            <a:cxnSpLocks/>
          </p:cNvCxnSpPr>
          <p:nvPr/>
        </p:nvCxnSpPr>
        <p:spPr>
          <a:xfrm>
            <a:off x="640959" y="1034319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">
            <a:extLst>
              <a:ext uri="{FF2B5EF4-FFF2-40B4-BE49-F238E27FC236}">
                <a16:creationId xmlns:a16="http://schemas.microsoft.com/office/drawing/2014/main" id="{E09C5370-BB11-40AC-9611-B4C36B36F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987" y="773826"/>
            <a:ext cx="3323890" cy="470205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2FE6CDA-C775-4C37-9F52-8F289974AEDD}"/>
              </a:ext>
            </a:extLst>
          </p:cNvPr>
          <p:cNvSpPr/>
          <p:nvPr/>
        </p:nvSpPr>
        <p:spPr>
          <a:xfrm>
            <a:off x="542924" y="1253773"/>
            <a:ext cx="5008212" cy="706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996" dirty="0">
                <a:solidFill>
                  <a:srgbClr val="004552"/>
                </a:solidFill>
                <a:ea typeface="Source Sans Pro" panose="020B0703030403020204" pitchFamily="34" charset="0"/>
              </a:rPr>
              <a:t>Os ensaios elétricos foram realizados no CEPRI, laboratório reconhecido internacionalmente:</a:t>
            </a:r>
            <a:endParaRPr lang="pt-BR" sz="1996" dirty="0"/>
          </a:p>
        </p:txBody>
      </p:sp>
    </p:spTree>
    <p:extLst>
      <p:ext uri="{BB962C8B-B14F-4D97-AF65-F5344CB8AC3E}">
        <p14:creationId xmlns:p14="http://schemas.microsoft.com/office/powerpoint/2010/main" val="2286605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aixaDeTexto 28">
            <a:extLst>
              <a:ext uri="{FF2B5EF4-FFF2-40B4-BE49-F238E27FC236}">
                <a16:creationId xmlns:a16="http://schemas.microsoft.com/office/drawing/2014/main" id="{B94C0416-4496-7F42-95CB-48A53D533766}"/>
              </a:ext>
            </a:extLst>
          </p:cNvPr>
          <p:cNvSpPr txBox="1"/>
          <p:nvPr/>
        </p:nvSpPr>
        <p:spPr>
          <a:xfrm>
            <a:off x="542924" y="554535"/>
            <a:ext cx="879709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 Light" panose="020B0503030403020204" pitchFamily="34" charset="0"/>
                <a:cs typeface="Source Sans Pro" panose="020F0502020204030204" pitchFamily="34" charset="0"/>
              </a:rPr>
              <a:t>ALGUNS CLIENTES COM ISOLADORES JÁ INSTALADOS</a:t>
            </a:r>
            <a:endParaRPr lang="pt-BR" sz="2540" b="1" dirty="0">
              <a:solidFill>
                <a:srgbClr val="004552"/>
              </a:solidFill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F498949D-9166-DD4B-93E7-E38290E73F3C}"/>
              </a:ext>
            </a:extLst>
          </p:cNvPr>
          <p:cNvCxnSpPr>
            <a:cxnSpLocks/>
          </p:cNvCxnSpPr>
          <p:nvPr/>
        </p:nvCxnSpPr>
        <p:spPr>
          <a:xfrm>
            <a:off x="640959" y="1035131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表格 3">
            <a:extLst>
              <a:ext uri="{FF2B5EF4-FFF2-40B4-BE49-F238E27FC236}">
                <a16:creationId xmlns:a16="http://schemas.microsoft.com/office/drawing/2014/main" id="{79CFE937-FF11-468E-8049-757EF38EC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791982"/>
              </p:ext>
            </p:extLst>
          </p:nvPr>
        </p:nvGraphicFramePr>
        <p:xfrm>
          <a:off x="1715512" y="1286634"/>
          <a:ext cx="8797090" cy="4121014"/>
        </p:xfrm>
        <a:graphic>
          <a:graphicData uri="http://schemas.openxmlformats.org/drawingml/2006/table">
            <a:tbl>
              <a:tblPr/>
              <a:tblGrid>
                <a:gridCol w="4253257">
                  <a:extLst>
                    <a:ext uri="{9D8B030D-6E8A-4147-A177-3AD203B41FA5}">
                      <a16:colId xmlns:a16="http://schemas.microsoft.com/office/drawing/2014/main" val="519445511"/>
                    </a:ext>
                  </a:extLst>
                </a:gridCol>
                <a:gridCol w="2535350">
                  <a:extLst>
                    <a:ext uri="{9D8B030D-6E8A-4147-A177-3AD203B41FA5}">
                      <a16:colId xmlns:a16="http://schemas.microsoft.com/office/drawing/2014/main" val="3350314164"/>
                    </a:ext>
                  </a:extLst>
                </a:gridCol>
                <a:gridCol w="817906">
                  <a:extLst>
                    <a:ext uri="{9D8B030D-6E8A-4147-A177-3AD203B41FA5}">
                      <a16:colId xmlns:a16="http://schemas.microsoft.com/office/drawing/2014/main" val="1456665585"/>
                    </a:ext>
                  </a:extLst>
                </a:gridCol>
                <a:gridCol w="1190577">
                  <a:extLst>
                    <a:ext uri="{9D8B030D-6E8A-4147-A177-3AD203B41FA5}">
                      <a16:colId xmlns:a16="http://schemas.microsoft.com/office/drawing/2014/main" val="2897400821"/>
                    </a:ext>
                  </a:extLst>
                </a:gridCol>
              </a:tblGrid>
              <a:tr h="7594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CLIENTE</a:t>
                      </a:r>
                      <a:endParaRPr kumimoji="0" lang="en-GB" altLang="pt-BR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MODELO FORNECIDO</a:t>
                      </a:r>
                      <a:endParaRPr kumimoji="0" lang="en-GB" altLang="pt-BR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ANO </a:t>
                      </a:r>
                      <a:endParaRPr kumimoji="0" lang="en-GB" altLang="pt-BR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zh-CN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QUANTIDADE</a:t>
                      </a:r>
                      <a:endParaRPr kumimoji="0" lang="en-GB" altLang="pt-BR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959920"/>
                  </a:ext>
                </a:extLst>
              </a:tr>
              <a:tr h="6472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Shaanxi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Herong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Electric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Co.,Ltd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. (Pudong – Shanghai)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pt-BR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800kV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2017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456377"/>
                  </a:ext>
                </a:extLst>
              </a:tr>
              <a:tr h="861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State Grid of China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(Shanxi-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Wuzhai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550kV Project –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Cidade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de Taiyuan)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pt-BR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550kV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2017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874013"/>
                  </a:ext>
                </a:extLst>
              </a:tr>
              <a:tr h="8242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Jiangsu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Rugao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High Voltage Electric Apparatus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Co.,Ltd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(</a:t>
                      </a:r>
                      <a:r>
                        <a:rPr kumimoji="0" lang="en-US" altLang="pt-BR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Isoladores</a:t>
                      </a:r>
                      <a:r>
                        <a:rPr kumimoji="0" lang="en-US" alt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para </a:t>
                      </a:r>
                      <a:r>
                        <a:rPr kumimoji="0" lang="en-US" altLang="pt-BR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Secionadores</a:t>
                      </a:r>
                      <a:r>
                        <a:rPr kumimoji="0" lang="en-US" alt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)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220kV FZSW-252-6K-4-2400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2017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24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006003"/>
                  </a:ext>
                </a:extLst>
              </a:tr>
              <a:tr h="10288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Jiangsu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Rugao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High Voltage Electric Apparatus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Co.,Ltd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(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Isoladores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para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secionadores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–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Projeto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na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 </a:t>
                      </a:r>
                      <a:r>
                        <a:rPr kumimoji="0" lang="en-US" altLang="zh-CN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Rússia</a:t>
                      </a: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FZSW-252/6-4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2018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sym typeface="+mn-lt"/>
                        </a:rPr>
                        <a:t>48</a:t>
                      </a:r>
                    </a:p>
                  </a:txBody>
                  <a:tcPr marL="5760" marR="5760" marT="576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464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8860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E75304A-4AEC-0D40-ACF4-2F65BE53D9DA}"/>
              </a:ext>
            </a:extLst>
          </p:cNvPr>
          <p:cNvSpPr txBox="1"/>
          <p:nvPr/>
        </p:nvSpPr>
        <p:spPr>
          <a:xfrm>
            <a:off x="542923" y="554535"/>
            <a:ext cx="1053151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 Light" panose="020B0503030403020204" pitchFamily="34" charset="0"/>
                <a:cs typeface="Source Sans Pro" panose="020F0502020204030204" pitchFamily="34" charset="0"/>
              </a:rPr>
              <a:t>NÍVEIS DE POLUIÇÃO/ QUALIDADE DO AR – PRIMEIROS CLIENTES</a:t>
            </a:r>
            <a:endParaRPr lang="pt-BR" sz="2540" b="1" dirty="0">
              <a:solidFill>
                <a:srgbClr val="004552"/>
              </a:solidFill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DD1B888-EF8B-D24D-AC34-1DC488364871}"/>
              </a:ext>
            </a:extLst>
          </p:cNvPr>
          <p:cNvCxnSpPr>
            <a:cxnSpLocks/>
          </p:cNvCxnSpPr>
          <p:nvPr/>
        </p:nvCxnSpPr>
        <p:spPr>
          <a:xfrm>
            <a:off x="640959" y="1035131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A56F134A-56C4-5C4F-BE42-D75F9483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30" y="1108998"/>
            <a:ext cx="4490323" cy="243302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6FF9B5F-44F4-E04B-A3E1-299553143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930" y="3657907"/>
            <a:ext cx="4490323" cy="192777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AE04DE8-D5FF-E94D-9D2E-0FAD6DA24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106" y="1108997"/>
            <a:ext cx="5742425" cy="447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98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B8771-E521-EB5F-FDF1-4CD213E7C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E2708DE-8A72-BB49-BAC8-9C453A9E2042}"/>
              </a:ext>
            </a:extLst>
          </p:cNvPr>
          <p:cNvSpPr txBox="1"/>
          <p:nvPr/>
        </p:nvSpPr>
        <p:spPr>
          <a:xfrm>
            <a:off x="542923" y="554535"/>
            <a:ext cx="1053151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solidFill>
                  <a:srgbClr val="004552"/>
                </a:solidFill>
                <a:ea typeface="Source Sans Pro Light" panose="020B0503030403020204" pitchFamily="34" charset="0"/>
                <a:cs typeface="Source Sans Pro" panose="020F0502020204030204" pitchFamily="34" charset="0"/>
              </a:rPr>
              <a:t>MELHOR OPÇÃO PARA MÍSULAS ISOLADAS</a:t>
            </a:r>
            <a:endParaRPr lang="pt-BR" sz="2540" b="1" dirty="0">
              <a:solidFill>
                <a:srgbClr val="004552"/>
              </a:solidFill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CB16627-B93B-CA2A-73D1-5C886F054FCA}"/>
              </a:ext>
            </a:extLst>
          </p:cNvPr>
          <p:cNvCxnSpPr>
            <a:cxnSpLocks/>
          </p:cNvCxnSpPr>
          <p:nvPr/>
        </p:nvCxnSpPr>
        <p:spPr>
          <a:xfrm>
            <a:off x="640959" y="1035131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2189D1E5-D2ED-0672-5E46-5274A35FA38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923" y="1407779"/>
            <a:ext cx="5098937" cy="48956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C6AB317-CFD5-C4C3-540D-E2BB4FDC3E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1163" y="554535"/>
            <a:ext cx="5098937" cy="555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187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5" name="Imagem 4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6F96932B-90B3-954D-9B0D-CB169586D590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1586</TotalTime>
  <Words>344</Words>
  <Application>Microsoft Macintosh PowerPoint</Application>
  <PresentationFormat>Widescreen</PresentationFormat>
  <Paragraphs>163</Paragraphs>
  <Slides>14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Source Sans Pro</vt:lpstr>
      <vt:lpstr>Source Sans Pro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63</cp:revision>
  <cp:lastPrinted>2020-12-08T13:43:11Z</cp:lastPrinted>
  <dcterms:created xsi:type="dcterms:W3CDTF">2020-11-18T12:41:22Z</dcterms:created>
  <dcterms:modified xsi:type="dcterms:W3CDTF">2024-10-28T17:57:38Z</dcterms:modified>
</cp:coreProperties>
</file>