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1977" r:id="rId3"/>
    <p:sldId id="1986" r:id="rId4"/>
    <p:sldId id="1987" r:id="rId5"/>
    <p:sldId id="2217" r:id="rId6"/>
    <p:sldId id="2024" r:id="rId7"/>
    <p:sldId id="2025" r:id="rId8"/>
    <p:sldId id="2216" r:id="rId9"/>
    <p:sldId id="2022" r:id="rId10"/>
    <p:sldId id="2023" r:id="rId11"/>
    <p:sldId id="2026" r:id="rId12"/>
    <p:sldId id="2180" r:id="rId13"/>
    <p:sldId id="2027" r:id="rId14"/>
    <p:sldId id="2028" r:id="rId15"/>
    <p:sldId id="2029" r:id="rId16"/>
    <p:sldId id="2030" r:id="rId17"/>
    <p:sldId id="2031" r:id="rId18"/>
    <p:sldId id="2032" r:id="rId19"/>
    <p:sldId id="2033" r:id="rId20"/>
    <p:sldId id="2034" r:id="rId21"/>
    <p:sldId id="2043" r:id="rId22"/>
    <p:sldId id="2045" r:id="rId23"/>
    <p:sldId id="2046" r:id="rId24"/>
    <p:sldId id="2047" r:id="rId25"/>
    <p:sldId id="2048" r:id="rId26"/>
    <p:sldId id="2050" r:id="rId27"/>
    <p:sldId id="1993" r:id="rId28"/>
    <p:sldId id="1994" r:id="rId29"/>
    <p:sldId id="1995" r:id="rId30"/>
    <p:sldId id="1996" r:id="rId31"/>
    <p:sldId id="2011" r:id="rId32"/>
    <p:sldId id="2013" r:id="rId33"/>
    <p:sldId id="2014" r:id="rId34"/>
    <p:sldId id="2015" r:id="rId35"/>
    <p:sldId id="2016" r:id="rId36"/>
    <p:sldId id="2017" r:id="rId37"/>
    <p:sldId id="2019" r:id="rId38"/>
    <p:sldId id="2020" r:id="rId39"/>
    <p:sldId id="2021" r:id="rId40"/>
    <p:sldId id="1999" r:id="rId41"/>
    <p:sldId id="2001" r:id="rId42"/>
    <p:sldId id="2003" r:id="rId43"/>
    <p:sldId id="2004" r:id="rId44"/>
    <p:sldId id="2005" r:id="rId45"/>
    <p:sldId id="2008" r:id="rId46"/>
    <p:sldId id="2213" r:id="rId47"/>
    <p:sldId id="2215" r:id="rId48"/>
    <p:sldId id="2208" r:id="rId49"/>
    <p:sldId id="258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3" autoAdjust="0"/>
    <p:restoredTop sz="95374" autoAdjust="0"/>
  </p:normalViewPr>
  <p:slideViewPr>
    <p:cSldViewPr snapToGrid="0" snapToObjects="1">
      <p:cViewPr varScale="1">
        <p:scale>
          <a:sx n="122" d="100"/>
          <a:sy n="122" d="100"/>
        </p:scale>
        <p:origin x="122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8" d="100"/>
          <a:sy n="118" d="100"/>
        </p:scale>
        <p:origin x="772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48349-19C1-B14A-B761-6573916F8171}" type="datetimeFigureOut">
              <a:rPr lang="pt-BR" smtClean="0"/>
              <a:t>29/10/2024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618C4-5EDD-FA41-8560-3B4358BB66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87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201A-AD4A-4447-96E4-9AEE9DFD0BA1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9819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67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783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67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201A-AD4A-4447-96E4-9AEE9DFD0BA1}" type="slidenum">
              <a:rPr lang="pt-BR" smtClean="0"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1388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997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030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72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8201A-AD4A-4447-96E4-9AEE9DFD0BA1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839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85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21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B1872-C05D-492E-02D7-624A87C23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>
            <a:extLst>
              <a:ext uri="{FF2B5EF4-FFF2-40B4-BE49-F238E27FC236}">
                <a16:creationId xmlns:a16="http://schemas.microsoft.com/office/drawing/2014/main" id="{6FB82AAB-0F98-6B9E-1E22-B9E149A32E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2403" name="Rectangle 3">
            <a:extLst>
              <a:ext uri="{FF2B5EF4-FFF2-40B4-BE49-F238E27FC236}">
                <a16:creationId xmlns:a16="http://schemas.microsoft.com/office/drawing/2014/main" id="{FFAAC70B-BE08-A6A2-C455-C662A2F3B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4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618C4-5EDD-FA41-8560-3B4358BB66B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27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339FC-7F54-8069-7C9C-B2609BDBA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EF57BE-74C3-A49F-23E6-F892CF3B40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8BF406-EDD4-1659-E036-49F79FD91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747972-6CB6-438B-D6FD-A330E3BF1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618C4-5EDD-FA41-8560-3B4358BB66B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367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3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88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1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181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488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64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805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338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101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9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897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814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794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690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FDC987-AC0B-BC45-AA93-B79BED52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61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C8EA74-52DE-EC44-8733-2A903B6C3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036"/>
            <a:ext cx="10515600" cy="41624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858384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00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8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346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64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86A2-C423-8143-BCEA-5151C42A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4216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E14FB3-52BE-AC41-BCC2-C01A8BEB7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0911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3877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4832E-E933-6943-8466-EFE11951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0521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A960C4-65CE-4E40-AFB6-A6A8ADABB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8935"/>
            <a:ext cx="5181600" cy="41916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BDA3B-C493-1F47-946F-07B04D7AD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8935"/>
            <a:ext cx="5181600" cy="41916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22654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457DCB-3BD1-B140-AF8A-5723C39A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26704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C1A5785-C122-CD41-B489-195DD2E8E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8371"/>
            <a:ext cx="5157787" cy="10267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09B3D5-A285-644A-A155-5D5E1F9D0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59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E2607D9-3CDF-7E43-9EAC-7EEBECDE6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8371"/>
            <a:ext cx="5183188" cy="10267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90B8B81-3D28-4944-8DFA-1E3982583E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59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47168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4AD68-325A-4043-83EB-B850C747B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70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45034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473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F53CE0-72D2-FF4A-8036-F5A63D7A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B0E977-0A45-D640-B77C-58D01C053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B78BCB-F428-FE48-B0BB-F713CBB5A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55662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1A4DDE-64D2-3E44-BB4E-DBFCE4F57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00A5F6C-95E8-9745-8B86-7F6E0D8F3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587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3A58F7-8C7A-3C45-8E99-DC185FC45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525500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grande, luz, escuro&#10;&#10;Descrição gerada automaticamente">
            <a:extLst>
              <a:ext uri="{FF2B5EF4-FFF2-40B4-BE49-F238E27FC236}">
                <a16:creationId xmlns:a16="http://schemas.microsoft.com/office/drawing/2014/main" id="{E72E4641-D55B-6B83-89C1-3CFDEF089920}"/>
              </a:ext>
            </a:extLst>
          </p:cNvPr>
          <p:cNvPicPr/>
          <p:nvPr userDrawn="1"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64" y="0"/>
            <a:ext cx="3243072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09D2B9A-8C03-83B5-22E7-05EC40D3600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4950" y="6125845"/>
            <a:ext cx="6642100" cy="7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3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9" r:id="rId17"/>
    <p:sldLayoutId id="2147483681" r:id="rId18"/>
    <p:sldLayoutId id="2147483683" r:id="rId19"/>
    <p:sldLayoutId id="2147483684" r:id="rId20"/>
    <p:sldLayoutId id="2147483685" r:id="rId21"/>
    <p:sldLayoutId id="2147483688" r:id="rId22"/>
    <p:sldLayoutId id="2147483724" r:id="rId23"/>
  </p:sldLayoutIdLst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emf"/><Relationship Id="rId9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desenho, placar&#10;&#10;Descrição gerada automaticamente">
            <a:extLst>
              <a:ext uri="{FF2B5EF4-FFF2-40B4-BE49-F238E27FC236}">
                <a16:creationId xmlns:a16="http://schemas.microsoft.com/office/drawing/2014/main" id="{F84C9251-8385-E044-974F-21997BD81F0C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68" y="1467294"/>
            <a:ext cx="6641464" cy="35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02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E:\jason job\1-亚洲\1-ABB\ABB 厦门\商务文件\荣誉\2014年ABB（成本节约贡献奖2015-3-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46" y="1284345"/>
            <a:ext cx="2710413" cy="353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C:\Documents and Settings\Administrator\桌面\照片 005.jpg"/>
          <p:cNvPicPr/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496696" y="1921073"/>
            <a:ext cx="3535451" cy="223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5" descr="C:\Documents and Settings\Administrator\桌面\outstanding supplier award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20718" y="1271882"/>
            <a:ext cx="2785793" cy="353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181196" y="4897901"/>
            <a:ext cx="4034325" cy="4832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814" dirty="0">
                <a:solidFill>
                  <a:srgbClr val="000000"/>
                </a:solidFill>
                <a:cs typeface="Times New Roman" panose="02020603050405020304" pitchFamily="18" charset="0"/>
              </a:rPr>
              <a:t>ExcelenteFornecedor ABB 2014/2015</a:t>
            </a:r>
            <a:r>
              <a:rPr lang="en-US" altLang="zh-CN" sz="254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zh-CN" sz="1814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520718" y="4897901"/>
            <a:ext cx="5023714" cy="48320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814" dirty="0">
                <a:solidFill>
                  <a:srgbClr val="000000"/>
                </a:solidFill>
                <a:cs typeface="Times New Roman" panose="02020603050405020304" pitchFamily="18" charset="0"/>
              </a:rPr>
              <a:t>Excelente Fornecedor Copper (EATON)</a:t>
            </a:r>
            <a:r>
              <a:rPr lang="en-US" altLang="zh-CN" sz="254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814" dirty="0">
                <a:solidFill>
                  <a:srgbClr val="000000"/>
                </a:solidFill>
                <a:cs typeface="Times New Roman" panose="02020603050405020304" pitchFamily="18" charset="0"/>
              </a:rPr>
              <a:t>2012/2013</a:t>
            </a:r>
          </a:p>
        </p:txBody>
      </p:sp>
      <p:pic>
        <p:nvPicPr>
          <p:cNvPr id="8" name="图片 7" descr="QQ图片201611281612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04391" y="1271882"/>
            <a:ext cx="2499618" cy="353545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1CF7E50-8C7F-244E-8B78-8EC3145EFD7D}"/>
              </a:ext>
            </a:extLst>
          </p:cNvPr>
          <p:cNvSpPr/>
          <p:nvPr/>
        </p:nvSpPr>
        <p:spPr>
          <a:xfrm>
            <a:off x="2617293" y="325179"/>
            <a:ext cx="7218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latin typeface="Arial Black" pitchFamily="34" charset="0"/>
              </a:rPr>
              <a:t>Prêmiação e Reconhecimento de Clientes</a:t>
            </a:r>
            <a:endParaRPr lang="zh-CN" alt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157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G_8522"/>
          <p:cNvPicPr>
            <a:picLocks noChangeAspect="1" noChangeArrowheads="1"/>
          </p:cNvPicPr>
          <p:nvPr/>
        </p:nvPicPr>
        <p:blipFill>
          <a:blip r:embed="rId2" cstate="screen">
            <a:lum bright="-12000" contrast="-18000"/>
            <a:alphaModFix amt="50000"/>
          </a:blip>
          <a:srcRect/>
          <a:stretch>
            <a:fillRect/>
          </a:stretch>
        </p:blipFill>
        <p:spPr bwMode="auto">
          <a:xfrm>
            <a:off x="-285141" y="91"/>
            <a:ext cx="12477142" cy="831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2783717" y="2386330"/>
            <a:ext cx="6624562" cy="836591"/>
          </a:xfrm>
          <a:prstGeom prst="rect">
            <a:avLst/>
          </a:prstGeom>
          <a:noFill/>
        </p:spPr>
        <p:txBody>
          <a:bodyPr/>
          <a:lstStyle/>
          <a:p>
            <a:pPr lvl="0" eaLnBrk="0" hangingPunct="0"/>
            <a:r>
              <a:rPr lang="en-US" altLang="zh-CN" sz="4400" b="1" kern="0" dirty="0">
                <a:latin typeface="+mj-lt"/>
                <a:ea typeface="+mj-ea"/>
                <a:cs typeface="+mj-cs"/>
              </a:rPr>
              <a:t>O</a:t>
            </a:r>
            <a:r>
              <a:rPr lang="en-US" altLang="zh-CN" sz="2400" b="1" kern="0" dirty="0">
                <a:latin typeface="+mj-lt"/>
                <a:ea typeface="+mj-ea"/>
                <a:cs typeface="+mj-cs"/>
              </a:rPr>
              <a:t> </a:t>
            </a:r>
            <a:r>
              <a:rPr lang="en-US" altLang="zh-CN" sz="4400" b="1" kern="0" dirty="0">
                <a:latin typeface="+mj-lt"/>
                <a:ea typeface="+mj-ea"/>
                <a:cs typeface="+mj-cs"/>
              </a:rPr>
              <a:t>Primeiro</a:t>
            </a:r>
            <a:r>
              <a:rPr lang="en-US" altLang="zh-CN" sz="2400" b="1" kern="0" dirty="0">
                <a:latin typeface="+mj-lt"/>
                <a:ea typeface="+mj-ea"/>
                <a:cs typeface="+mj-cs"/>
              </a:rPr>
              <a:t> isolador 1000kV AC na China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263986" y="5780501"/>
            <a:ext cx="1461128" cy="42800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r>
              <a:rPr lang="en-US" altLang="zh-CN" sz="2177" dirty="0">
                <a:highlight>
                  <a:srgbClr val="FFFF00"/>
                </a:highlight>
              </a:rPr>
              <a:t>3.600 pcs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20335" y="1823287"/>
            <a:ext cx="5466188" cy="40011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000" b="1" dirty="0"/>
              <a:t>LT 100kV AC Jindongnan-Jingmen (2008 – 600km)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518B6A78-95E4-D248-A66B-197E26C57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94EFAB-5E9E-3144-B172-60AE257C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271" y="3791239"/>
            <a:ext cx="8292571" cy="326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5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alphaModFix amt="51000"/>
          </a:blip>
          <a:srcRect/>
          <a:stretch>
            <a:fillRect/>
          </a:stretch>
        </p:blipFill>
        <p:spPr bwMode="auto">
          <a:xfrm>
            <a:off x="-237749" y="-1090555"/>
            <a:ext cx="12667498" cy="849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75499" y="5769836"/>
            <a:ext cx="9440998" cy="5949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633" b="1" dirty="0">
                <a:solidFill>
                  <a:srgbClr val="000000"/>
                </a:solidFill>
              </a:rPr>
              <a:t>Changji-Guquan TL Project é o primeiro projeto ± 1100UHVDC  no mundo, cuja LT passa pelas provincias de Xinjiang/Gansu/Ningxia/Shanxi/Henan/Anhui  arcom comprimento de aproximadamente 3.300 km.</a:t>
            </a:r>
            <a:endParaRPr lang="zh-CN" altLang="en-US" sz="1633" b="1" dirty="0">
              <a:solidFill>
                <a:srgbClr val="00000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247668" y="2998777"/>
            <a:ext cx="2643136" cy="707886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00"/>
                </a:solidFill>
              </a:rPr>
              <a:t>2017</a:t>
            </a:r>
          </a:p>
          <a:p>
            <a:pPr algn="ctr"/>
            <a:r>
              <a:rPr lang="en-US" altLang="zh-CN" sz="2000" b="1" dirty="0">
                <a:solidFill>
                  <a:srgbClr val="000000"/>
                </a:solidFill>
              </a:rPr>
              <a:t>4.900 peças</a:t>
            </a: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4294967295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337D23C-7C34-DB42-9030-AD94122D02CC}" type="slidenum">
              <a:rPr lang="pt-BR" smtClean="0"/>
              <a:pPr>
                <a:defRPr/>
              </a:pPr>
              <a:t>12</a:t>
            </a:fld>
            <a:endParaRPr lang="en-US" altLang="zh-CN" dirty="0"/>
          </a:p>
        </p:txBody>
      </p:sp>
      <p:pic>
        <p:nvPicPr>
          <p:cNvPr id="15" name="图片 14" descr="微信图片_2017100219181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15220" y="1452624"/>
            <a:ext cx="5196217" cy="380019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26271" y="530668"/>
            <a:ext cx="7139451" cy="76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77" b="1" kern="0" dirty="0"/>
              <a:t>O </a:t>
            </a:r>
            <a:r>
              <a:rPr lang="en-US" altLang="zh-CN" sz="4355" b="1" kern="0" dirty="0"/>
              <a:t>Primeiro</a:t>
            </a:r>
            <a:r>
              <a:rPr lang="en-US" altLang="zh-CN" sz="2177" b="1" kern="0" dirty="0"/>
              <a:t> isolador </a:t>
            </a:r>
            <a:r>
              <a:rPr lang="en-US" altLang="zh-CN" sz="2177" b="1" dirty="0"/>
              <a:t>± </a:t>
            </a:r>
            <a:r>
              <a:rPr lang="en-US" altLang="zh-CN" sz="2177" b="1" kern="0" dirty="0"/>
              <a:t>1100kV DC 550kN no </a:t>
            </a:r>
            <a:r>
              <a:rPr lang="en-US" altLang="zh-CN" sz="2177" b="1" kern="0" dirty="0" err="1"/>
              <a:t>mundo</a:t>
            </a:r>
            <a:endParaRPr lang="en-US" altLang="zh-CN" sz="2177" b="1" kern="0" dirty="0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64B507E7-D535-304B-8A98-9F145AD0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02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100_0035"/>
          <p:cNvPicPr>
            <a:picLocks noChangeAspect="1" noChangeArrowheads="1"/>
          </p:cNvPicPr>
          <p:nvPr/>
        </p:nvPicPr>
        <p:blipFill>
          <a:blip r:embed="rId2" cstate="email">
            <a:alphaModFix amt="50000"/>
          </a:blip>
          <a:srcRect/>
          <a:stretch>
            <a:fillRect/>
          </a:stretch>
        </p:blipFill>
        <p:spPr bwMode="auto">
          <a:xfrm>
            <a:off x="118063" y="-2404888"/>
            <a:ext cx="13187708" cy="9262798"/>
          </a:xfrm>
          <a:prstGeom prst="rect">
            <a:avLst/>
          </a:prstGeom>
          <a:noFill/>
        </p:spPr>
      </p:pic>
      <p:pic>
        <p:nvPicPr>
          <p:cNvPr id="1185794" name="Picture 2" descr="C:\Documents and Settings\Administrator\桌面\7135188s (1).jpg"/>
          <p:cNvPicPr>
            <a:picLocks noChangeAspect="1" noChangeArrowheads="1"/>
          </p:cNvPicPr>
          <p:nvPr/>
        </p:nvPicPr>
        <p:blipFill>
          <a:blip r:embed="rId3" cstate="print">
            <a:alphaModFix amt="50000"/>
          </a:blip>
          <a:srcRect/>
          <a:stretch>
            <a:fillRect/>
          </a:stretch>
        </p:blipFill>
        <p:spPr bwMode="auto">
          <a:xfrm>
            <a:off x="-742976" y="-581111"/>
            <a:ext cx="6306585" cy="8401274"/>
          </a:xfrm>
          <a:prstGeom prst="rect">
            <a:avLst/>
          </a:prstGeom>
          <a:noFill/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278629" y="2306030"/>
            <a:ext cx="7632148" cy="7700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r>
              <a:rPr lang="en-US" altLang="zh-CN" sz="2400" b="1" dirty="0"/>
              <a:t>O </a:t>
            </a:r>
            <a:r>
              <a:rPr lang="en-US" altLang="zh-CN" sz="4400" b="1" dirty="0"/>
              <a:t>Primeiro</a:t>
            </a:r>
            <a:r>
              <a:rPr lang="en-US" altLang="zh-CN" sz="3201" b="1" dirty="0"/>
              <a:t> isolador </a:t>
            </a:r>
            <a:r>
              <a:rPr lang="en-US" altLang="zh-CN" sz="2400" b="1" dirty="0"/>
              <a:t>±800kV no mundo (550kN)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079925" y="1613386"/>
            <a:ext cx="4032145" cy="369332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b="1" dirty="0"/>
              <a:t>LT 800kV DC Yunnan-Guangzhou (2008) 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7862" y="3268584"/>
            <a:ext cx="6974161" cy="342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7556891" y="4869859"/>
            <a:ext cx="1292341" cy="46166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altLang="zh-CN" sz="2400" b="1" dirty="0">
                <a:highlight>
                  <a:srgbClr val="FFFF00"/>
                </a:highlight>
              </a:rPr>
              <a:t>4050 pcs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083DDCAA-38EF-D646-BA3C-E0697059A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381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GP1156"/>
          <p:cNvPicPr>
            <a:picLocks noChangeAspect="1" noChangeArrowheads="1"/>
          </p:cNvPicPr>
          <p:nvPr/>
        </p:nvPicPr>
        <p:blipFill>
          <a:blip r:embed="rId2" cstate="email">
            <a:lum bright="-6000" contrast="12000"/>
            <a:alphaModFix amt="50000"/>
          </a:blip>
          <a:srcRect/>
          <a:stretch>
            <a:fillRect/>
          </a:stretch>
        </p:blipFill>
        <p:spPr bwMode="auto">
          <a:xfrm>
            <a:off x="-1392489" y="-685081"/>
            <a:ext cx="13584489" cy="8538965"/>
          </a:xfrm>
          <a:prstGeom prst="rect">
            <a:avLst/>
          </a:prstGeom>
          <a:noFill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963530" y="1479609"/>
            <a:ext cx="4264936" cy="48320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ctr"/>
            <a:r>
              <a:rPr lang="en-US" altLang="zh-CN" sz="2540" b="1" dirty="0"/>
              <a:t> LT ±660kV Ningxia-Shandong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710084" y="3840388"/>
            <a:ext cx="2125576" cy="48384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2072" tIns="46037" rIns="92072" bIns="46037">
            <a:spAutoFit/>
          </a:bodyPr>
          <a:lstStyle/>
          <a:p>
            <a:r>
              <a:rPr lang="en-US" altLang="zh-CN" sz="2540" dirty="0">
                <a:highlight>
                  <a:srgbClr val="FFFF00"/>
                </a:highlight>
              </a:rPr>
              <a:t>4000 unidades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424923" y="2369283"/>
            <a:ext cx="6695899" cy="7700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2072" tIns="46037" rIns="92072" bIns="46037">
            <a:spAutoFit/>
          </a:bodyPr>
          <a:lstStyle/>
          <a:p>
            <a:pPr algn="ctr"/>
            <a:r>
              <a:rPr lang="en-US" altLang="zh-CN" sz="4400" b="1" dirty="0"/>
              <a:t>O</a:t>
            </a:r>
            <a:r>
              <a:rPr lang="en-US" altLang="zh-CN" sz="2400" b="1" dirty="0"/>
              <a:t> </a:t>
            </a:r>
            <a:r>
              <a:rPr lang="en-US" altLang="zh-CN" sz="4400" b="1" dirty="0" err="1"/>
              <a:t>Primeiro</a:t>
            </a:r>
            <a:r>
              <a:rPr lang="en-US" altLang="zh-CN" sz="3600" b="1" dirty="0"/>
              <a:t> </a:t>
            </a:r>
            <a:r>
              <a:rPr lang="en-US" altLang="zh-CN" sz="2404" b="1" dirty="0"/>
              <a:t>isolador</a:t>
            </a:r>
            <a:r>
              <a:rPr lang="en-US" altLang="zh-CN" sz="3600" b="1" dirty="0"/>
              <a:t> </a:t>
            </a:r>
            <a:r>
              <a:rPr lang="en-US" altLang="zh-CN" sz="2400" b="1" dirty="0"/>
              <a:t>±660kV no mundo</a:t>
            </a:r>
            <a:endParaRPr lang="zh-CN" altLang="en-US" sz="2400" b="1" dirty="0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62AF835C-F436-D647-9458-AC39D7B7B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00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图片9"/>
          <p:cNvPicPr>
            <a:picLocks noChangeAspect="1" noChangeArrowheads="1"/>
          </p:cNvPicPr>
          <p:nvPr/>
        </p:nvPicPr>
        <p:blipFill>
          <a:blip r:embed="rId2" cstate="screen">
            <a:alphaModFix amt="50000"/>
          </a:blip>
          <a:srcRect/>
          <a:stretch>
            <a:fillRect/>
          </a:stretch>
        </p:blipFill>
        <p:spPr bwMode="auto">
          <a:xfrm>
            <a:off x="-1309783" y="-985242"/>
            <a:ext cx="14209490" cy="840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307314" y="2178439"/>
            <a:ext cx="557736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/>
              <a:t>Projeto três Gargantas – LT 500kV </a:t>
            </a:r>
            <a:r>
              <a:rPr lang="en-US" altLang="zh-CN" b="1" dirty="0"/>
              <a:t>Zhengyi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06259" y="3216765"/>
            <a:ext cx="6779473" cy="11695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/>
              <a:t>O</a:t>
            </a:r>
            <a:r>
              <a:rPr lang="en-US" altLang="zh-CN" sz="2000" b="1" dirty="0"/>
              <a:t> </a:t>
            </a:r>
            <a:r>
              <a:rPr lang="en-US" altLang="zh-CN" sz="4000" b="1" dirty="0"/>
              <a:t>Primeiro</a:t>
            </a:r>
            <a:r>
              <a:rPr lang="en-US" altLang="zh-CN" sz="3201" b="1" dirty="0"/>
              <a:t> </a:t>
            </a:r>
            <a:r>
              <a:rPr lang="en-US" altLang="zh-CN" sz="2000" b="1" dirty="0"/>
              <a:t>circuito duplo compacto 500kV </a:t>
            </a:r>
            <a:r>
              <a:rPr lang="en-US" altLang="zh-CN" sz="2000" b="1" dirty="0" err="1"/>
              <a:t>na</a:t>
            </a:r>
            <a:r>
              <a:rPr lang="en-US" altLang="zh-CN" sz="2000" b="1" dirty="0"/>
              <a:t> China</a:t>
            </a:r>
          </a:p>
          <a:p>
            <a:pPr algn="ctr">
              <a:spcBef>
                <a:spcPct val="50000"/>
              </a:spcBef>
            </a:pPr>
            <a:r>
              <a:rPr lang="en-US" altLang="zh-CN" sz="2000" b="1" dirty="0"/>
              <a:t>(</a:t>
            </a:r>
            <a:r>
              <a:rPr lang="en-US" altLang="zh-CN" sz="2000" b="1" dirty="0" err="1"/>
              <a:t>Ferragens</a:t>
            </a:r>
            <a:r>
              <a:rPr lang="en-US" altLang="zh-CN" sz="2000" b="1" dirty="0"/>
              <a:t> CEPFW)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F650E40-6534-EE4F-BAFC-996EA841C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23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500KV-2"/>
          <p:cNvPicPr>
            <a:picLocks noChangeAspect="1" noChangeArrowheads="1"/>
          </p:cNvPicPr>
          <p:nvPr/>
        </p:nvPicPr>
        <p:blipFill>
          <a:blip r:embed="rId2" cstate="screen">
            <a:lum bright="6000" contrast="-24000"/>
            <a:alphaModFix amt="50000"/>
          </a:blip>
          <a:srcRect/>
          <a:stretch>
            <a:fillRect/>
          </a:stretch>
        </p:blipFill>
        <p:spPr bwMode="auto">
          <a:xfrm>
            <a:off x="-349862" y="-68368"/>
            <a:ext cx="12541862" cy="1692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59442" y="3223638"/>
            <a:ext cx="8964253" cy="11387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4000" dirty="0"/>
              <a:t>O</a:t>
            </a:r>
            <a:r>
              <a:rPr kumimoji="1" lang="en-US" altLang="zh-CN" sz="4000" b="1" dirty="0"/>
              <a:t> Primeiro </a:t>
            </a:r>
            <a:r>
              <a:rPr kumimoji="1" lang="en-US" altLang="zh-CN" sz="2800" dirty="0"/>
              <a:t>isolador </a:t>
            </a:r>
            <a:r>
              <a:rPr kumimoji="1" lang="en-US" altLang="zh-CN" sz="2800" dirty="0" err="1"/>
              <a:t>composto</a:t>
            </a:r>
            <a:r>
              <a:rPr kumimoji="1" lang="en-US" altLang="zh-CN" sz="2800" dirty="0"/>
              <a:t> </a:t>
            </a:r>
            <a:r>
              <a:rPr kumimoji="1" lang="en-US" altLang="zh-CN" sz="2400" dirty="0"/>
              <a:t>500kV fabricado pela CYG está operando de forma segura e confiável a </a:t>
            </a:r>
            <a:r>
              <a:rPr kumimoji="1" lang="en-US" altLang="zh-CN" sz="2800" b="1" dirty="0">
                <a:highlight>
                  <a:srgbClr val="FFFF00"/>
                </a:highlight>
              </a:rPr>
              <a:t>27 anos</a:t>
            </a:r>
            <a:endParaRPr kumimoji="1" lang="en-US" altLang="zh-CN" sz="2400" b="1" dirty="0">
              <a:highlight>
                <a:srgbClr val="FFFF00"/>
              </a:highlight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622950" y="2153364"/>
            <a:ext cx="723723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kumimoji="1" lang="en-US" altLang="zh-CN" sz="2000" b="1" dirty="0"/>
              <a:t>Passou nos ensaios de recebimento depois de 5 anos em operação</a:t>
            </a:r>
          </a:p>
        </p:txBody>
      </p:sp>
      <p:grpSp>
        <p:nvGrpSpPr>
          <p:cNvPr id="2" name="组合 11"/>
          <p:cNvGrpSpPr/>
          <p:nvPr/>
        </p:nvGrpSpPr>
        <p:grpSpPr>
          <a:xfrm>
            <a:off x="4369955" y="1365277"/>
            <a:ext cx="3763128" cy="462305"/>
            <a:chOff x="3316054" y="2120428"/>
            <a:chExt cx="3763226" cy="462318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316054" y="2120428"/>
              <a:ext cx="1871663" cy="462318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lIns="92072" tIns="46037" rIns="92072" bIns="46037">
              <a:spAutoFit/>
            </a:bodyPr>
            <a:lstStyle/>
            <a:p>
              <a:r>
                <a:rPr lang="en-US" altLang="zh-CN" sz="2400" b="1" dirty="0"/>
                <a:t>1998</a:t>
              </a:r>
              <a:endParaRPr lang="zh-CN" altLang="en-US" sz="2400" b="1" dirty="0"/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103586" y="2151207"/>
              <a:ext cx="2975694" cy="40076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lIns="92072" tIns="46037" rIns="92072" bIns="46037">
              <a:spAutoFit/>
            </a:bodyPr>
            <a:lstStyle/>
            <a:p>
              <a:r>
                <a:rPr kumimoji="1" lang="en-US" altLang="zh-CN" sz="2000" b="1" dirty="0"/>
                <a:t>Shajiang Transmission line</a:t>
              </a:r>
              <a:endParaRPr kumimoji="1" lang="zh-CN" altLang="en-US" sz="2000" b="1" dirty="0"/>
            </a:p>
          </p:txBody>
        </p:sp>
      </p:grpSp>
      <p:sp>
        <p:nvSpPr>
          <p:cNvPr id="16" name="Text Box 8">
            <a:extLst>
              <a:ext uri="{FF2B5EF4-FFF2-40B4-BE49-F238E27FC236}">
                <a16:creationId xmlns:a16="http://schemas.microsoft.com/office/drawing/2014/main" id="{5249144C-6BBE-6049-8401-306452E64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14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直流-安庆段-2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  <a:alphaModFix amt="50000"/>
          </a:blip>
          <a:srcRect l="8340"/>
          <a:stretch>
            <a:fillRect/>
          </a:stretch>
        </p:blipFill>
        <p:spPr bwMode="auto">
          <a:xfrm>
            <a:off x="-553554" y="-33617"/>
            <a:ext cx="13299108" cy="1137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631048" y="2848841"/>
            <a:ext cx="8929899" cy="11603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540" b="1" dirty="0"/>
              <a:t>1,429 peças de isoladores compostos ±500kV operando na LT Gezhou Dam-Nan, região de Shanghai há mais de  </a:t>
            </a:r>
            <a:r>
              <a:rPr lang="en-US" altLang="zh-CN" sz="4400" b="1" dirty="0">
                <a:highlight>
                  <a:srgbClr val="FFFF00"/>
                </a:highlight>
              </a:rPr>
              <a:t>19 anos</a:t>
            </a:r>
            <a:r>
              <a:rPr lang="en-US" altLang="zh-CN" sz="4000" b="1" dirty="0"/>
              <a:t>.</a:t>
            </a:r>
            <a:endParaRPr lang="en-US" altLang="zh-CN" sz="2400" b="1" dirty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6E01255-2D64-7540-994E-324DD5BFE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69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冰雪挂网图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  <a:alphaModFix amt="50000"/>
          </a:blip>
          <a:srcRect/>
          <a:stretch>
            <a:fillRect/>
          </a:stretch>
        </p:blipFill>
        <p:spPr bwMode="auto">
          <a:xfrm>
            <a:off x="4915767" y="-125415"/>
            <a:ext cx="7378608" cy="808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7807836" y="1347700"/>
            <a:ext cx="2591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/>
              <a:t>110kV Tibet</a:t>
            </a:r>
          </a:p>
          <a:p>
            <a:r>
              <a:rPr lang="en-US" altLang="zh-CN" sz="1600" b="1" dirty="0"/>
              <a:t> </a:t>
            </a:r>
            <a:endParaRPr lang="zh-CN" altLang="en-US" sz="1600" b="1" dirty="0"/>
          </a:p>
        </p:txBody>
      </p:sp>
      <p:pic>
        <p:nvPicPr>
          <p:cNvPr id="6" name="Picture 5" descr="DSC00065"/>
          <p:cNvPicPr>
            <a:picLocks noChangeAspect="1" noChangeArrowheads="1"/>
          </p:cNvPicPr>
          <p:nvPr/>
        </p:nvPicPr>
        <p:blipFill>
          <a:blip r:embed="rId3" cstate="screen">
            <a:lum bright="-18000" contrast="30000"/>
            <a:alphaModFix amt="50000"/>
          </a:blip>
          <a:srcRect/>
          <a:stretch>
            <a:fillRect/>
          </a:stretch>
        </p:blipFill>
        <p:spPr bwMode="auto">
          <a:xfrm>
            <a:off x="-532628" y="91"/>
            <a:ext cx="7161127" cy="8762702"/>
          </a:xfrm>
          <a:prstGeom prst="rect">
            <a:avLst/>
          </a:prstGeom>
          <a:noFill/>
        </p:spPr>
      </p:pic>
      <p:pic>
        <p:nvPicPr>
          <p:cNvPr id="8" name="Picture 6" descr="示例图片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8621360" y="3816415"/>
            <a:ext cx="3673015" cy="391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93483" y="3293195"/>
            <a:ext cx="354225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ctr"/>
            <a:r>
              <a:rPr lang="en-US" altLang="zh-CN" sz="2800" b="1" dirty="0"/>
              <a:t>110kV Qinghai-Tibet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B928EFD0-DEBD-354F-91B2-916504ADA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93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000-1"/>
          <p:cNvPicPr>
            <a:picLocks noChangeAspect="1" noChangeArrowheads="1"/>
          </p:cNvPicPr>
          <p:nvPr/>
        </p:nvPicPr>
        <p:blipFill>
          <a:blip r:embed="rId2" cstate="screen">
            <a:lum bright="12000"/>
            <a:alphaModFix amt="50000"/>
          </a:blip>
          <a:srcRect/>
          <a:stretch>
            <a:fillRect/>
          </a:stretch>
        </p:blipFill>
        <p:spPr bwMode="auto">
          <a:xfrm>
            <a:off x="5035389" y="-313635"/>
            <a:ext cx="10979308" cy="752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海南-03"/>
          <p:cNvPicPr>
            <a:picLocks noChangeAspect="1" noChangeArrowheads="1"/>
          </p:cNvPicPr>
          <p:nvPr/>
        </p:nvPicPr>
        <p:blipFill>
          <a:blip r:embed="rId3" cstate="screen">
            <a:alphaModFix amt="50000"/>
          </a:blip>
          <a:srcRect/>
          <a:stretch>
            <a:fillRect/>
          </a:stretch>
        </p:blipFill>
        <p:spPr bwMode="auto">
          <a:xfrm>
            <a:off x="-2785020" y="-241278"/>
            <a:ext cx="10880346" cy="71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海南-0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320277" y="2374116"/>
            <a:ext cx="1887836" cy="280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041638" y="3287327"/>
            <a:ext cx="3805982" cy="14773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/>
              <a:t>Os isoladores CYG operam na ilha de Hainan com confiabilidade e segurança em ambiente de </a:t>
            </a:r>
            <a:r>
              <a:rPr lang="en-US" altLang="zh-CN" b="1" dirty="0">
                <a:highlight>
                  <a:srgbClr val="FFFF00"/>
                </a:highlight>
              </a:rPr>
              <a:t>floresta tropical úmida</a:t>
            </a:r>
            <a:r>
              <a:rPr lang="en-US" altLang="zh-CN" b="1" dirty="0"/>
              <a:t> e sob efeitos da </a:t>
            </a:r>
            <a:r>
              <a:rPr lang="en-US" altLang="zh-CN" b="1" dirty="0">
                <a:highlight>
                  <a:srgbClr val="FFFF00"/>
                </a:highlight>
              </a:rPr>
              <a:t>costa marítima simultaneamente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317664" y="743475"/>
            <a:ext cx="547197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1600" b="1" dirty="0"/>
              <a:t>Intervalo de Temperaturas: De 5 a 40</a:t>
            </a:r>
            <a:r>
              <a:rPr lang="zh-CN" altLang="zh-CN" sz="1600" b="1" dirty="0"/>
              <a:t>°</a:t>
            </a:r>
            <a:r>
              <a:rPr lang="en-US" altLang="zh-CN" sz="1600" b="1" dirty="0"/>
              <a:t>C</a:t>
            </a:r>
          </a:p>
          <a:p>
            <a:r>
              <a:rPr lang="en-US" altLang="zh-CN" sz="1600" b="1" dirty="0">
                <a:highlight>
                  <a:srgbClr val="FFFF00"/>
                </a:highlight>
              </a:rPr>
              <a:t>Umidade Relativa </a:t>
            </a:r>
            <a:r>
              <a:rPr lang="en-US" altLang="zh-CN" sz="1600" b="1" dirty="0" err="1">
                <a:highlight>
                  <a:srgbClr val="FFFF00"/>
                </a:highlight>
              </a:rPr>
              <a:t>Média</a:t>
            </a:r>
            <a:r>
              <a:rPr lang="en-US" altLang="zh-CN" sz="1600" b="1" dirty="0">
                <a:highlight>
                  <a:srgbClr val="FFFF00"/>
                </a:highlight>
              </a:rPr>
              <a:t> </a:t>
            </a:r>
            <a:r>
              <a:rPr lang="en-US" altLang="zh-CN" sz="1600" b="1" dirty="0" err="1">
                <a:highlight>
                  <a:srgbClr val="FFFF00"/>
                </a:highlight>
              </a:rPr>
              <a:t>Anual</a:t>
            </a:r>
            <a:r>
              <a:rPr lang="en-US" altLang="zh-CN" sz="1600" b="1" dirty="0">
                <a:highlight>
                  <a:srgbClr val="FFFF00"/>
                </a:highlight>
              </a:rPr>
              <a:t> de 95%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33646" y="2143284"/>
            <a:ext cx="710694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400" b="1" dirty="0"/>
              <a:t>Em área salina (costa)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211687" y="3238002"/>
            <a:ext cx="4935131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Isoladores 500kV/210kN operam na Linha de Transmissão da usina nuclear de Daya Bay - Huizhou </a:t>
            </a:r>
            <a:r>
              <a:rPr lang="en-US" altLang="zh-CN" sz="20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por</a:t>
            </a:r>
            <a:r>
              <a:rPr lang="en-US" altLang="zh-CN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23</a:t>
            </a:r>
            <a:r>
              <a:rPr lang="en-US" altLang="zh-CN" sz="2400" b="1" dirty="0">
                <a:solidFill>
                  <a:srgbClr val="FF33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anos sob poluição salina</a:t>
            </a:r>
            <a:endParaRPr lang="en-US" altLang="zh-CN" sz="2000" dirty="0">
              <a:solidFill>
                <a:srgbClr val="000000"/>
              </a:solidFill>
              <a:highlight>
                <a:srgbClr val="FFFF00"/>
              </a:highlight>
              <a:cs typeface="Times New Roman" panose="02020603050405020304" pitchFamily="18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4CF26D19-71ED-1B4F-B819-6400E1AE6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0892" y="147379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17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公司全景图.jp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" y="-404592"/>
            <a:ext cx="12192000" cy="8146905"/>
          </a:xfrm>
          <a:prstGeom prst="rect">
            <a:avLst/>
          </a:prstGeom>
        </p:spPr>
      </p:pic>
      <p:sp>
        <p:nvSpPr>
          <p:cNvPr id="4" name="矩形 20">
            <a:extLst>
              <a:ext uri="{FF2B5EF4-FFF2-40B4-BE49-F238E27FC236}">
                <a16:creationId xmlns:a16="http://schemas.microsoft.com/office/drawing/2014/main" id="{162FB3F7-71C9-7A4E-BD76-561B32981B79}"/>
              </a:ext>
            </a:extLst>
          </p:cNvPr>
          <p:cNvSpPr/>
          <p:nvPr/>
        </p:nvSpPr>
        <p:spPr>
          <a:xfrm>
            <a:off x="1951917" y="232229"/>
            <a:ext cx="8288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23" indent="-457223" algn="ctr"/>
            <a:r>
              <a:rPr lang="en-US" altLang="zh-CN" sz="3600" b="1" dirty="0" err="1">
                <a:solidFill>
                  <a:srgbClr val="000000"/>
                </a:solidFill>
              </a:rPr>
              <a:t>Isoladores</a:t>
            </a:r>
            <a:r>
              <a:rPr lang="en-US" altLang="zh-CN" sz="3600" b="1" dirty="0">
                <a:solidFill>
                  <a:srgbClr val="000000"/>
                </a:solidFill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</a:rPr>
              <a:t>Compostos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84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图1"/>
          <p:cNvPicPr>
            <a:picLocks noChangeAspect="1" noChangeArrowheads="1"/>
          </p:cNvPicPr>
          <p:nvPr/>
        </p:nvPicPr>
        <p:blipFill>
          <a:blip r:embed="rId2" cstate="screen">
            <a:alphaModFix amt="50000"/>
          </a:blip>
          <a:srcRect/>
          <a:stretch>
            <a:fillRect/>
          </a:stretch>
        </p:blipFill>
        <p:spPr bwMode="auto">
          <a:xfrm>
            <a:off x="1189935" y="-85671"/>
            <a:ext cx="11327792" cy="747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图片-5-1"/>
          <p:cNvPicPr>
            <a:picLocks noChangeAspect="1" noChangeArrowheads="1"/>
          </p:cNvPicPr>
          <p:nvPr/>
        </p:nvPicPr>
        <p:blipFill>
          <a:blip r:embed="rId3" cstate="print">
            <a:alphaModFix amt="23000"/>
          </a:blip>
          <a:srcRect/>
          <a:stretch>
            <a:fillRect/>
          </a:stretch>
        </p:blipFill>
        <p:spPr bwMode="auto">
          <a:xfrm>
            <a:off x="-477372" y="-45339"/>
            <a:ext cx="7885294" cy="756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96333" y="3239094"/>
            <a:ext cx="24287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cs typeface="Times New Roman" panose="02020603050405020304" pitchFamily="18" charset="0"/>
              </a:rPr>
              <a:t>24</a:t>
            </a:r>
            <a:r>
              <a:rPr lang="en-US" altLang="zh-CN" sz="3200" b="1" dirty="0">
                <a:cs typeface="Times New Roman" panose="02020603050405020304" pitchFamily="18" charset="0"/>
              </a:rPr>
              <a:t> anos </a:t>
            </a:r>
          </a:p>
        </p:txBody>
      </p:sp>
      <p:pic>
        <p:nvPicPr>
          <p:cNvPr id="8" name="Picture 4" descr="Dsc00051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0441" y="2737097"/>
            <a:ext cx="4668987" cy="268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7095735" y="1014411"/>
            <a:ext cx="37921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cs typeface="Times New Roman" panose="02020603050405020304" pitchFamily="18" charset="0"/>
              </a:rPr>
              <a:t>Poluição por cimento</a:t>
            </a:r>
            <a:endParaRPr lang="zh-CN" altLang="en-US" sz="3200" dirty="0"/>
          </a:p>
        </p:txBody>
      </p:sp>
      <p:sp>
        <p:nvSpPr>
          <p:cNvPr id="15" name="矩形 14"/>
          <p:cNvSpPr/>
          <p:nvPr/>
        </p:nvSpPr>
        <p:spPr>
          <a:xfrm>
            <a:off x="6417254" y="3040866"/>
            <a:ext cx="2066976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52" b="1" dirty="0">
                <a:solidFill>
                  <a:srgbClr val="FF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Poluição severa por óleo</a:t>
            </a:r>
            <a:endParaRPr lang="zh-CN" altLang="en-US" sz="1452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4846" y="2737097"/>
            <a:ext cx="43568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Poluição por fuligem de chaminé</a:t>
            </a:r>
            <a:endParaRPr lang="zh-CN" altLang="en-US" sz="2400" b="1" dirty="0">
              <a:cs typeface="Times New Roman" panose="02020603050405020304" pitchFamily="18" charset="0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FC96C64B-655B-5043-9B20-902B02DC8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3159" y="5007226"/>
            <a:ext cx="3347776" cy="3436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633" b="1" dirty="0">
                <a:solidFill>
                  <a:srgbClr val="FF0000"/>
                </a:solidFill>
                <a:highlight>
                  <a:srgbClr val="FFFF00"/>
                </a:highlight>
                <a:cs typeface="Times New Roman" panose="02020603050405020304" pitchFamily="18" charset="0"/>
              </a:rPr>
              <a:t>24 anos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288936" y="1678964"/>
            <a:ext cx="334777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18 anos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5EC2D9AD-20CA-2748-9894-C4097B0B1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12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8" name="Text Box 10"/>
          <p:cNvSpPr txBox="1">
            <a:spLocks noChangeArrowheads="1"/>
          </p:cNvSpPr>
          <p:nvPr/>
        </p:nvSpPr>
        <p:spPr bwMode="auto">
          <a:xfrm>
            <a:off x="2548033" y="5176793"/>
            <a:ext cx="186007" cy="36997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92072" tIns="46037" rIns="92072" bIns="46037">
            <a:spAutoFit/>
          </a:bodyPr>
          <a:lstStyle/>
          <a:p>
            <a:endParaRPr lang="zh-CN" altLang="en-US"/>
          </a:p>
        </p:txBody>
      </p:sp>
      <p:pic>
        <p:nvPicPr>
          <p:cNvPr id="1105927" name="Picture 7" descr="\\海外-黄敏153\客户资料\2014年客户资料\客户照片文件夹请捡选\cooper20131115郑小勇到访\20131115_111214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6200000">
            <a:off x="1053355" y="350846"/>
            <a:ext cx="2048734" cy="3393215"/>
          </a:xfrm>
          <a:prstGeom prst="rect">
            <a:avLst/>
          </a:prstGeom>
          <a:noFill/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465195" y="2811484"/>
            <a:ext cx="2160184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FFFF00"/>
                </a:solidFill>
              </a:rPr>
              <a:t>EATON</a:t>
            </a:r>
          </a:p>
        </p:txBody>
      </p:sp>
      <p:pic>
        <p:nvPicPr>
          <p:cNvPr id="1105928" name="Picture 8" descr="E:\jason job\2015年6月份之前\1-亚洲\1-ABB\ABB 厦门\商务文件\验厂\2014-9\图片\IMG_56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692" y="1048456"/>
            <a:ext cx="3047206" cy="2031470"/>
          </a:xfrm>
          <a:prstGeom prst="rect">
            <a:avLst/>
          </a:prstGeom>
          <a:noFill/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711624" y="2797729"/>
            <a:ext cx="2160184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FFFF00"/>
                </a:solidFill>
              </a:rPr>
              <a:t>ABB</a:t>
            </a:r>
          </a:p>
        </p:txBody>
      </p:sp>
      <p:pic>
        <p:nvPicPr>
          <p:cNvPr id="1105929" name="Picture 9" descr="\\海外-黄敏153\客户资料\2014年客户资料\客户来访总结\20141205-09LEO\IMG_20141205_11081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15639" y="1063813"/>
            <a:ext cx="2697473" cy="2023103"/>
          </a:xfrm>
          <a:prstGeom prst="rect">
            <a:avLst/>
          </a:prstGeom>
          <a:noFill/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342022" y="2785298"/>
            <a:ext cx="2160184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FFFF00"/>
                </a:solidFill>
              </a:rPr>
              <a:t>ALSTOM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7024671" y="4929160"/>
            <a:ext cx="2383944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900" b="1" dirty="0">
                <a:solidFill>
                  <a:schemeClr val="bg1"/>
                </a:solidFill>
              </a:rPr>
              <a:t>South Korea</a:t>
            </a:r>
            <a:endParaRPr lang="zh-CN" altLang="en-US" sz="900" b="1">
              <a:solidFill>
                <a:schemeClr val="bg1"/>
              </a:solidFill>
            </a:endParaRPr>
          </a:p>
        </p:txBody>
      </p:sp>
      <p:pic>
        <p:nvPicPr>
          <p:cNvPr id="36" name="Picture 11" descr="IMG_3968"/>
          <p:cNvPicPr>
            <a:picLocks noChangeAspect="1" noChangeArrowheads="1"/>
          </p:cNvPicPr>
          <p:nvPr/>
        </p:nvPicPr>
        <p:blipFill>
          <a:blip r:embed="rId5" cstate="screen"/>
          <a:srcRect b="-1907"/>
          <a:stretch>
            <a:fillRect/>
          </a:stretch>
        </p:blipFill>
        <p:spPr bwMode="auto">
          <a:xfrm>
            <a:off x="4544866" y="3102273"/>
            <a:ext cx="2970887" cy="2617210"/>
          </a:xfrm>
          <a:prstGeom prst="rect">
            <a:avLst/>
          </a:prstGeom>
          <a:noFill/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1881270" y="4929161"/>
            <a:ext cx="2383944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</a:rPr>
              <a:t>England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8895481" y="4857724"/>
            <a:ext cx="1772400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</a:rPr>
              <a:t>South Africa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0017" y="1044801"/>
            <a:ext cx="3086625" cy="204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8892144" y="2786077"/>
            <a:ext cx="2160184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FFFF00"/>
                </a:solidFill>
              </a:rPr>
              <a:t>UK MOSDORFER</a:t>
            </a: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7494796" y="4438920"/>
            <a:ext cx="4473195" cy="4273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177" b="1" dirty="0"/>
              <a:t>Parceria com a TEXPI desde 2010</a:t>
            </a:r>
            <a:endParaRPr lang="zh-CN" altLang="en-US" sz="2177" b="1" dirty="0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B1152C0F-1D73-E644-A604-6CFD640A0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30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-864067" y="-367105"/>
            <a:ext cx="13989502" cy="7609259"/>
            <a:chOff x="3537020" y="2924175"/>
            <a:chExt cx="5336509" cy="2725578"/>
          </a:xfrm>
        </p:grpSpPr>
        <p:pic>
          <p:nvPicPr>
            <p:cNvPr id="902148" name="Picture 9" descr="DSCN6355"/>
            <p:cNvPicPr>
              <a:picLocks noChangeAspect="1" noChangeArrowheads="1"/>
            </p:cNvPicPr>
            <p:nvPr/>
          </p:nvPicPr>
          <p:blipFill>
            <a:blip r:embed="rId2" cstate="email">
              <a:lum bright="-6000" contrast="24000"/>
              <a:alphaModFix amt="50000"/>
            </a:blip>
            <a:srcRect t="6613"/>
            <a:stretch>
              <a:fillRect/>
            </a:stretch>
          </p:blipFill>
          <p:spPr bwMode="auto">
            <a:xfrm>
              <a:off x="3537020" y="2924175"/>
              <a:ext cx="5336509" cy="2606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2149" name="Text Box 5"/>
            <p:cNvSpPr txBox="1">
              <a:spLocks noChangeArrowheads="1"/>
            </p:cNvSpPr>
            <p:nvPr/>
          </p:nvSpPr>
          <p:spPr bwMode="auto">
            <a:xfrm>
              <a:off x="4572001" y="5517232"/>
              <a:ext cx="3527425" cy="13252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lIns="92072" tIns="46037" rIns="92072" bIns="46037">
              <a:spAutoFit/>
            </a:bodyPr>
            <a:lstStyle/>
            <a:p>
              <a:endParaRPr lang="en-US" altLang="zh-CN" dirty="0">
                <a:solidFill>
                  <a:srgbClr val="000000"/>
                </a:solidFill>
              </a:endParaRPr>
            </a:p>
          </p:txBody>
        </p:sp>
      </p:grpSp>
      <p:sp>
        <p:nvSpPr>
          <p:cNvPr id="902146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558804" y="1433534"/>
            <a:ext cx="9143760" cy="2376202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A CYG 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forneceu o 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Primeiro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isolador composto na Índia em 2006 </a:t>
            </a:r>
          </a:p>
          <a:p>
            <a:pPr algn="ctr">
              <a:buNone/>
            </a:pPr>
            <a:r>
              <a:rPr lang="en-US" altLang="zh-CN" sz="2400" b="1" dirty="0">
                <a:latin typeface="Arial" panose="020B0604020202020204" pitchFamily="34" charset="0"/>
                <a:ea typeface="宋体" panose="02010600030101010101" pitchFamily="2" charset="-122"/>
              </a:rPr>
              <a:t>   + 217.000 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peças instaladas e operando de forma segura e confiável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Desempenho na Índia há mais de </a:t>
            </a:r>
            <a:r>
              <a:rPr lang="en-US" altLang="zh-CN" sz="2801" b="1" dirty="0"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18 anos</a:t>
            </a:r>
            <a:endParaRPr lang="en-US" altLang="zh-CN" sz="16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02147" name="Picture 3" descr="73291795dd96a8af63835e77cc4be8dd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013280" y="3683247"/>
            <a:ext cx="3944248" cy="3103606"/>
          </a:xfrm>
          <a:prstGeom prst="rect">
            <a:avLst/>
          </a:prstGeom>
          <a:noFill/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CB252840-813F-6A42-8C30-BA038A933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84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249" name="Picture 1" descr="C:\Documents and Settings\Administrator\桌面\400_kv_sc_rajupally__ditchipally_transmission_line_in_andhra_pradesh.jpg"/>
          <p:cNvPicPr>
            <a:picLocks noChangeAspect="1" noChangeArrowheads="1"/>
          </p:cNvPicPr>
          <p:nvPr/>
        </p:nvPicPr>
        <p:blipFill>
          <a:blip r:embed="rId3" cstate="print">
            <a:alphaModFix amt="50000"/>
          </a:blip>
          <a:srcRect/>
          <a:stretch>
            <a:fillRect/>
          </a:stretch>
        </p:blipFill>
        <p:spPr bwMode="auto">
          <a:xfrm>
            <a:off x="1" y="-607044"/>
            <a:ext cx="12274087" cy="9205565"/>
          </a:xfrm>
          <a:prstGeom prst="rect">
            <a:avLst/>
          </a:prstGeom>
          <a:noFill/>
        </p:spPr>
      </p:pic>
      <p:sp>
        <p:nvSpPr>
          <p:cNvPr id="10" name="矩形 7">
            <a:extLst>
              <a:ext uri="{FF2B5EF4-FFF2-40B4-BE49-F238E27FC236}">
                <a16:creationId xmlns:a16="http://schemas.microsoft.com/office/drawing/2014/main" id="{83671A82-AA6F-7748-B749-4005916CD163}"/>
              </a:ext>
            </a:extLst>
          </p:cNvPr>
          <p:cNvSpPr/>
          <p:nvPr/>
        </p:nvSpPr>
        <p:spPr>
          <a:xfrm>
            <a:off x="3371126" y="3226297"/>
            <a:ext cx="55318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/>
              <a:t>O Primeiro</a:t>
            </a:r>
            <a:r>
              <a:rPr lang="en-US" altLang="zh-CN" sz="4000" b="1" dirty="0"/>
              <a:t> </a:t>
            </a:r>
            <a:r>
              <a:rPr lang="en-US" altLang="zh-CN" b="1" dirty="0"/>
              <a:t>isolador </a:t>
            </a:r>
            <a:r>
              <a:rPr lang="en-US" altLang="zh-CN" sz="3200" b="1" dirty="0"/>
              <a:t>400kV</a:t>
            </a:r>
            <a:r>
              <a:rPr lang="en-US" altLang="zh-CN" b="1" dirty="0"/>
              <a:t> na Índia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1F566E2-A843-6B4C-9354-F1C032F8C99A}"/>
              </a:ext>
            </a:extLst>
          </p:cNvPr>
          <p:cNvSpPr/>
          <p:nvPr/>
        </p:nvSpPr>
        <p:spPr>
          <a:xfrm>
            <a:off x="5586884" y="4288179"/>
            <a:ext cx="1018227" cy="584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1" b="1" dirty="0">
                <a:highlight>
                  <a:srgbClr val="FFFF00"/>
                </a:highlight>
              </a:rPr>
              <a:t>2006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6F8C5FA-635E-754F-852B-B66891214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08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765_kv_sipat_chhattisgarh__seoni_madhya_pradesh_transmission_line (1).jpg"/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tretch>
            <a:fillRect/>
          </a:stretch>
        </p:blipFill>
        <p:spPr>
          <a:xfrm>
            <a:off x="-401792" y="-1578908"/>
            <a:ext cx="12995583" cy="944210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D78CE39-F8E5-6B4C-B475-2BB843E9F9C8}"/>
              </a:ext>
            </a:extLst>
          </p:cNvPr>
          <p:cNvSpPr/>
          <p:nvPr/>
        </p:nvSpPr>
        <p:spPr>
          <a:xfrm>
            <a:off x="5586885" y="4119073"/>
            <a:ext cx="1018227" cy="584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1" b="1" dirty="0">
                <a:highlight>
                  <a:srgbClr val="FFFF00"/>
                </a:highlight>
              </a:rPr>
              <a:t>2010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A7BA8F0-0025-D040-9F12-6AE356845E03}"/>
              </a:ext>
            </a:extLst>
          </p:cNvPr>
          <p:cNvSpPr/>
          <p:nvPr/>
        </p:nvSpPr>
        <p:spPr>
          <a:xfrm>
            <a:off x="3330080" y="3044279"/>
            <a:ext cx="55318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/>
              <a:t>O </a:t>
            </a:r>
            <a:r>
              <a:rPr lang="en-US" altLang="zh-CN" sz="4400" b="1" dirty="0" err="1"/>
              <a:t>Primeiro</a:t>
            </a:r>
            <a:r>
              <a:rPr lang="en-US" altLang="zh-CN" sz="4000" b="1" dirty="0"/>
              <a:t> </a:t>
            </a:r>
            <a:r>
              <a:rPr lang="en-US" altLang="zh-CN" b="1" dirty="0" err="1"/>
              <a:t>isolador</a:t>
            </a:r>
            <a:r>
              <a:rPr lang="en-US" altLang="zh-CN" b="1" dirty="0"/>
              <a:t> </a:t>
            </a:r>
            <a:r>
              <a:rPr lang="en-US" altLang="zh-CN" sz="3200" b="1" dirty="0"/>
              <a:t>765kV</a:t>
            </a:r>
            <a:r>
              <a:rPr lang="en-US" altLang="zh-CN" b="1" dirty="0"/>
              <a:t> </a:t>
            </a:r>
            <a:r>
              <a:rPr lang="en-US" altLang="zh-CN" b="1" dirty="0" err="1"/>
              <a:t>na</a:t>
            </a:r>
            <a:r>
              <a:rPr lang="en-US" altLang="zh-CN" b="1" dirty="0"/>
              <a:t> </a:t>
            </a:r>
            <a:r>
              <a:rPr lang="en-US" altLang="zh-CN" b="1" dirty="0" err="1"/>
              <a:t>Índia</a:t>
            </a:r>
            <a:endParaRPr lang="zh-CN" altLang="en-US" dirty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575F1C02-7DB8-7E4E-AC5A-FE787840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21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738" name="Picture 2" descr="E:\jason job\2015年6月份之前\6--客户信息&amp;展会\运行图片\输变线图片\800_kv_hvdc_nidhura__agra_transmission_line.jpg"/>
          <p:cNvPicPr>
            <a:picLocks noChangeAspect="1" noChangeArrowheads="1"/>
          </p:cNvPicPr>
          <p:nvPr/>
        </p:nvPicPr>
        <p:blipFill>
          <a:blip r:embed="rId2" cstate="print">
            <a:alphaModFix amt="50000"/>
          </a:blip>
          <a:srcRect/>
          <a:stretch>
            <a:fillRect/>
          </a:stretch>
        </p:blipFill>
        <p:spPr bwMode="auto">
          <a:xfrm>
            <a:off x="-253459" y="-1083069"/>
            <a:ext cx="12765164" cy="9573874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3200501" y="3044279"/>
            <a:ext cx="58572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/>
              <a:t>O Primeiro</a:t>
            </a:r>
            <a:r>
              <a:rPr lang="en-US" altLang="zh-CN" sz="4000" b="1" dirty="0"/>
              <a:t> </a:t>
            </a:r>
            <a:r>
              <a:rPr lang="en-US" altLang="zh-CN" b="1" dirty="0"/>
              <a:t>isolador </a:t>
            </a:r>
            <a:r>
              <a:rPr lang="en-US" altLang="zh-CN" sz="3200" b="1" dirty="0"/>
              <a:t>±800kV </a:t>
            </a:r>
            <a:r>
              <a:rPr lang="en-US" altLang="zh-CN" b="1" dirty="0"/>
              <a:t>na Índia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586886" y="4088588"/>
            <a:ext cx="1018227" cy="5849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1" b="1" dirty="0">
                <a:highlight>
                  <a:srgbClr val="FFFF00"/>
                </a:highlight>
              </a:rPr>
              <a:t>2011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DF5942D-1DAF-544C-9D9B-2F01B0D0D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7256" y="284985"/>
            <a:ext cx="2277484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pPr algn="r"/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Experiência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63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 bwMode="auto">
          <a:xfrm rot="799459">
            <a:off x="8017631" y="1234415"/>
            <a:ext cx="4171789" cy="589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 bwMode="auto">
          <a:xfrm>
            <a:off x="3627914" y="833027"/>
            <a:ext cx="4936171" cy="619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4">
            <a:alphaModFix amt="50000"/>
          </a:blip>
          <a:srcRect/>
          <a:stretch>
            <a:fillRect/>
          </a:stretch>
        </p:blipFill>
        <p:spPr bwMode="auto">
          <a:xfrm rot="20749309">
            <a:off x="-60603" y="1226140"/>
            <a:ext cx="4638053" cy="591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339992" y="326869"/>
            <a:ext cx="3512011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Clientes Satisfeitos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11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8.png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88462" y="-357891"/>
            <a:ext cx="12378738" cy="77338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69000" y="2801149"/>
            <a:ext cx="605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ln>
                  <a:solidFill>
                    <a:srgbClr val="00B0F0"/>
                  </a:solidFill>
                </a:ln>
                <a:latin typeface="Arial Black" pitchFamily="34" charset="0"/>
              </a:rPr>
              <a:t>CAPACIDADE FABRIL</a:t>
            </a:r>
          </a:p>
        </p:txBody>
      </p:sp>
    </p:spTree>
    <p:extLst>
      <p:ext uri="{BB962C8B-B14F-4D97-AF65-F5344CB8AC3E}">
        <p14:creationId xmlns:p14="http://schemas.microsoft.com/office/powerpoint/2010/main" val="1187882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96000" y="2148015"/>
            <a:ext cx="5071966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/>
            <a:r>
              <a:rPr lang="en-US" altLang="zh-CN" sz="2000" dirty="0">
                <a:sym typeface="+mn-ea"/>
              </a:rPr>
              <a:t>Capacidade fabril: 3200 litros por lote</a:t>
            </a:r>
          </a:p>
          <a:p>
            <a:pPr fontAlgn="ctr"/>
            <a:endParaRPr lang="en-US" altLang="zh-CN" sz="2000" dirty="0">
              <a:sym typeface="+mn-ea"/>
            </a:endParaRPr>
          </a:p>
          <a:p>
            <a:pPr fontAlgn="ctr"/>
            <a:r>
              <a:rPr lang="en-US" altLang="zh-CN" sz="2000" dirty="0">
                <a:sym typeface="+mn-ea"/>
              </a:rPr>
              <a:t>A </a:t>
            </a:r>
            <a:r>
              <a:rPr lang="en-US" altLang="zh-CN" sz="2000" dirty="0" err="1">
                <a:sym typeface="+mn-ea"/>
              </a:rPr>
              <a:t>primeira</a:t>
            </a:r>
            <a:r>
              <a:rPr lang="en-US" altLang="zh-CN" sz="2000" dirty="0">
                <a:sym typeface="+mn-ea"/>
              </a:rPr>
              <a:t> </a:t>
            </a:r>
            <a:r>
              <a:rPr lang="en-US" altLang="zh-CN" sz="2000" dirty="0" err="1">
                <a:sym typeface="+mn-ea"/>
              </a:rPr>
              <a:t>produção</a:t>
            </a:r>
            <a:r>
              <a:rPr lang="en-US" altLang="zh-CN" sz="2000" dirty="0">
                <a:sym typeface="+mn-ea"/>
              </a:rPr>
              <a:t> de </a:t>
            </a:r>
            <a:r>
              <a:rPr lang="en-US" altLang="zh-CN" sz="2000" dirty="0" err="1">
                <a:sym typeface="+mn-ea"/>
              </a:rPr>
              <a:t>composto</a:t>
            </a:r>
            <a:r>
              <a:rPr lang="en-US" altLang="zh-CN" sz="2000" dirty="0">
                <a:sym typeface="+mn-ea"/>
              </a:rPr>
              <a:t> 100% </a:t>
            </a:r>
            <a:r>
              <a:rPr lang="en-US" altLang="zh-CN" sz="2000" dirty="0" err="1">
                <a:sym typeface="+mn-ea"/>
              </a:rPr>
              <a:t>automática</a:t>
            </a:r>
            <a:r>
              <a:rPr lang="en-US" altLang="zh-CN" sz="2000" dirty="0">
                <a:sym typeface="+mn-ea"/>
              </a:rPr>
              <a:t> no </a:t>
            </a:r>
            <a:r>
              <a:rPr lang="en-US" altLang="zh-CN" sz="2000" dirty="0" err="1">
                <a:sym typeface="+mn-ea"/>
              </a:rPr>
              <a:t>mundo</a:t>
            </a:r>
            <a:r>
              <a:rPr lang="en-US" altLang="zh-CN" sz="2000" dirty="0">
                <a:sym typeface="+mn-ea"/>
              </a:rPr>
              <a:t>, </a:t>
            </a:r>
            <a:r>
              <a:rPr lang="en-US" altLang="zh-CN" sz="2000" dirty="0" err="1">
                <a:sym typeface="+mn-ea"/>
              </a:rPr>
              <a:t>maior</a:t>
            </a:r>
            <a:r>
              <a:rPr lang="en-US" altLang="zh-CN" sz="2000" dirty="0">
                <a:sym typeface="+mn-ea"/>
              </a:rPr>
              <a:t> </a:t>
            </a:r>
            <a:r>
              <a:rPr lang="en-US" altLang="zh-CN" sz="2000" dirty="0" err="1">
                <a:sym typeface="+mn-ea"/>
              </a:rPr>
              <a:t>qualidade</a:t>
            </a:r>
            <a:r>
              <a:rPr lang="en-US" altLang="zh-CN" sz="2000" dirty="0">
                <a:sym typeface="+mn-ea"/>
              </a:rPr>
              <a:t> e </a:t>
            </a:r>
            <a:r>
              <a:rPr lang="en-US" altLang="zh-CN" sz="2000" dirty="0" err="1">
                <a:sym typeface="+mn-ea"/>
              </a:rPr>
              <a:t>repetibilidade</a:t>
            </a:r>
            <a:r>
              <a:rPr lang="en-US" altLang="zh-CN" sz="2000" dirty="0">
                <a:sym typeface="+mn-ea"/>
              </a:rPr>
              <a:t>.</a:t>
            </a:r>
          </a:p>
          <a:p>
            <a:pPr fontAlgn="ctr"/>
            <a:endParaRPr lang="en-US" altLang="zh-CN" sz="2000" dirty="0">
              <a:sym typeface="+mn-ea"/>
            </a:endParaRPr>
          </a:p>
          <a:p>
            <a:pPr fontAlgn="ctr"/>
            <a:r>
              <a:rPr lang="en-US" altLang="zh-CN" sz="2000" dirty="0">
                <a:sym typeface="+mn-ea"/>
              </a:rPr>
              <a:t>Melhor para o trabalhador e ambiente.</a:t>
            </a:r>
          </a:p>
          <a:p>
            <a:pPr fontAlgn="ctr"/>
            <a:r>
              <a:rPr lang="en-US" altLang="zh-CN" sz="2000" dirty="0">
                <a:sym typeface="+mn-ea"/>
              </a:rPr>
              <a:t>   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979313" y="167637"/>
            <a:ext cx="623337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Arial Black" pitchFamily="34" charset="0"/>
              </a:rPr>
              <a:t>Fábrica - Mistura do Composto</a:t>
            </a:r>
          </a:p>
        </p:txBody>
      </p:sp>
      <p:pic>
        <p:nvPicPr>
          <p:cNvPr id="8" name="图片 7" descr="851123222230684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1014" y="938030"/>
            <a:ext cx="3778999" cy="2334088"/>
          </a:xfrm>
          <a:prstGeom prst="rect">
            <a:avLst/>
          </a:prstGeom>
        </p:spPr>
      </p:pic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1014" y="3425288"/>
            <a:ext cx="3781973" cy="222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9953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2408336" y="333459"/>
            <a:ext cx="722928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endParaRPr kumimoji="1" lang="zh-CN" altLang="zh-CN" sz="3600">
              <a:solidFill>
                <a:srgbClr val="CC0000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pic>
        <p:nvPicPr>
          <p:cNvPr id="1157122" name="Picture 2" descr="E:\jason job\jason job\6--客户信息&amp;展会\南非展会\彩页\第一页图片\IMG_577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6930394" y="-12287038"/>
            <a:ext cx="3428934" cy="228595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96000" y="2025381"/>
            <a:ext cx="4423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dirty="0">
              <a:solidFill>
                <a:srgbClr val="FF0000"/>
              </a:solidFill>
            </a:endParaRPr>
          </a:p>
          <a:p>
            <a:r>
              <a:rPr lang="en-US" altLang="zh-CN" sz="2000" dirty="0"/>
              <a:t>A maior capacidade de injeção da China</a:t>
            </a:r>
            <a:endParaRPr lang="en-US" altLang="zh-CN" dirty="0"/>
          </a:p>
          <a:p>
            <a:endParaRPr lang="zh-CN" altLang="en-US" sz="2000" dirty="0"/>
          </a:p>
          <a:p>
            <a:r>
              <a:rPr lang="en-US" altLang="zh-CN" sz="2000" dirty="0"/>
              <a:t>31 máquinas injetoras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3594632"/>
            <a:ext cx="4896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Volumes: De 1.500 cc até 80.000 cc</a:t>
            </a:r>
            <a:endParaRPr lang="zh-CN" altLang="en-US" sz="2000" dirty="0"/>
          </a:p>
        </p:txBody>
      </p:sp>
      <p:pic>
        <p:nvPicPr>
          <p:cNvPr id="9" name="图片 8" descr="IMG_576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45500" y="823954"/>
            <a:ext cx="3385087" cy="225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5499" y="3227657"/>
            <a:ext cx="3385087" cy="2379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881269" y="3071821"/>
            <a:ext cx="207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Volume: 40.000 cc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833" y="5949641"/>
            <a:ext cx="207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Volume: 80.000cc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FDCD4C01-9BDE-6B4E-A2B5-6506F2757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324" y="177828"/>
            <a:ext cx="348130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00"/>
                </a:solidFill>
                <a:latin typeface="Arial Black" pitchFamily="34" charset="0"/>
              </a:rPr>
              <a:t>Fábrica - </a:t>
            </a:r>
            <a:r>
              <a:rPr lang="en-US" altLang="zh-CN" sz="2800" dirty="0" err="1">
                <a:solidFill>
                  <a:srgbClr val="000000"/>
                </a:solidFill>
                <a:latin typeface="Arial Black" pitchFamily="34" charset="0"/>
              </a:rPr>
              <a:t>Injeção</a:t>
            </a:r>
            <a:endParaRPr lang="en-US" altLang="zh-CN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82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Documents and Settings\Administrator\桌面\产品图片\站内支柱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7153" y="1412764"/>
            <a:ext cx="3891938" cy="262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S2F_Print_R16010610070.jpg"/>
          <p:cNvPicPr/>
          <p:nvPr/>
        </p:nvPicPr>
        <p:blipFill>
          <a:blip r:embed="rId4" cstate="print"/>
          <a:srcRect l="10070" t="59623" r="34620"/>
          <a:stretch>
            <a:fillRect/>
          </a:stretch>
        </p:blipFill>
        <p:spPr>
          <a:xfrm flipV="1">
            <a:off x="9046192" y="1400910"/>
            <a:ext cx="2639717" cy="270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1378" name="Text Box 4"/>
          <p:cNvSpPr txBox="1">
            <a:spLocks noChangeArrowheads="1"/>
          </p:cNvSpPr>
          <p:nvPr/>
        </p:nvSpPr>
        <p:spPr bwMode="auto">
          <a:xfrm>
            <a:off x="2054893" y="2301013"/>
            <a:ext cx="184731" cy="6771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altLang="zh-CN" b="1" dirty="0"/>
          </a:p>
          <a:p>
            <a:endParaRPr lang="en-US" altLang="zh-CN" sz="2000" dirty="0"/>
          </a:p>
        </p:txBody>
      </p:sp>
      <p:sp>
        <p:nvSpPr>
          <p:cNvPr id="741379" name="Text Box 5"/>
          <p:cNvSpPr txBox="1">
            <a:spLocks noChangeArrowheads="1"/>
          </p:cNvSpPr>
          <p:nvPr/>
        </p:nvSpPr>
        <p:spPr bwMode="auto">
          <a:xfrm>
            <a:off x="8174545" y="3258250"/>
            <a:ext cx="184731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altLang="zh-CN" sz="3600" b="1" dirty="0">
              <a:solidFill>
                <a:srgbClr val="CC0000"/>
              </a:solidFill>
            </a:endParaRPr>
          </a:p>
          <a:p>
            <a:endParaRPr lang="en-US" altLang="zh-CN" sz="2000" dirty="0"/>
          </a:p>
        </p:txBody>
      </p:sp>
      <p:sp>
        <p:nvSpPr>
          <p:cNvPr id="914436" name="Text Box 4"/>
          <p:cNvSpPr txBox="1">
            <a:spLocks noChangeArrowheads="1"/>
          </p:cNvSpPr>
          <p:nvPr/>
        </p:nvSpPr>
        <p:spPr bwMode="auto">
          <a:xfrm>
            <a:off x="4191050" y="65178"/>
            <a:ext cx="4352811" cy="16144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Picture 7" descr="C:\Documents and Settings\Administrator\Application Data\Tencent\Users\370482405\QQ\WinTemp\RichOle\D7Y~LNA}{D}O3N3R{B1I}CV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7750" y="1412764"/>
            <a:ext cx="3653174" cy="2620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椭圆 14"/>
          <p:cNvSpPr/>
          <p:nvPr/>
        </p:nvSpPr>
        <p:spPr bwMode="auto">
          <a:xfrm>
            <a:off x="1508111" y="1508871"/>
            <a:ext cx="953976" cy="1460714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2072" tIns="46037" rIns="92072" bIns="46037" numCol="1" rtlCol="0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6301974" y="1412763"/>
            <a:ext cx="924235" cy="2252885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2072" tIns="46037" rIns="92072" bIns="46037" numCol="1" rtlCol="0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9" name="直接箭头连接符 18"/>
          <p:cNvCxnSpPr>
            <a:cxnSpLocks/>
          </p:cNvCxnSpPr>
          <p:nvPr/>
        </p:nvCxnSpPr>
        <p:spPr bwMode="auto">
          <a:xfrm>
            <a:off x="1985101" y="2966586"/>
            <a:ext cx="1729383" cy="143464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4273" y="4270209"/>
            <a:ext cx="1023245" cy="12549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723978" y="4714441"/>
            <a:ext cx="1157643" cy="554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38682" y="987872"/>
            <a:ext cx="7715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Isoladores Coluna Suporte para Subestações e </a:t>
            </a:r>
            <a:r>
              <a:rPr lang="en-US" altLang="zh-CN" sz="1600" b="1" dirty="0" err="1"/>
              <a:t>Linhas</a:t>
            </a:r>
            <a:r>
              <a:rPr lang="en-US" altLang="zh-CN" sz="1600" b="1" dirty="0"/>
              <a:t> </a:t>
            </a:r>
            <a:r>
              <a:rPr lang="en-US" altLang="zh-CN" sz="1600" b="1" dirty="0" err="1"/>
              <a:t>Compactas</a:t>
            </a:r>
            <a:r>
              <a:rPr lang="en-US" altLang="zh-CN" sz="1600" b="1" dirty="0"/>
              <a:t> </a:t>
            </a:r>
            <a:endParaRPr lang="zh-CN" altLang="en-US" sz="1600" b="1" dirty="0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39751" y="4341646"/>
            <a:ext cx="671442" cy="12079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25602" y="4341647"/>
            <a:ext cx="402658" cy="12249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29" name="直接箭头连接符 28"/>
          <p:cNvCxnSpPr>
            <a:cxnSpLocks/>
            <a:stCxn id="16" idx="4"/>
          </p:cNvCxnSpPr>
          <p:nvPr/>
        </p:nvCxnSpPr>
        <p:spPr bwMode="auto">
          <a:xfrm flipH="1">
            <a:off x="6659155" y="3665649"/>
            <a:ext cx="104936" cy="6045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34" name="椭圆 33"/>
          <p:cNvSpPr/>
          <p:nvPr/>
        </p:nvSpPr>
        <p:spPr bwMode="auto">
          <a:xfrm rot="16834664">
            <a:off x="10031279" y="2022074"/>
            <a:ext cx="637171" cy="2630136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2072" tIns="46037" rIns="92072" bIns="46037" numCol="1" rtlCol="0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35" name="直接箭头连接符 34"/>
          <p:cNvCxnSpPr>
            <a:cxnSpLocks/>
          </p:cNvCxnSpPr>
          <p:nvPr/>
        </p:nvCxnSpPr>
        <p:spPr bwMode="auto">
          <a:xfrm flipH="1">
            <a:off x="8587239" y="3630148"/>
            <a:ext cx="1583829" cy="771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9DB3CE89-F74A-6542-9811-03572C2E1A5F}"/>
              </a:ext>
            </a:extLst>
          </p:cNvPr>
          <p:cNvSpPr/>
          <p:nvPr/>
        </p:nvSpPr>
        <p:spPr>
          <a:xfrm>
            <a:off x="1951917" y="232229"/>
            <a:ext cx="8288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23" indent="-457223"/>
            <a:r>
              <a:rPr lang="en-US" altLang="zh-CN" sz="2400" b="1" dirty="0">
                <a:solidFill>
                  <a:srgbClr val="000000"/>
                </a:solidFill>
              </a:rPr>
              <a:t>Isoladores Compostos para Linhas de Transmissão e Distribuição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03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3682" name="Group 18"/>
          <p:cNvGraphicFramePr>
            <a:graphicFrameLocks noGrp="1"/>
          </p:cNvGraphicFramePr>
          <p:nvPr/>
        </p:nvGraphicFramePr>
        <p:xfrm>
          <a:off x="5753109" y="3157546"/>
          <a:ext cx="685782" cy="542911"/>
        </p:xfrm>
        <a:graphic>
          <a:graphicData uri="http://schemas.openxmlformats.org/drawingml/2006/table">
            <a:tbl>
              <a:tblPr/>
              <a:tblGrid>
                <a:gridCol w="685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9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2072" marR="92072" marT="46037" marB="4603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53691" name="Group 27"/>
          <p:cNvGraphicFramePr>
            <a:graphicFrameLocks noGrp="1"/>
          </p:cNvGraphicFramePr>
          <p:nvPr/>
        </p:nvGraphicFramePr>
        <p:xfrm>
          <a:off x="5753109" y="3157546"/>
          <a:ext cx="685782" cy="542911"/>
        </p:xfrm>
        <a:graphic>
          <a:graphicData uri="http://schemas.openxmlformats.org/drawingml/2006/table">
            <a:tbl>
              <a:tblPr/>
              <a:tblGrid>
                <a:gridCol w="685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9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2072" marR="92072" marT="46037" marB="46037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58146" name="Picture 2" descr="E:\jason job\jason job\1-亚洲\1-ABB\ABB 厦门\商务文件\供应商大会\ABB DV 素材\2014-01-02\DSC0005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45192" y="3429000"/>
            <a:ext cx="4007831" cy="2258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1541" name="Text Box 101"/>
          <p:cNvSpPr txBox="1">
            <a:spLocks noChangeArrowheads="1"/>
          </p:cNvSpPr>
          <p:nvPr/>
        </p:nvSpPr>
        <p:spPr bwMode="auto">
          <a:xfrm>
            <a:off x="5571012" y="4188438"/>
            <a:ext cx="5621854" cy="7393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/>
              <a:t>Sete</a:t>
            </a:r>
            <a:r>
              <a:rPr lang="en-US" altLang="zh-CN" sz="2400" b="1" dirty="0"/>
              <a:t> </a:t>
            </a:r>
            <a:r>
              <a:rPr lang="en-US" altLang="zh-CN" sz="2400" b="1" dirty="0" err="1"/>
              <a:t>Máquinas</a:t>
            </a:r>
            <a:r>
              <a:rPr lang="en-US" altLang="zh-CN" sz="2400" b="1" dirty="0"/>
              <a:t> da Finn-Power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altLang="zh-CN" dirty="0" err="1"/>
              <a:t>Compressão</a:t>
            </a:r>
            <a:r>
              <a:rPr lang="en-US" altLang="zh-CN" dirty="0"/>
              <a:t> de 3.500 kN até 12.000 kN</a:t>
            </a:r>
            <a:endParaRPr lang="zh-CN" altLang="en-US" dirty="0"/>
          </a:p>
        </p:txBody>
      </p:sp>
      <p:pic>
        <p:nvPicPr>
          <p:cNvPr id="7" name="Picture 2" descr="IMAG177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45192" y="878176"/>
            <a:ext cx="4007831" cy="235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5571012" y="1690596"/>
            <a:ext cx="55043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A maior máquina de crimpagem da ÁSIA</a:t>
            </a:r>
            <a:endParaRPr lang="en-US" altLang="zh-CN" dirty="0"/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altLang="zh-CN" dirty="0" err="1"/>
              <a:t>Compressão</a:t>
            </a:r>
            <a:r>
              <a:rPr lang="en-US" altLang="zh-CN" dirty="0"/>
              <a:t> de 12.000 kN </a:t>
            </a:r>
            <a:endParaRPr lang="en-US" altLang="zh-CN" sz="2800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DA99B348-53E7-9143-B502-2A87A6975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313" y="167637"/>
            <a:ext cx="623337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0000"/>
                </a:solidFill>
                <a:latin typeface="Arial Black" pitchFamily="34" charset="0"/>
              </a:rPr>
              <a:t>Processo</a:t>
            </a:r>
            <a:r>
              <a:rPr lang="en-US" altLang="zh-CN" sz="2800" dirty="0">
                <a:solidFill>
                  <a:srgbClr val="000000"/>
                </a:solidFill>
                <a:latin typeface="Arial Black" pitchFamily="34" charset="0"/>
              </a:rPr>
              <a:t> de </a:t>
            </a:r>
            <a:r>
              <a:rPr lang="en-US" altLang="zh-CN" sz="2800" dirty="0" err="1">
                <a:solidFill>
                  <a:srgbClr val="000000"/>
                </a:solidFill>
                <a:latin typeface="Arial Black" pitchFamily="34" charset="0"/>
              </a:rPr>
              <a:t>Crimpagem</a:t>
            </a:r>
            <a:endParaRPr lang="en-US" altLang="zh-CN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34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06c7d74b2b72fe36d8d8b7bd84a861c.jpg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17106" y="-545302"/>
            <a:ext cx="12452338" cy="82954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73046" y="3075057"/>
            <a:ext cx="9672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000" b="1" dirty="0">
                <a:latin typeface="Arial Black" pitchFamily="34" charset="0"/>
              </a:rPr>
              <a:t> PESQUISA E DESENVOLVIMENTO</a:t>
            </a:r>
            <a:endParaRPr lang="zh-CN" altLang="en-US" sz="40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100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1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7084" y="856586"/>
            <a:ext cx="7777832" cy="341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2737503" y="265034"/>
            <a:ext cx="671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Black" pitchFamily="34" charset="0"/>
              </a:rPr>
              <a:t>Equipe de Pesquisa e </a:t>
            </a:r>
            <a:r>
              <a:rPr lang="en-US" altLang="zh-CN" sz="2400" dirty="0" err="1">
                <a:latin typeface="Arial Black" pitchFamily="34" charset="0"/>
              </a:rPr>
              <a:t>Desenvolvimento</a:t>
            </a:r>
            <a:endParaRPr lang="zh-CN" altLang="en-US" sz="24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8780" y="4273147"/>
            <a:ext cx="1034441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77" b="1" dirty="0"/>
              <a:t>Equipe</a:t>
            </a:r>
            <a:endParaRPr lang="zh-CN" altLang="en-US" sz="2177" b="1" dirty="0"/>
          </a:p>
        </p:txBody>
      </p:sp>
      <p:sp>
        <p:nvSpPr>
          <p:cNvPr id="5" name="矩形 4"/>
          <p:cNvSpPr/>
          <p:nvPr/>
        </p:nvSpPr>
        <p:spPr>
          <a:xfrm>
            <a:off x="2678517" y="4694229"/>
            <a:ext cx="7869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Especialistas: 60 profissionais, 15% de </a:t>
            </a:r>
            <a:r>
              <a:rPr lang="en-US" altLang="zh-CN" sz="1600" b="1" dirty="0" err="1"/>
              <a:t>toda</a:t>
            </a:r>
            <a:r>
              <a:rPr lang="en-US" altLang="zh-CN" sz="1600" b="1" dirty="0"/>
              <a:t> equipe CYG</a:t>
            </a:r>
          </a:p>
          <a:p>
            <a:r>
              <a:rPr lang="en-US" altLang="zh-CN" sz="1600" b="1" dirty="0"/>
              <a:t> </a:t>
            </a:r>
          </a:p>
          <a:p>
            <a:r>
              <a:rPr lang="en-US" altLang="zh-CN" sz="1600" b="1" dirty="0"/>
              <a:t>Engenheiro Chefe: Zi Rong Huan, membro do Comitê de Normalização Chinês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r>
              <a:rPr lang="en-US" altLang="zh-CN" sz="16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7784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53075" y="1499665"/>
            <a:ext cx="6316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I. Tecnologia de Injeção por seções e molde de peça única:</a:t>
            </a:r>
          </a:p>
          <a:p>
            <a:r>
              <a:rPr lang="en-US" altLang="zh-CN" dirty="0"/>
              <a:t>A CYG foi quem inventou este processo de produção em 1995</a:t>
            </a:r>
            <a:r>
              <a:rPr lang="en-US" altLang="zh-CN" sz="1200" dirty="0"/>
              <a:t>   </a:t>
            </a:r>
          </a:p>
          <a:p>
            <a:r>
              <a:rPr lang="en-US" altLang="zh-CN" dirty="0" err="1"/>
              <a:t>Após</a:t>
            </a:r>
            <a:r>
              <a:rPr lang="en-US" altLang="zh-CN" dirty="0"/>
              <a:t> 30 anos de experiência o processo </a:t>
            </a:r>
            <a:r>
              <a:rPr lang="en-US" altLang="zh-CN" dirty="0" err="1"/>
              <a:t>está</a:t>
            </a:r>
            <a:r>
              <a:rPr lang="en-US" altLang="zh-CN" dirty="0"/>
              <a:t> 100% </a:t>
            </a:r>
            <a:r>
              <a:rPr lang="en-US" altLang="zh-CN" dirty="0" err="1"/>
              <a:t>controlado</a:t>
            </a:r>
            <a:r>
              <a:rPr lang="en-US" altLang="zh-CN" dirty="0"/>
              <a:t>. </a:t>
            </a:r>
          </a:p>
        </p:txBody>
      </p:sp>
      <p:sp>
        <p:nvSpPr>
          <p:cNvPr id="4" name="矩形 3"/>
          <p:cNvSpPr/>
          <p:nvPr/>
        </p:nvSpPr>
        <p:spPr>
          <a:xfrm>
            <a:off x="3940346" y="253481"/>
            <a:ext cx="43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latin typeface="Arial Black" pitchFamily="34" charset="0"/>
              </a:rPr>
              <a:t>Vantagens Tecnológicas</a:t>
            </a:r>
            <a:endParaRPr lang="zh-CN" altLang="en-US" sz="2400" dirty="0">
              <a:latin typeface="Arial Black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53076" y="3553381"/>
            <a:ext cx="63161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II. Fórmulação CYG do composto de borracha de silicone:</a:t>
            </a:r>
          </a:p>
          <a:p>
            <a:r>
              <a:rPr lang="en-US" altLang="zh-CN" dirty="0"/>
              <a:t>A CYG tem sua fórmula exclusiva desde o início da fabricação de isoladores compostos em 1995;</a:t>
            </a:r>
          </a:p>
          <a:p>
            <a:r>
              <a:rPr lang="en-US" altLang="zh-CN" dirty="0" err="1"/>
              <a:t>Após</a:t>
            </a:r>
            <a:r>
              <a:rPr lang="en-US" altLang="zh-CN" dirty="0"/>
              <a:t> 30 anos de experiência operativa, </a:t>
            </a:r>
            <a:r>
              <a:rPr lang="en-US" altLang="zh-CN" dirty="0" err="1"/>
              <a:t>está</a:t>
            </a:r>
            <a:r>
              <a:rPr lang="en-US" altLang="zh-CN" dirty="0"/>
              <a:t> </a:t>
            </a:r>
            <a:r>
              <a:rPr lang="en-US" altLang="zh-CN" dirty="0" err="1"/>
              <a:t>comprovada</a:t>
            </a:r>
            <a:r>
              <a:rPr lang="en-US" altLang="zh-CN" dirty="0"/>
              <a:t> sua estabilidade e confiabilidade.</a:t>
            </a:r>
            <a:endParaRPr lang="en-US" altLang="zh-CN" sz="1400" dirty="0"/>
          </a:p>
        </p:txBody>
      </p:sp>
      <p:pic>
        <p:nvPicPr>
          <p:cNvPr id="6" name="Picture 7" descr="DSCN5151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</a:blip>
          <a:srcRect l="3922" t="17291"/>
          <a:stretch>
            <a:fillRect/>
          </a:stretch>
        </p:blipFill>
        <p:spPr bwMode="auto">
          <a:xfrm>
            <a:off x="1353807" y="900271"/>
            <a:ext cx="3623028" cy="2122119"/>
          </a:xfrm>
          <a:prstGeom prst="rect">
            <a:avLst/>
          </a:prstGeom>
          <a:noFill/>
        </p:spPr>
      </p:pic>
      <p:pic>
        <p:nvPicPr>
          <p:cNvPr id="8" name="Picture 16" descr="tif01006"/>
          <p:cNvPicPr>
            <a:picLocks noChangeAspect="1" noChangeArrowheads="1"/>
          </p:cNvPicPr>
          <p:nvPr/>
        </p:nvPicPr>
        <p:blipFill>
          <a:blip r:embed="rId3">
            <a:lum contrast="-18000"/>
          </a:blip>
          <a:srcRect l="22975" t="20293" r="18169" b="18344"/>
          <a:stretch>
            <a:fillRect/>
          </a:stretch>
        </p:blipFill>
        <p:spPr bwMode="auto">
          <a:xfrm>
            <a:off x="1341063" y="3184542"/>
            <a:ext cx="3622594" cy="244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6889" y="3553381"/>
            <a:ext cx="741276" cy="59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2401" y="3947242"/>
            <a:ext cx="480355" cy="38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1463A0D-7AEC-CF47-9EAD-177C7AD9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7946" y="4000823"/>
            <a:ext cx="845711" cy="67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9577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431534" y="1145676"/>
            <a:ext cx="642126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/>
              <a:t>III. Perfil aerodinâmico das Saias</a:t>
            </a:r>
          </a:p>
        </p:txBody>
      </p:sp>
      <p:pic>
        <p:nvPicPr>
          <p:cNvPr id="11" name="Picture 2" descr="伞裙设计-11"/>
          <p:cNvPicPr>
            <a:picLocks noChangeAspect="1" noChangeArrowheads="1"/>
          </p:cNvPicPr>
          <p:nvPr/>
        </p:nvPicPr>
        <p:blipFill>
          <a:blip r:embed="rId2" cstate="screen">
            <a:lum contrast="-6000"/>
          </a:blip>
          <a:srcRect b="-634"/>
          <a:stretch>
            <a:fillRect/>
          </a:stretch>
        </p:blipFill>
        <p:spPr bwMode="auto">
          <a:xfrm>
            <a:off x="1883887" y="877239"/>
            <a:ext cx="2800634" cy="25517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135294" y="3187768"/>
            <a:ext cx="83388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defTabSz="-635">
              <a:tabLst>
                <a:tab pos="457223" algn="l"/>
              </a:tabLst>
            </a:pPr>
            <a:r>
              <a:rPr lang="en-US" altLang="zh-CN" sz="2000" b="1" dirty="0">
                <a:latin typeface="黑体" panose="02010600030101010101" pitchFamily="2" charset="-122"/>
                <a:ea typeface="黑体" panose="02010600030101010101" pitchFamily="2" charset="-122"/>
              </a:rPr>
              <a:t>     </a:t>
            </a:r>
          </a:p>
          <a:p>
            <a:pPr defTabSz="-635">
              <a:tabLst>
                <a:tab pos="457223" algn="l"/>
              </a:tabLst>
            </a:pPr>
            <a:r>
              <a:rPr lang="en-US" altLang="zh-CN" sz="2000" b="1" dirty="0">
                <a:latin typeface="黑体" panose="02010600030101010101" pitchFamily="2" charset="-122"/>
                <a:ea typeface="黑体" panose="02010600030101010101" pitchFamily="2" charset="-122"/>
              </a:rPr>
              <a:t> </a:t>
            </a:r>
            <a:endParaRPr lang="en-US" altLang="zh-CN" sz="2000" dirty="0"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022308" y="1825614"/>
            <a:ext cx="6631550" cy="10783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2072" tIns="46037" rIns="92072" bIns="46037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dirty="0">
                <a:solidFill>
                  <a:srgbClr val="FF3300"/>
                </a:solidFill>
              </a:rPr>
              <a:t>Projeto das Saias:</a:t>
            </a:r>
          </a:p>
          <a:p>
            <a:pPr>
              <a:spcBef>
                <a:spcPct val="50000"/>
              </a:spcBef>
            </a:pPr>
            <a:r>
              <a:rPr lang="en-US" altLang="zh-CN" sz="1400" b="1" dirty="0"/>
              <a:t>  1.  Espaçamentos entre Saias (H) /  Aba das Saias (L)  ≥ 1</a:t>
            </a:r>
          </a:p>
          <a:p>
            <a:r>
              <a:rPr lang="en-US" altLang="zh-CN" sz="1400" b="1" dirty="0">
                <a:cs typeface="Times New Roman" panose="02020603050405020304" pitchFamily="18" charset="0"/>
              </a:rPr>
              <a:t>  2.  A taxa de espaço ocupado:  </a:t>
            </a:r>
            <a:r>
              <a:rPr lang="en-US" altLang="zh-CN" sz="1400" dirty="0"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ea typeface="黑体" panose="02010600030101010101" pitchFamily="2" charset="-122"/>
              </a:rPr>
              <a:t>S </a:t>
            </a:r>
            <a:r>
              <a:rPr lang="en-US" altLang="zh-CN" sz="2540" b="1" dirty="0">
                <a:cs typeface="Times New Roman" panose="02020603050405020304" pitchFamily="18" charset="0"/>
              </a:rPr>
              <a:t>〗</a:t>
            </a:r>
            <a:r>
              <a:rPr lang="en-US" altLang="zh-CN" sz="1400" b="1" dirty="0">
                <a:ea typeface="黑体" panose="02010600030101010101" pitchFamily="2" charset="-122"/>
              </a:rPr>
              <a:t>/   S </a:t>
            </a:r>
            <a:r>
              <a:rPr lang="zh-CN" altLang="en-US" sz="2903" b="1" dirty="0">
                <a:ea typeface="黑体" panose="02010600030101010101" pitchFamily="2" charset="-122"/>
              </a:rPr>
              <a:t>口</a:t>
            </a:r>
            <a:r>
              <a:rPr lang="zh-CN" altLang="en-US" sz="1400" b="1" dirty="0">
                <a:ea typeface="黑体" panose="02010600030101010101" pitchFamily="2" charset="-122"/>
              </a:rPr>
              <a:t>   </a:t>
            </a:r>
            <a:r>
              <a:rPr lang="en-US" altLang="zh-CN" sz="1400" b="1" dirty="0">
                <a:ea typeface="黑体" panose="02010600030101010101" pitchFamily="2" charset="-122"/>
              </a:rPr>
              <a:t>é a menor possível</a:t>
            </a:r>
          </a:p>
        </p:txBody>
      </p:sp>
      <p:sp>
        <p:nvSpPr>
          <p:cNvPr id="18" name="矩形 17"/>
          <p:cNvSpPr/>
          <p:nvPr/>
        </p:nvSpPr>
        <p:spPr>
          <a:xfrm>
            <a:off x="5022308" y="3650557"/>
            <a:ext cx="62802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18" indent="-342918"/>
            <a:r>
              <a:rPr lang="en-US" altLang="zh-CN" sz="1400" b="1" dirty="0">
                <a:solidFill>
                  <a:srgbClr val="FF3300"/>
                </a:solidFill>
              </a:rPr>
              <a:t>Vantagens:</a:t>
            </a:r>
          </a:p>
          <a:p>
            <a:pPr marL="342918" indent="-342918"/>
            <a:endParaRPr lang="en-US" altLang="zh-CN" sz="1400" b="1" dirty="0"/>
          </a:p>
          <a:p>
            <a:pPr marL="342918" indent="-342918">
              <a:buAutoNum type="arabicPeriod"/>
            </a:pPr>
            <a:r>
              <a:rPr lang="en-US" altLang="zh-CN" sz="1400" b="1" dirty="0"/>
              <a:t>Alcançar o mínimo de acúmulo de poluentes e maximizar o desempenho da auto-lavagem</a:t>
            </a:r>
          </a:p>
          <a:p>
            <a:endParaRPr lang="en-US" altLang="zh-CN" sz="1400" b="1" dirty="0"/>
          </a:p>
          <a:p>
            <a:pPr marL="342918" indent="-342918"/>
            <a:r>
              <a:rPr lang="en-US" altLang="zh-CN" sz="1400" b="1" dirty="0"/>
              <a:t>2.    Aumento do desempenho isolante do invólucro</a:t>
            </a:r>
          </a:p>
        </p:txBody>
      </p:sp>
      <p:grpSp>
        <p:nvGrpSpPr>
          <p:cNvPr id="8" name="组合 20"/>
          <p:cNvGrpSpPr/>
          <p:nvPr/>
        </p:nvGrpSpPr>
        <p:grpSpPr>
          <a:xfrm>
            <a:off x="1883887" y="3477395"/>
            <a:ext cx="2800635" cy="2262134"/>
            <a:chOff x="2727065" y="2530896"/>
            <a:chExt cx="4631861" cy="3236821"/>
          </a:xfrm>
        </p:grpSpPr>
        <p:grpSp>
          <p:nvGrpSpPr>
            <p:cNvPr id="9" name="组合 9"/>
            <p:cNvGrpSpPr/>
            <p:nvPr/>
          </p:nvGrpSpPr>
          <p:grpSpPr>
            <a:xfrm>
              <a:off x="5123726" y="2530896"/>
              <a:ext cx="2235200" cy="3236821"/>
              <a:chOff x="5555278" y="2530896"/>
              <a:chExt cx="2235200" cy="3236821"/>
            </a:xfrm>
          </p:grpSpPr>
          <p:pic>
            <p:nvPicPr>
              <p:cNvPr id="15" name="Picture 1029" descr="图片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55278" y="2530896"/>
                <a:ext cx="2235200" cy="266382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17" name="Text Box 1032"/>
              <p:cNvSpPr txBox="1">
                <a:spLocks noChangeArrowheads="1"/>
              </p:cNvSpPr>
              <p:nvPr/>
            </p:nvSpPr>
            <p:spPr bwMode="auto">
              <a:xfrm>
                <a:off x="6011555" y="5395799"/>
                <a:ext cx="1322642" cy="37191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92072" tIns="46037" rIns="92072" bIns="46037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1200" b="1" dirty="0">
                    <a:solidFill>
                      <a:srgbClr val="FF3300"/>
                    </a:solidFill>
                  </a:rPr>
                  <a:t>Saias CYG</a:t>
                </a:r>
              </a:p>
            </p:txBody>
          </p:sp>
        </p:grpSp>
        <p:grpSp>
          <p:nvGrpSpPr>
            <p:cNvPr id="10" name="组合 10"/>
            <p:cNvGrpSpPr/>
            <p:nvPr/>
          </p:nvGrpSpPr>
          <p:grpSpPr>
            <a:xfrm>
              <a:off x="2727065" y="2530896"/>
              <a:ext cx="2587989" cy="3236821"/>
              <a:chOff x="2727065" y="2530896"/>
              <a:chExt cx="2587989" cy="3236821"/>
            </a:xfrm>
          </p:grpSpPr>
          <p:pic>
            <p:nvPicPr>
              <p:cNvPr id="12" name="Picture 1030" descr="图片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27065" y="2530896"/>
                <a:ext cx="2386013" cy="266382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14" name="Text Box 1033"/>
              <p:cNvSpPr txBox="1">
                <a:spLocks noChangeArrowheads="1"/>
              </p:cNvSpPr>
              <p:nvPr/>
            </p:nvSpPr>
            <p:spPr bwMode="auto">
              <a:xfrm>
                <a:off x="3083155" y="5395799"/>
                <a:ext cx="2231899" cy="37191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92072" tIns="46037" rIns="92072" bIns="46037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CN" sz="1200" b="1" dirty="0">
                    <a:solidFill>
                      <a:srgbClr val="FF3300"/>
                    </a:solidFill>
                  </a:rPr>
                  <a:t>Saias em Geral</a:t>
                </a:r>
              </a:p>
            </p:txBody>
          </p:sp>
        </p:grpSp>
      </p:grpSp>
      <p:sp>
        <p:nvSpPr>
          <p:cNvPr id="21" name="矩形 3">
            <a:extLst>
              <a:ext uri="{FF2B5EF4-FFF2-40B4-BE49-F238E27FC236}">
                <a16:creationId xmlns:a16="http://schemas.microsoft.com/office/drawing/2014/main" id="{9BE35721-2736-C440-AB9B-22ED75A9E3B0}"/>
              </a:ext>
            </a:extLst>
          </p:cNvPr>
          <p:cNvSpPr/>
          <p:nvPr/>
        </p:nvSpPr>
        <p:spPr>
          <a:xfrm>
            <a:off x="3940346" y="253481"/>
            <a:ext cx="4311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latin typeface="Arial Black" pitchFamily="34" charset="0"/>
              </a:rPr>
              <a:t>Vantagens Tecnológicas</a:t>
            </a:r>
            <a:endParaRPr lang="zh-CN" alt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550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331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65108" y="3015642"/>
            <a:ext cx="4093239" cy="2423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橡胶片-2-2"/>
          <p:cNvPicPr>
            <a:picLocks noChangeAspect="1" noChangeArrowheads="1"/>
          </p:cNvPicPr>
          <p:nvPr/>
        </p:nvPicPr>
        <p:blipFill>
          <a:blip r:embed="rId3" cstate="email">
            <a:lum contrast="36000"/>
          </a:blip>
          <a:srcRect/>
          <a:stretch>
            <a:fillRect/>
          </a:stretch>
        </p:blipFill>
        <p:spPr bwMode="auto">
          <a:xfrm>
            <a:off x="3646348" y="1067163"/>
            <a:ext cx="2330267" cy="158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橡胶片-1-1"/>
          <p:cNvPicPr>
            <a:picLocks noChangeAspect="1" noChangeArrowheads="1"/>
          </p:cNvPicPr>
          <p:nvPr/>
        </p:nvPicPr>
        <p:blipFill>
          <a:blip r:embed="rId4" cstate="email">
            <a:lum contrast="30000"/>
          </a:blip>
          <a:srcRect/>
          <a:stretch>
            <a:fillRect/>
          </a:stretch>
        </p:blipFill>
        <p:spPr bwMode="auto">
          <a:xfrm>
            <a:off x="5932303" y="1067163"/>
            <a:ext cx="2637411" cy="157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7494052" y="5464933"/>
            <a:ext cx="457188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 err="1">
                <a:solidFill>
                  <a:srgbClr val="000000"/>
                </a:solidFill>
              </a:rPr>
              <a:t>Ensaios</a:t>
            </a:r>
            <a:r>
              <a:rPr lang="en-US" altLang="zh-CN" sz="1200" dirty="0">
                <a:solidFill>
                  <a:srgbClr val="000000"/>
                </a:solidFill>
              </a:rPr>
              <a:t>  </a:t>
            </a:r>
            <a:r>
              <a:rPr lang="en-US" altLang="zh-CN" sz="1200" dirty="0" err="1">
                <a:solidFill>
                  <a:srgbClr val="000000"/>
                </a:solidFill>
              </a:rPr>
              <a:t>mecânicos</a:t>
            </a:r>
            <a:r>
              <a:rPr lang="en-US" altLang="zh-CN" sz="1200" dirty="0">
                <a:solidFill>
                  <a:srgbClr val="000000"/>
                </a:solidFill>
              </a:rPr>
              <a:t> ( 80% da carga e ruptura por 96 horas )</a:t>
            </a:r>
            <a:endParaRPr lang="en-US" altLang="zh-CN" sz="1400" dirty="0">
              <a:solidFill>
                <a:srgbClr val="0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32994" y="2738643"/>
            <a:ext cx="34487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rgbClr val="000000"/>
                </a:solidFill>
              </a:rPr>
              <a:t>Ensaios</a:t>
            </a:r>
            <a:r>
              <a:rPr lang="en-US" altLang="zh-CN" sz="1200" dirty="0">
                <a:solidFill>
                  <a:srgbClr val="000000"/>
                </a:solidFill>
              </a:rPr>
              <a:t> na interface entre duas injeções adjacentes</a:t>
            </a:r>
          </a:p>
        </p:txBody>
      </p:sp>
      <p:pic>
        <p:nvPicPr>
          <p:cNvPr id="13" name="Picture 3" descr="图形2"/>
          <p:cNvPicPr>
            <a:picLocks noChangeAspect="1" noChangeArrowheads="1"/>
          </p:cNvPicPr>
          <p:nvPr/>
        </p:nvPicPr>
        <p:blipFill>
          <a:blip r:embed="rId5"/>
          <a:srcRect l="23177" t="-148" b="15973"/>
          <a:stretch>
            <a:fillRect/>
          </a:stretch>
        </p:blipFill>
        <p:spPr bwMode="auto">
          <a:xfrm>
            <a:off x="1878864" y="3057261"/>
            <a:ext cx="2848030" cy="240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2266214" y="5480322"/>
            <a:ext cx="17347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100" dirty="0" err="1"/>
              <a:t>Ensaios</a:t>
            </a:r>
            <a:r>
              <a:rPr kumimoji="1" lang="en-US" altLang="zh-CN" sz="1100" dirty="0"/>
              <a:t> de Hidrofobicidade</a:t>
            </a:r>
            <a:endParaRPr kumimoji="1" lang="en-US" altLang="zh-CN" sz="1100" dirty="0">
              <a:ea typeface="黑体" pitchFamily="2" charset="-122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9BECD0B5-C28B-FF47-B8A9-8BAA322DAF75}"/>
              </a:ext>
            </a:extLst>
          </p:cNvPr>
          <p:cNvSpPr/>
          <p:nvPr/>
        </p:nvSpPr>
        <p:spPr>
          <a:xfrm>
            <a:off x="3163889" y="253481"/>
            <a:ext cx="5864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dirty="0" err="1">
                <a:latin typeface="Arial Black" pitchFamily="34" charset="0"/>
              </a:rPr>
              <a:t>Ensaios</a:t>
            </a:r>
            <a:r>
              <a:rPr lang="en-US" altLang="zh-CN" sz="2400" dirty="0">
                <a:latin typeface="Arial Black" pitchFamily="34" charset="0"/>
              </a:rPr>
              <a:t> de </a:t>
            </a:r>
            <a:r>
              <a:rPr lang="en-US" altLang="zh-CN" sz="2400" dirty="0" err="1">
                <a:latin typeface="Arial Black" pitchFamily="34" charset="0"/>
              </a:rPr>
              <a:t>Controle</a:t>
            </a:r>
            <a:r>
              <a:rPr lang="en-US" altLang="zh-CN" sz="2400" dirty="0">
                <a:latin typeface="Arial Black" pitchFamily="34" charset="0"/>
              </a:rPr>
              <a:t> de </a:t>
            </a:r>
            <a:r>
              <a:rPr lang="en-US" altLang="zh-CN" sz="2400" dirty="0" err="1">
                <a:latin typeface="Arial Black" pitchFamily="34" charset="0"/>
              </a:rPr>
              <a:t>Qualidade</a:t>
            </a:r>
            <a:endParaRPr lang="zh-CN" alt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14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03407"/>
          <p:cNvPicPr>
            <a:picLocks noChangeAspect="1" noChangeArrowheads="1"/>
          </p:cNvPicPr>
          <p:nvPr/>
        </p:nvPicPr>
        <p:blipFill>
          <a:blip r:embed="rId3" cstate="print">
            <a:lum bright="6000" contrast="36000"/>
          </a:blip>
          <a:srcRect/>
          <a:stretch>
            <a:fillRect/>
          </a:stretch>
        </p:blipFill>
        <p:spPr bwMode="auto">
          <a:xfrm>
            <a:off x="528548" y="1578366"/>
            <a:ext cx="2951196" cy="393492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Picture 6" descr="照片1 082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 b="46030"/>
          <a:stretch>
            <a:fillRect/>
          </a:stretch>
        </p:blipFill>
        <p:spPr bwMode="auto">
          <a:xfrm>
            <a:off x="3661247" y="1578366"/>
            <a:ext cx="3343010" cy="240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IMG_0118"/>
          <p:cNvPicPr>
            <a:picLocks noChangeAspect="1" noChangeArrowheads="1"/>
          </p:cNvPicPr>
          <p:nvPr/>
        </p:nvPicPr>
        <p:blipFill>
          <a:blip r:embed="rId5" cstate="print">
            <a:lum contrast="24000"/>
          </a:blip>
          <a:srcRect/>
          <a:stretch>
            <a:fillRect/>
          </a:stretch>
        </p:blipFill>
        <p:spPr bwMode="auto">
          <a:xfrm>
            <a:off x="7113101" y="1578366"/>
            <a:ext cx="4657558" cy="3102557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7804874" y="4797018"/>
            <a:ext cx="396578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70" b="1" dirty="0"/>
              <a:t>BASE DE TESTES EM ALTITUDE ±1000kV</a:t>
            </a:r>
            <a:r>
              <a:rPr lang="zh-CN" altLang="en-US" sz="1270" b="1" dirty="0"/>
              <a:t> </a:t>
            </a:r>
            <a:r>
              <a:rPr lang="en-US" altLang="zh-CN" sz="1270" b="1" dirty="0"/>
              <a:t>- TIBET</a:t>
            </a:r>
            <a:br>
              <a:rPr lang="en-US" altLang="zh-CN" sz="800" b="1" dirty="0"/>
            </a:br>
            <a:endParaRPr lang="zh-CN" altLang="en-US" sz="800" b="1" dirty="0"/>
          </a:p>
        </p:txBody>
      </p:sp>
      <p:sp>
        <p:nvSpPr>
          <p:cNvPr id="9" name="矩形 8"/>
          <p:cNvSpPr/>
          <p:nvPr/>
        </p:nvSpPr>
        <p:spPr>
          <a:xfrm>
            <a:off x="7113101" y="5064014"/>
            <a:ext cx="4911761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70" b="1" dirty="0"/>
              <a:t>A BASE DE TESTES INSTALADA NA MAIOR ALTITUDE POSSÍVEL (4.300m)</a:t>
            </a:r>
            <a:endParaRPr lang="zh-CN" altLang="en-US" sz="127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20523" y="1046077"/>
            <a:ext cx="7938263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33" b="1" dirty="0"/>
              <a:t>Os isoladores CYG estão sob avaliação em várias bases de Testes de Campo há vários anos</a:t>
            </a:r>
            <a:endParaRPr lang="zh-CN" altLang="en-US" sz="1633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7350" y="5611766"/>
            <a:ext cx="2813591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b="1" dirty="0">
                <a:solidFill>
                  <a:srgbClr val="000000"/>
                </a:solidFill>
              </a:rPr>
              <a:t>BASE DE TESTES ±800kV EPRI - BEIJING</a:t>
            </a:r>
            <a:endParaRPr lang="zh-CN" altLang="en-US" sz="127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57BA5945-3C26-E947-B021-8AC3BA107C07}"/>
              </a:ext>
            </a:extLst>
          </p:cNvPr>
          <p:cNvSpPr txBox="1"/>
          <p:nvPr/>
        </p:nvSpPr>
        <p:spPr>
          <a:xfrm>
            <a:off x="3808682" y="4028564"/>
            <a:ext cx="3013646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70" b="1" dirty="0">
                <a:solidFill>
                  <a:srgbClr val="000000"/>
                </a:solidFill>
              </a:rPr>
              <a:t>BASE DE TESTES 1000KV AC EPRI - BEIJING</a:t>
            </a:r>
            <a:endParaRPr lang="zh-CN" altLang="en-US" sz="1270" dirty="0"/>
          </a:p>
        </p:txBody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id="{B47E10C8-D3E5-DC4D-BA0D-2C8E19797AC8}"/>
              </a:ext>
            </a:extLst>
          </p:cNvPr>
          <p:cNvSpPr/>
          <p:nvPr/>
        </p:nvSpPr>
        <p:spPr>
          <a:xfrm>
            <a:off x="4456772" y="253481"/>
            <a:ext cx="3278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dirty="0" err="1">
                <a:latin typeface="Arial Black" pitchFamily="34" charset="0"/>
              </a:rPr>
              <a:t>Ensaios</a:t>
            </a:r>
            <a:r>
              <a:rPr lang="en-US" altLang="zh-CN" sz="2400" dirty="0">
                <a:latin typeface="Arial Black" pitchFamily="34" charset="0"/>
              </a:rPr>
              <a:t> de Campo</a:t>
            </a:r>
            <a:endParaRPr lang="zh-CN" alt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5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135294" y="3187768"/>
            <a:ext cx="83388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defTabSz="-635">
              <a:tabLst>
                <a:tab pos="457223" algn="l"/>
              </a:tabLst>
            </a:pPr>
            <a:r>
              <a:rPr lang="en-US" altLang="zh-CN" sz="2000" b="1" dirty="0">
                <a:latin typeface="黑体" panose="02010600030101010101" pitchFamily="2" charset="-122"/>
                <a:ea typeface="黑体" panose="02010600030101010101" pitchFamily="2" charset="-122"/>
              </a:rPr>
              <a:t>     </a:t>
            </a:r>
          </a:p>
          <a:p>
            <a:pPr defTabSz="-635">
              <a:tabLst>
                <a:tab pos="457223" algn="l"/>
              </a:tabLst>
            </a:pPr>
            <a:r>
              <a:rPr lang="en-US" altLang="zh-CN" sz="2000" b="1" dirty="0">
                <a:latin typeface="黑体" panose="02010600030101010101" pitchFamily="2" charset="-122"/>
                <a:ea typeface="黑体" panose="02010600030101010101" pitchFamily="2" charset="-122"/>
              </a:rPr>
              <a:t> </a:t>
            </a:r>
            <a:endParaRPr lang="en-US" altLang="zh-CN" sz="2000" dirty="0"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80598" y="5238926"/>
            <a:ext cx="5643455" cy="2877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1270" b="1" dirty="0">
                <a:solidFill>
                  <a:srgbClr val="000000"/>
                </a:solidFill>
                <a:cs typeface="Times New Roman" panose="02020603050405020304" pitchFamily="18" charset="0"/>
              </a:rPr>
              <a:t>Aprovação no ensaio de envelhecimento acelerado 5000h – Certificação KEMA</a:t>
            </a:r>
            <a:endParaRPr lang="en-US" altLang="zh-CN" sz="1633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组合 29"/>
          <p:cNvGrpSpPr/>
          <p:nvPr/>
        </p:nvGrpSpPr>
        <p:grpSpPr>
          <a:xfrm>
            <a:off x="380598" y="993538"/>
            <a:ext cx="5715402" cy="4038157"/>
            <a:chOff x="1187450" y="1628775"/>
            <a:chExt cx="2640251" cy="2012017"/>
          </a:xfrm>
        </p:grpSpPr>
        <p:pic>
          <p:nvPicPr>
            <p:cNvPr id="21" name="Picture 2" descr="KEM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450" y="1628775"/>
              <a:ext cx="1461610" cy="20120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Picture 3" descr="照片 019 副本"/>
            <p:cNvPicPr>
              <a:picLocks noChangeAspect="1" noChangeArrowheads="1"/>
            </p:cNvPicPr>
            <p:nvPr/>
          </p:nvPicPr>
          <p:blipFill>
            <a:blip r:embed="rId3" cstate="print">
              <a:lum bright="-30000" contrast="18000"/>
            </a:blip>
            <a:srcRect/>
            <a:stretch>
              <a:fillRect/>
            </a:stretch>
          </p:blipFill>
          <p:spPr bwMode="auto">
            <a:xfrm>
              <a:off x="2339752" y="1628801"/>
              <a:ext cx="1487949" cy="2011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11771" y="982923"/>
            <a:ext cx="4505898" cy="358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148603">
            <a:off x="8716252" y="595425"/>
            <a:ext cx="2833251" cy="4396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27662" y="5224916"/>
            <a:ext cx="5643455" cy="3157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1452" b="1" dirty="0">
                <a:solidFill>
                  <a:srgbClr val="000000"/>
                </a:solidFill>
                <a:cs typeface="Times New Roman" panose="02020603050405020304" pitchFamily="18" charset="0"/>
              </a:rPr>
              <a:t>Aprovação no ensaio de Arco de Potência – Certificação KEMA</a:t>
            </a: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451333A6-EFE2-D747-B931-80452BD0C5F4}"/>
              </a:ext>
            </a:extLst>
          </p:cNvPr>
          <p:cNvSpPr/>
          <p:nvPr/>
        </p:nvSpPr>
        <p:spPr>
          <a:xfrm>
            <a:off x="4259341" y="252420"/>
            <a:ext cx="3704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err="1">
                <a:latin typeface="Arial Black" pitchFamily="34" charset="0"/>
              </a:rPr>
              <a:t>Conquistas</a:t>
            </a:r>
            <a:r>
              <a:rPr lang="en-US" altLang="zh-CN" sz="2400" dirty="0">
                <a:latin typeface="Arial Black" pitchFamily="34" charset="0"/>
              </a:rPr>
              <a:t> </a:t>
            </a:r>
            <a:r>
              <a:rPr lang="en-US" altLang="zh-CN" sz="2400" dirty="0" err="1">
                <a:latin typeface="Arial Black" pitchFamily="34" charset="0"/>
              </a:rPr>
              <a:t>Técnicas</a:t>
            </a:r>
            <a:endParaRPr lang="zh-CN" alt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97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0883000">
            <a:off x="6460722" y="1219581"/>
            <a:ext cx="3039052" cy="434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895981">
            <a:off x="469643" y="1107233"/>
            <a:ext cx="3089280" cy="416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3" descr="102_14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5294" y="1024907"/>
            <a:ext cx="4120412" cy="3271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135294" y="3187768"/>
            <a:ext cx="83388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defTabSz="-635">
              <a:tabLst>
                <a:tab pos="457223" algn="l"/>
              </a:tabLst>
            </a:pPr>
            <a:r>
              <a:rPr lang="en-US" altLang="zh-CN" sz="2000" b="1" dirty="0">
                <a:latin typeface="黑体" panose="02010600030101010101" pitchFamily="2" charset="-122"/>
                <a:ea typeface="黑体" panose="02010600030101010101" pitchFamily="2" charset="-122"/>
              </a:rPr>
              <a:t>     </a:t>
            </a:r>
          </a:p>
          <a:p>
            <a:pPr defTabSz="-635">
              <a:tabLst>
                <a:tab pos="457223" algn="l"/>
              </a:tabLst>
            </a:pPr>
            <a:r>
              <a:rPr lang="en-US" altLang="zh-CN" sz="2000" b="1" dirty="0">
                <a:latin typeface="黑体" panose="02010600030101010101" pitchFamily="2" charset="-122"/>
                <a:ea typeface="黑体" panose="02010600030101010101" pitchFamily="2" charset="-122"/>
              </a:rPr>
              <a:t> </a:t>
            </a:r>
            <a:endParaRPr lang="en-US" altLang="zh-CN" sz="2000" dirty="0"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2102250" y="4857567"/>
            <a:ext cx="3941467" cy="8744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altLang="zh-CN" sz="1452" b="1" dirty="0">
                <a:solidFill>
                  <a:srgbClr val="000000"/>
                </a:solidFill>
                <a:cs typeface="Arial" panose="020B0604020202020204" pitchFamily="34" charset="0"/>
              </a:rPr>
              <a:t>O PRIMEIRO ISOLADOR COMPOSTO ±800kV DC </a:t>
            </a:r>
            <a:r>
              <a:rPr lang="en-US" altLang="zh-CN" sz="1452" b="1" dirty="0" err="1">
                <a:solidFill>
                  <a:srgbClr val="000000"/>
                </a:solidFill>
                <a:cs typeface="Arial" panose="020B0604020202020204" pitchFamily="34" charset="0"/>
              </a:rPr>
              <a:t>aprovado</a:t>
            </a:r>
            <a:r>
              <a:rPr lang="en-US" altLang="zh-CN" sz="1452" b="1" dirty="0">
                <a:solidFill>
                  <a:srgbClr val="000000"/>
                </a:solidFill>
                <a:cs typeface="Arial" panose="020B0604020202020204" pitchFamily="34" charset="0"/>
              </a:rPr>
              <a:t> no ensaio de </a:t>
            </a:r>
            <a:r>
              <a:rPr lang="en-US" altLang="zh-CN" sz="1452" b="1" dirty="0" err="1">
                <a:solidFill>
                  <a:srgbClr val="000000"/>
                </a:solidFill>
                <a:cs typeface="Arial" panose="020B0604020202020204" pitchFamily="34" charset="0"/>
              </a:rPr>
              <a:t>Poluição</a:t>
            </a:r>
            <a:r>
              <a:rPr lang="en-US" altLang="zh-CN" sz="1452" b="1" dirty="0">
                <a:solidFill>
                  <a:srgbClr val="000000"/>
                </a:solidFill>
                <a:cs typeface="Arial" panose="020B0604020202020204" pitchFamily="34" charset="0"/>
              </a:rPr>
              <a:t> Artificial</a:t>
            </a:r>
          </a:p>
          <a:p>
            <a:pPr algn="ctr" fontAlgn="t">
              <a:spcBef>
                <a:spcPct val="50000"/>
              </a:spcBef>
            </a:pPr>
            <a:r>
              <a:rPr lang="en-US" altLang="zh-CN" sz="1452" b="1" dirty="0">
                <a:solidFill>
                  <a:srgbClr val="000000"/>
                </a:solidFill>
                <a:cs typeface="Arial" panose="020B0604020202020204" pitchFamily="34" charset="0"/>
              </a:rPr>
              <a:t>SRTI - SUÍÇA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5437" y="1141328"/>
            <a:ext cx="3517156" cy="413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980248" y="5396817"/>
            <a:ext cx="3772585" cy="539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52" b="1" dirty="0">
                <a:solidFill>
                  <a:srgbClr val="000000"/>
                </a:solidFill>
                <a:cs typeface="Arial" panose="020B0604020202020204" pitchFamily="34" charset="0"/>
              </a:rPr>
              <a:t>Certificação STRI no teste de Trilhamento e Erosão 1000 horas</a:t>
            </a:r>
          </a:p>
        </p:txBody>
      </p:sp>
      <p:sp>
        <p:nvSpPr>
          <p:cNvPr id="10" name="矩形 14">
            <a:extLst>
              <a:ext uri="{FF2B5EF4-FFF2-40B4-BE49-F238E27FC236}">
                <a16:creationId xmlns:a16="http://schemas.microsoft.com/office/drawing/2014/main" id="{6C4E17A2-5BC7-014C-AEC3-1C374F1017C4}"/>
              </a:ext>
            </a:extLst>
          </p:cNvPr>
          <p:cNvSpPr/>
          <p:nvPr/>
        </p:nvSpPr>
        <p:spPr>
          <a:xfrm>
            <a:off x="4566686" y="216504"/>
            <a:ext cx="3704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latin typeface="Arial Black" pitchFamily="34" charset="0"/>
              </a:rPr>
              <a:t>Conquistas Técnicas</a:t>
            </a:r>
            <a:endParaRPr lang="zh-CN" alt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10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510" y="1043589"/>
            <a:ext cx="2755624" cy="40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617" y="1186460"/>
            <a:ext cx="2704559" cy="39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031" y="1329334"/>
            <a:ext cx="2651351" cy="38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5008" y="1472206"/>
            <a:ext cx="2728933" cy="40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6549" y="1615077"/>
            <a:ext cx="2741952" cy="39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3">
            <a:extLst>
              <a:ext uri="{FF2B5EF4-FFF2-40B4-BE49-F238E27FC236}">
                <a16:creationId xmlns:a16="http://schemas.microsoft.com/office/drawing/2014/main" id="{2232D13F-117B-964F-9088-4E2A8FC83352}"/>
              </a:ext>
            </a:extLst>
          </p:cNvPr>
          <p:cNvSpPr/>
          <p:nvPr/>
        </p:nvSpPr>
        <p:spPr>
          <a:xfrm>
            <a:off x="4463250" y="253481"/>
            <a:ext cx="3265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400" dirty="0">
                <a:latin typeface="Arial Black" pitchFamily="34" charset="0"/>
              </a:rPr>
              <a:t>CYG – 36 </a:t>
            </a:r>
            <a:r>
              <a:rPr lang="en-US" altLang="zh-CN" sz="2400" dirty="0" err="1">
                <a:latin typeface="Arial Black" pitchFamily="34" charset="0"/>
              </a:rPr>
              <a:t>Patentes</a:t>
            </a:r>
            <a:endParaRPr lang="zh-CN" alt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34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:\Documents and Settings\Administrator\Application Data\Tencent\Users\370482405\QQ\WinTemp\RichOle\G4N8%YN90N}~KZI_{C}5OE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50" y="972203"/>
            <a:ext cx="7433360" cy="4483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1378" name="Text Box 4"/>
          <p:cNvSpPr txBox="1">
            <a:spLocks noChangeArrowheads="1"/>
          </p:cNvSpPr>
          <p:nvPr/>
        </p:nvSpPr>
        <p:spPr bwMode="auto">
          <a:xfrm>
            <a:off x="2063858" y="2471764"/>
            <a:ext cx="184731" cy="6771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altLang="zh-CN" b="1" dirty="0"/>
          </a:p>
          <a:p>
            <a:endParaRPr lang="en-US" altLang="zh-CN" sz="2000" dirty="0"/>
          </a:p>
        </p:txBody>
      </p:sp>
      <p:sp>
        <p:nvSpPr>
          <p:cNvPr id="741379" name="Text Box 5"/>
          <p:cNvSpPr txBox="1">
            <a:spLocks noChangeArrowheads="1"/>
          </p:cNvSpPr>
          <p:nvPr/>
        </p:nvSpPr>
        <p:spPr bwMode="auto">
          <a:xfrm>
            <a:off x="8183510" y="3429001"/>
            <a:ext cx="184731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altLang="zh-CN" sz="3600" b="1" dirty="0">
              <a:solidFill>
                <a:srgbClr val="CC0000"/>
              </a:solidFill>
            </a:endParaRPr>
          </a:p>
          <a:p>
            <a:endParaRPr lang="en-US" altLang="zh-CN" sz="2000" dirty="0"/>
          </a:p>
        </p:txBody>
      </p:sp>
      <p:sp>
        <p:nvSpPr>
          <p:cNvPr id="914436" name="Text Box 4"/>
          <p:cNvSpPr txBox="1">
            <a:spLocks noChangeArrowheads="1"/>
          </p:cNvSpPr>
          <p:nvPr/>
        </p:nvSpPr>
        <p:spPr bwMode="auto">
          <a:xfrm>
            <a:off x="4191050" y="65178"/>
            <a:ext cx="4352811" cy="16144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230" y="1790350"/>
            <a:ext cx="244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Isolador Entre-Fases</a:t>
            </a:r>
            <a:endParaRPr lang="zh-CN" altLang="en-US" sz="2000" b="1" dirty="0"/>
          </a:p>
        </p:txBody>
      </p:sp>
      <p:sp>
        <p:nvSpPr>
          <p:cNvPr id="1173507" name="AutoShape 3" descr="C:\Documents and Settings\Administrator\Application Data\Tencent\Users\370482405\QQ\WinTemp\RichOle\2JV(J{PFMK~RUQE}4HLEH.png"/>
          <p:cNvSpPr>
            <a:spLocks noChangeAspect="1" noChangeArrowheads="1"/>
          </p:cNvSpPr>
          <p:nvPr/>
        </p:nvSpPr>
        <p:spPr bwMode="auto">
          <a:xfrm>
            <a:off x="1524120" y="90"/>
            <a:ext cx="304792" cy="304792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/>
          </a:p>
        </p:txBody>
      </p:sp>
      <p:pic>
        <p:nvPicPr>
          <p:cNvPr id="139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36" y="2309265"/>
            <a:ext cx="3721644" cy="215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椭圆 10"/>
          <p:cNvSpPr/>
          <p:nvPr/>
        </p:nvSpPr>
        <p:spPr bwMode="auto">
          <a:xfrm rot="15623867">
            <a:off x="7970007" y="669086"/>
            <a:ext cx="796469" cy="3171072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2072" tIns="46037" rIns="92072" bIns="46037" numCol="1" rtlCol="0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5" name="直接箭头连接符 14"/>
          <p:cNvCxnSpPr>
            <a:cxnSpLocks/>
          </p:cNvCxnSpPr>
          <p:nvPr/>
        </p:nvCxnSpPr>
        <p:spPr bwMode="auto">
          <a:xfrm flipH="1">
            <a:off x="3827929" y="2586648"/>
            <a:ext cx="3081861" cy="15998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12" name="矩形 20">
            <a:extLst>
              <a:ext uri="{FF2B5EF4-FFF2-40B4-BE49-F238E27FC236}">
                <a16:creationId xmlns:a16="http://schemas.microsoft.com/office/drawing/2014/main" id="{86631A93-8C8B-7946-BEF3-B2F84915E2AB}"/>
              </a:ext>
            </a:extLst>
          </p:cNvPr>
          <p:cNvSpPr/>
          <p:nvPr/>
        </p:nvSpPr>
        <p:spPr>
          <a:xfrm>
            <a:off x="1951917" y="232229"/>
            <a:ext cx="8288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23" indent="-457223"/>
            <a:r>
              <a:rPr lang="en-US" altLang="zh-CN" sz="2400" b="1" dirty="0">
                <a:solidFill>
                  <a:srgbClr val="000000"/>
                </a:solidFill>
              </a:rPr>
              <a:t>Isoladores Compostos para Linhas de Transmissão e Distribuição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63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6.png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48437" y="-633053"/>
            <a:ext cx="12556090" cy="79769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64348" y="2721114"/>
            <a:ext cx="7663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000" b="1" dirty="0">
                <a:latin typeface="Arial Black" pitchFamily="34" charset="0"/>
              </a:rPr>
              <a:t>GARANTIA DE QUALIDADE</a:t>
            </a:r>
            <a:endParaRPr lang="zh-CN" altLang="en-US" sz="44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50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SO9001-2008.jpg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3062076" y="1097942"/>
            <a:ext cx="2149047" cy="4407726"/>
          </a:xfrm>
          <a:prstGeom prst="rect">
            <a:avLst/>
          </a:prstGeom>
        </p:spPr>
      </p:pic>
      <p:pic>
        <p:nvPicPr>
          <p:cNvPr id="4" name="图片 3" descr="C:\Documents and Settings\Administrator\桌面\ISO14001-2004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33673" y="1097940"/>
            <a:ext cx="2427430" cy="439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ISO1800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419573" y="1097941"/>
            <a:ext cx="2832003" cy="4334671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D0EA74E8-263E-3944-9C10-53F1069A2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313" y="167637"/>
            <a:ext cx="623337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0000"/>
                </a:solidFill>
                <a:latin typeface="Arial Black" pitchFamily="34" charset="0"/>
              </a:rPr>
              <a:t>Certificações</a:t>
            </a:r>
            <a:endParaRPr lang="en-US" altLang="zh-CN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958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095753" y="2714639"/>
            <a:ext cx="407186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1200" b="1" dirty="0">
                <a:solidFill>
                  <a:srgbClr val="000000"/>
                </a:solidFill>
                <a:ea typeface="黑体" panose="02010600030101010101" pitchFamily="2" charset="-122"/>
              </a:rPr>
              <a:t>Laboratório de Ensaios Químicos</a:t>
            </a:r>
          </a:p>
          <a:p>
            <a:pPr algn="r"/>
            <a:endParaRPr lang="en-US" altLang="zh-CN" sz="1600" b="1" dirty="0">
              <a:solidFill>
                <a:srgbClr val="000000"/>
              </a:solidFill>
            </a:endParaRPr>
          </a:p>
        </p:txBody>
      </p:sp>
      <p:pic>
        <p:nvPicPr>
          <p:cNvPr id="1159171" name="Picture 3" descr="E:\jason job\jason job\7--公司资质资料\CYG 资质资料\资质文件\试验区域\IMG_66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81551" y="1143045"/>
            <a:ext cx="2178066" cy="145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9172" name="Picture 4" descr="E:\jason job\jason job\7--公司资质资料\CYG 资质资料\资质文件\试验区域\IMG_667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24635" y="1143045"/>
            <a:ext cx="2144425" cy="142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图片27"/>
          <p:cNvPicPr>
            <a:picLocks noChangeAspect="1" noChangeArrowheads="1"/>
          </p:cNvPicPr>
          <p:nvPr/>
        </p:nvPicPr>
        <p:blipFill>
          <a:blip r:embed="rId5" cstate="screen">
            <a:lum bright="-6000" contrast="12000"/>
          </a:blip>
          <a:srcRect/>
          <a:stretch>
            <a:fillRect/>
          </a:stretch>
        </p:blipFill>
        <p:spPr bwMode="auto">
          <a:xfrm>
            <a:off x="1881553" y="3214692"/>
            <a:ext cx="1467416" cy="201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DSCN436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381709" y="3214692"/>
            <a:ext cx="1310619" cy="200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DSCF2568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596335" y="1143044"/>
            <a:ext cx="1859994" cy="145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DSCF258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3676" y="1143044"/>
            <a:ext cx="1881289" cy="146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20110701(006)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596442" y="3429002"/>
            <a:ext cx="1400575" cy="159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20111102(026)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025164" y="3429000"/>
            <a:ext cx="1356039" cy="157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3025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81868" y="3429002"/>
            <a:ext cx="2500265" cy="154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1881551" y="5336651"/>
            <a:ext cx="25002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b="1" dirty="0">
                <a:solidFill>
                  <a:srgbClr val="000000"/>
                </a:solidFill>
                <a:ea typeface="黑体" panose="02010600030101010101" pitchFamily="2" charset="-122"/>
              </a:rPr>
              <a:t>Teste de Trilhamento e Erosão</a:t>
            </a:r>
            <a:endParaRPr lang="zh-CN" altLang="en-US" sz="1200" b="1" dirty="0">
              <a:solidFill>
                <a:srgbClr val="000000"/>
              </a:solidFill>
              <a:ea typeface="黑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707387" y="5196644"/>
            <a:ext cx="27860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b="1" dirty="0">
                <a:solidFill>
                  <a:srgbClr val="000000"/>
                </a:solidFill>
                <a:ea typeface="黑体" panose="02010600030101010101" pitchFamily="2" charset="-122"/>
              </a:rPr>
              <a:t>Máquina de Análise de Micro-</a:t>
            </a:r>
            <a:r>
              <a:rPr lang="en-US" altLang="zh-CN" sz="1200" b="1" dirty="0" err="1">
                <a:solidFill>
                  <a:srgbClr val="000000"/>
                </a:solidFill>
                <a:ea typeface="黑体" panose="02010600030101010101" pitchFamily="2" charset="-122"/>
              </a:rPr>
              <a:t>Estrutura</a:t>
            </a:r>
            <a:endParaRPr lang="zh-CN" altLang="en-US" sz="1200" b="1" dirty="0">
              <a:solidFill>
                <a:srgbClr val="000000"/>
              </a:solidFill>
              <a:ea typeface="黑体" panose="02010600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060670" y="5163254"/>
            <a:ext cx="3928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200" b="1" dirty="0">
                <a:solidFill>
                  <a:srgbClr val="000000"/>
                </a:solidFill>
                <a:ea typeface="黑体" panose="02010600030101010101" pitchFamily="2" charset="-122"/>
              </a:rPr>
              <a:t>Ensaio de Envelhecimento Acelerado</a:t>
            </a:r>
          </a:p>
        </p:txBody>
      </p:sp>
      <p:sp>
        <p:nvSpPr>
          <p:cNvPr id="19" name="矩形 18"/>
          <p:cNvSpPr/>
          <p:nvPr/>
        </p:nvSpPr>
        <p:spPr>
          <a:xfrm>
            <a:off x="7151566" y="2703558"/>
            <a:ext cx="2576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000000"/>
                </a:solidFill>
                <a:ea typeface="黑体" panose="02010600030101010101" pitchFamily="2" charset="-122"/>
              </a:rPr>
              <a:t>Máquina de Teste de Hidrofobicidade</a:t>
            </a:r>
            <a:endParaRPr lang="zh-CN" altLang="en-US" dirty="0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1B1B9DF7-A0E5-9249-BCEA-DDAFE877E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313" y="167637"/>
            <a:ext cx="623337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0000"/>
                </a:solidFill>
                <a:latin typeface="Arial Black" pitchFamily="34" charset="0"/>
              </a:rPr>
              <a:t>Laboratórios</a:t>
            </a:r>
            <a:endParaRPr lang="en-US" altLang="zh-CN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270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-973112" y="1341494"/>
            <a:ext cx="358766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00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8759756" y="3284542"/>
            <a:ext cx="1466812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300kN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-897245" y="1727247"/>
            <a:ext cx="492443" cy="1414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endParaRPr lang="zh-CN" altLang="zh-CN" sz="2000"/>
          </a:p>
        </p:txBody>
      </p:sp>
      <p:grpSp>
        <p:nvGrpSpPr>
          <p:cNvPr id="16" name="组合 15"/>
          <p:cNvGrpSpPr/>
          <p:nvPr/>
        </p:nvGrpSpPr>
        <p:grpSpPr>
          <a:xfrm>
            <a:off x="1852938" y="997691"/>
            <a:ext cx="9847287" cy="2415441"/>
            <a:chOff x="4536176" y="2057453"/>
            <a:chExt cx="10339854" cy="1883487"/>
          </a:xfrm>
        </p:grpSpPr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900287" y="2057453"/>
              <a:ext cx="2622713" cy="1623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4536176" y="3736880"/>
              <a:ext cx="4575574" cy="2040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ea typeface="黑体" panose="02010600030101010101" pitchFamily="2" charset="-122"/>
                </a:rPr>
                <a:t>Máquina de Ensaio Termomecânico (2.200 kN, 15 m) </a:t>
              </a: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0075464" y="3681036"/>
              <a:ext cx="4800566" cy="2040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1100" b="1" dirty="0">
                  <a:solidFill>
                    <a:srgbClr val="000000"/>
                  </a:solidFill>
                  <a:ea typeface="黑体" panose="02010600030101010101" pitchFamily="2" charset="-122"/>
                </a:rPr>
                <a:t>Máquina de Ruptura a Tração (1.000 kN, 10m) </a:t>
              </a:r>
            </a:p>
          </p:txBody>
        </p:sp>
      </p:grpSp>
      <p:pic>
        <p:nvPicPr>
          <p:cNvPr id="18" name="图片 17" descr="IMG_576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039012" y="998392"/>
            <a:ext cx="3093848" cy="206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IMG_20130902_09354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839245" y="3463735"/>
            <a:ext cx="3185999" cy="2000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4" descr="E:\jason job\jason job\7--公司资质资料\CYG 资质资料\资质文件\试验区域\弯曲大厅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85777" y="3429000"/>
            <a:ext cx="3000317" cy="199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1839245" y="5570457"/>
            <a:ext cx="4571880" cy="5155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100" b="1" dirty="0">
                <a:solidFill>
                  <a:srgbClr val="000000"/>
                </a:solidFill>
                <a:ea typeface="黑体" panose="02010600030101010101" pitchFamily="2" charset="-122"/>
              </a:rPr>
              <a:t>A maior Máquina de Ruptura a Tração (3.000 kN, 29 m)</a:t>
            </a:r>
          </a:p>
          <a:p>
            <a:pPr>
              <a:spcBef>
                <a:spcPct val="50000"/>
              </a:spcBef>
            </a:pPr>
            <a:endParaRPr lang="en-US" altLang="zh-CN" sz="1100" b="1" dirty="0">
              <a:solidFill>
                <a:srgbClr val="000000"/>
              </a:solidFill>
              <a:ea typeface="黑体" panose="0201060003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306328" y="5566610"/>
            <a:ext cx="457188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/>
            <a:r>
              <a:rPr lang="en-US" altLang="zh-CN" sz="1100" b="1" dirty="0">
                <a:solidFill>
                  <a:srgbClr val="000000"/>
                </a:solidFill>
                <a:ea typeface="黑体" panose="02010600030101010101" pitchFamily="2" charset="-122"/>
              </a:rPr>
              <a:t>Máquina de Torção e Flexão 25 kN, h=5.5 m  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4DB1D875-1103-9F46-993C-9E01F09B3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313" y="167637"/>
            <a:ext cx="623337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0000"/>
                </a:solidFill>
                <a:latin typeface="Arial Black" pitchFamily="34" charset="0"/>
              </a:rPr>
              <a:t>Laboratórios</a:t>
            </a:r>
            <a:endParaRPr lang="en-US" altLang="zh-CN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935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jason job\jason job\7--公司资质资料\CYG 资质资料\资质文件\试验区域\高压大厅.jpg"/>
          <p:cNvPicPr>
            <a:picLocks noChangeAspect="1" noChangeArrowheads="1"/>
          </p:cNvPicPr>
          <p:nvPr/>
        </p:nvPicPr>
        <p:blipFill>
          <a:blip r:embed="rId3" cstate="screen"/>
          <a:srcRect b="-812"/>
          <a:stretch>
            <a:fillRect/>
          </a:stretch>
        </p:blipFill>
        <p:spPr bwMode="auto">
          <a:xfrm>
            <a:off x="608282" y="898012"/>
            <a:ext cx="6194170" cy="458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990900" y="5522992"/>
            <a:ext cx="3428934" cy="261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ctr"/>
            <a:r>
              <a:rPr lang="en-US" altLang="zh-CN" sz="1100" b="1" dirty="0">
                <a:solidFill>
                  <a:srgbClr val="000000"/>
                </a:solidFill>
                <a:ea typeface="黑体" panose="02010600030101010101" pitchFamily="2" charset="-122"/>
              </a:rPr>
              <a:t>Gerador de Tensão a Frequência Industrial 1500 kV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8543313" y="5522992"/>
            <a:ext cx="1916738" cy="262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2072" tIns="46037" rIns="92072" bIns="46037">
            <a:spAutoFit/>
          </a:bodyPr>
          <a:lstStyle/>
          <a:p>
            <a:r>
              <a:rPr lang="en-US" altLang="zh-CN" sz="1100" b="1" dirty="0">
                <a:solidFill>
                  <a:srgbClr val="000000"/>
                </a:solidFill>
                <a:ea typeface="黑体" panose="02010600030101010101" pitchFamily="2" charset="-122"/>
              </a:rPr>
              <a:t>Gerador de Impulso 3,6 MV</a:t>
            </a:r>
          </a:p>
        </p:txBody>
      </p:sp>
      <p:pic>
        <p:nvPicPr>
          <p:cNvPr id="10" name="Picture 11" descr="IMG_660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60496" y="898012"/>
            <a:ext cx="3487332" cy="458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290131EC-AA47-6B46-9C76-31D9C8FF9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313" y="167637"/>
            <a:ext cx="623337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0000"/>
                </a:solidFill>
                <a:latin typeface="Arial Black" pitchFamily="34" charset="0"/>
              </a:rPr>
              <a:t>Laboratórios</a:t>
            </a:r>
            <a:endParaRPr lang="en-US" altLang="zh-CN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88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1" descr="341314-3"/>
          <p:cNvPicPr>
            <a:picLocks noChangeAspect="1" noChangeArrowheads="1"/>
          </p:cNvPicPr>
          <p:nvPr/>
        </p:nvPicPr>
        <p:blipFill>
          <a:blip r:embed="rId2" cstate="print">
            <a:lum bright="-42000" contrast="24000"/>
          </a:blip>
          <a:srcRect/>
          <a:stretch>
            <a:fillRect/>
          </a:stretch>
        </p:blipFill>
        <p:spPr bwMode="auto">
          <a:xfrm>
            <a:off x="5966582" y="2633658"/>
            <a:ext cx="1700603" cy="135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08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594702"/>
              </p:ext>
            </p:extLst>
          </p:nvPr>
        </p:nvGraphicFramePr>
        <p:xfrm>
          <a:off x="4762795" y="2621931"/>
          <a:ext cx="1214415" cy="1380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162160" imgH="1460520" progId="CorelDraw.Graphic.9">
                  <p:embed/>
                </p:oleObj>
              </mc:Choice>
              <mc:Fallback>
                <p:oleObj name="CorelDRAW" r:id="rId3" imgW="2162160" imgH="1460520" progId="CorelDraw.Graphic.9">
                  <p:embed/>
                  <p:pic>
                    <p:nvPicPr>
                      <p:cNvPr id="4608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795" y="2621931"/>
                        <a:ext cx="1214415" cy="13807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矩形 26"/>
          <p:cNvSpPr/>
          <p:nvPr/>
        </p:nvSpPr>
        <p:spPr>
          <a:xfrm>
            <a:off x="6013953" y="3743698"/>
            <a:ext cx="4571880" cy="2599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en-US" sz="1089" b="1" dirty="0">
                <a:solidFill>
                  <a:srgbClr val="FFFF00"/>
                </a:solidFill>
              </a:rPr>
              <a:t>TENSÃO APLICADA</a:t>
            </a:r>
            <a:endParaRPr lang="zh-CN" altLang="en-US" sz="1089" b="1" dirty="0">
              <a:solidFill>
                <a:srgbClr val="FFFF00"/>
              </a:solidFill>
            </a:endParaRPr>
          </a:p>
        </p:txBody>
      </p:sp>
      <p:pic>
        <p:nvPicPr>
          <p:cNvPr id="32" name="Picture 4" descr="17-1"/>
          <p:cNvPicPr>
            <a:picLocks noChangeAspect="1" noChangeArrowheads="1"/>
          </p:cNvPicPr>
          <p:nvPr/>
        </p:nvPicPr>
        <p:blipFill>
          <a:blip r:embed="rId5">
            <a:lum contrast="-6000"/>
          </a:blip>
          <a:srcRect/>
          <a:stretch>
            <a:fillRect/>
          </a:stretch>
        </p:blipFill>
        <p:spPr bwMode="auto">
          <a:xfrm>
            <a:off x="2734252" y="2633656"/>
            <a:ext cx="2019899" cy="135728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3" name="Picture 2" descr="DSCN27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58087" y="4155149"/>
            <a:ext cx="2022193" cy="15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原材料检验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642669" y="998948"/>
            <a:ext cx="1904965" cy="142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原材料检验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500009" y="998948"/>
            <a:ext cx="1904689" cy="142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314021" y="2151986"/>
            <a:ext cx="1428722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98" b="1" dirty="0">
                <a:solidFill>
                  <a:srgbClr val="FFFF00"/>
                </a:solidFill>
              </a:rPr>
              <a:t>GALVANIZAÇÃO</a:t>
            </a:r>
            <a:endParaRPr lang="zh-CN" altLang="en-US" sz="998" b="1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57513" y="2138155"/>
            <a:ext cx="2357393" cy="24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98" b="1" dirty="0">
                <a:solidFill>
                  <a:srgbClr val="FFFF00"/>
                </a:solidFill>
              </a:rPr>
              <a:t>DIMENSIONAL</a:t>
            </a:r>
            <a:endParaRPr lang="zh-CN" altLang="en-US" sz="998" b="1">
              <a:solidFill>
                <a:srgbClr val="FFFF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866832" y="3731953"/>
            <a:ext cx="1542410" cy="245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98" b="1" dirty="0">
                <a:solidFill>
                  <a:srgbClr val="FFFF00"/>
                </a:solidFill>
              </a:rPr>
              <a:t>VISUAL SOB LUZ INTENSA</a:t>
            </a:r>
            <a:endParaRPr lang="zh-CN" altLang="en-US" sz="998" b="1">
              <a:solidFill>
                <a:srgbClr val="FFFF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39901" y="5512438"/>
            <a:ext cx="2167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1100" b="1" dirty="0"/>
              <a:t> </a:t>
            </a:r>
            <a:endParaRPr lang="zh-CN" altLang="en-US" sz="1100" b="1"/>
          </a:p>
        </p:txBody>
      </p:sp>
      <p:pic>
        <p:nvPicPr>
          <p:cNvPr id="38" name="Picture 5" descr="20111205(006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7349" y="998948"/>
            <a:ext cx="1904724" cy="1428722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1165399" y="1533587"/>
            <a:ext cx="1759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Inspeção das Ferragens</a:t>
            </a:r>
            <a:endParaRPr lang="zh-CN" alt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1150970" y="3055581"/>
            <a:ext cx="1571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Inspeção dos Núcleos</a:t>
            </a:r>
            <a:endParaRPr lang="zh-CN" altLang="en-US" sz="1200" dirty="0"/>
          </a:p>
        </p:txBody>
      </p:sp>
      <p:pic>
        <p:nvPicPr>
          <p:cNvPr id="44" name="Picture 4" descr="图片27"/>
          <p:cNvPicPr>
            <a:picLocks noChangeAspect="1" noChangeArrowheads="1"/>
          </p:cNvPicPr>
          <p:nvPr/>
        </p:nvPicPr>
        <p:blipFill>
          <a:blip r:embed="rId10">
            <a:lum bright="-6000" contrast="12000"/>
          </a:blip>
          <a:srcRect/>
          <a:stretch>
            <a:fillRect/>
          </a:stretch>
        </p:blipFill>
        <p:spPr bwMode="auto">
          <a:xfrm>
            <a:off x="4765495" y="4155149"/>
            <a:ext cx="1337147" cy="15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 descr="20111206(006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59350" y="4152889"/>
            <a:ext cx="2000212" cy="1500639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1165399" y="4678668"/>
            <a:ext cx="1571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Inspeção da Borracha de Silicone</a:t>
            </a:r>
            <a:endParaRPr lang="zh-CN" altLang="en-US" sz="1200" dirty="0"/>
          </a:p>
        </p:txBody>
      </p:sp>
      <p:sp>
        <p:nvSpPr>
          <p:cNvPr id="47" name="矩形 46"/>
          <p:cNvSpPr/>
          <p:nvPr/>
        </p:nvSpPr>
        <p:spPr>
          <a:xfrm>
            <a:off x="6357242" y="5392771"/>
            <a:ext cx="20002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altLang="zh-CN" sz="1000" b="1" dirty="0">
                <a:solidFill>
                  <a:srgbClr val="FFFF00"/>
                </a:solidFill>
              </a:rPr>
              <a:t>TRILHAMENTO E EROSÃO</a:t>
            </a:r>
          </a:p>
        </p:txBody>
      </p:sp>
      <p:sp>
        <p:nvSpPr>
          <p:cNvPr id="48" name="矩形 47"/>
          <p:cNvSpPr/>
          <p:nvPr/>
        </p:nvSpPr>
        <p:spPr>
          <a:xfrm>
            <a:off x="1300817" y="5423187"/>
            <a:ext cx="4571880" cy="2459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998" b="1" dirty="0">
                <a:solidFill>
                  <a:srgbClr val="FFFF00"/>
                </a:solidFill>
              </a:rPr>
              <a:t>ENSAIOS NO COMPOSTO</a:t>
            </a:r>
          </a:p>
        </p:txBody>
      </p:sp>
      <p:pic>
        <p:nvPicPr>
          <p:cNvPr id="28" name="Picture 1030" descr="132-1"/>
          <p:cNvPicPr>
            <a:picLocks noChangeAspect="1" noChangeArrowheads="1"/>
          </p:cNvPicPr>
          <p:nvPr/>
        </p:nvPicPr>
        <p:blipFill>
          <a:blip r:embed="rId12">
            <a:lum bright="-6000" contrast="18000"/>
          </a:blip>
          <a:srcRect/>
          <a:stretch>
            <a:fillRect/>
          </a:stretch>
        </p:blipFill>
        <p:spPr bwMode="auto">
          <a:xfrm>
            <a:off x="7652756" y="2644771"/>
            <a:ext cx="2142216" cy="13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34"/>
          <p:cNvSpPr/>
          <p:nvPr/>
        </p:nvSpPr>
        <p:spPr>
          <a:xfrm>
            <a:off x="7667185" y="3829425"/>
            <a:ext cx="4571880" cy="2599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089" b="1" dirty="0">
                <a:solidFill>
                  <a:srgbClr val="FFFF00"/>
                </a:solidFill>
              </a:rPr>
              <a:t>CORROSÃO ACELERADA</a:t>
            </a:r>
          </a:p>
        </p:txBody>
      </p:sp>
      <p:sp>
        <p:nvSpPr>
          <p:cNvPr id="37" name="矩形 36"/>
          <p:cNvSpPr/>
          <p:nvPr/>
        </p:nvSpPr>
        <p:spPr>
          <a:xfrm>
            <a:off x="7357349" y="2145498"/>
            <a:ext cx="1904689" cy="245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98" b="1" dirty="0">
                <a:solidFill>
                  <a:srgbClr val="FFFF00"/>
                </a:solidFill>
              </a:rPr>
              <a:t>RUPTURA A TRAÇÃO</a:t>
            </a:r>
            <a:endParaRPr lang="en-US" altLang="zh-CN" sz="998" dirty="0">
              <a:solidFill>
                <a:srgbClr val="FFFF00"/>
              </a:solidFill>
            </a:endParaRPr>
          </a:p>
        </p:txBody>
      </p:sp>
      <p:pic>
        <p:nvPicPr>
          <p:cNvPr id="49" name="Picture 2" descr="混炼胶性能检测 (1)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888836" y="4156675"/>
            <a:ext cx="1995597" cy="15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矩形 49"/>
          <p:cNvSpPr/>
          <p:nvPr/>
        </p:nvSpPr>
        <p:spPr>
          <a:xfrm>
            <a:off x="7969519" y="5415282"/>
            <a:ext cx="4571880" cy="23897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ctr"/>
            <a:r>
              <a:rPr lang="en-US" altLang="zh-CN" sz="953" b="1" dirty="0">
                <a:solidFill>
                  <a:srgbClr val="FFFF00"/>
                </a:solidFill>
              </a:rPr>
              <a:t>ELASTICIDADE</a:t>
            </a:r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id="{42753E25-CCD0-EA46-8F43-CBC374E0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313" y="167637"/>
            <a:ext cx="623337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0000"/>
                </a:solidFill>
                <a:latin typeface="Arial Black" pitchFamily="34" charset="0"/>
              </a:rPr>
              <a:t>Inspeções</a:t>
            </a:r>
            <a:endParaRPr lang="en-US" altLang="zh-CN" sz="28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242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868028" y="247174"/>
            <a:ext cx="2455943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  <a:latin typeface="Arial Black" pitchFamily="34" charset="0"/>
              </a:rPr>
              <a:t>Porque</a:t>
            </a:r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 30+ ?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AFC64FC-33A6-C34A-9A55-BB667C4B4696}"/>
              </a:ext>
            </a:extLst>
          </p:cNvPr>
          <p:cNvSpPr txBox="1"/>
          <p:nvPr/>
        </p:nvSpPr>
        <p:spPr>
          <a:xfrm>
            <a:off x="861415" y="868831"/>
            <a:ext cx="9950129" cy="1767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814" dirty="0">
                <a:latin typeface="Century Gothic" pitchFamily="34" charset="0"/>
              </a:rPr>
              <a:t>Com o objetivo de conhecer a resistência ao desgaste ambiental do invólucro de borracha de silicone, a CYG realizou ensaios de envelhecimento </a:t>
            </a:r>
            <a:r>
              <a:rPr lang="pt-BR" altLang="zh-CN" sz="1814" dirty="0" err="1">
                <a:latin typeface="Century Gothic" pitchFamily="34" charset="0"/>
              </a:rPr>
              <a:t>multi-fator</a:t>
            </a:r>
            <a:r>
              <a:rPr lang="pt-BR" altLang="zh-CN" sz="1814" dirty="0">
                <a:latin typeface="Century Gothic" pitchFamily="34" charset="0"/>
              </a:rPr>
              <a:t>:</a:t>
            </a:r>
          </a:p>
          <a:p>
            <a:pPr marL="259232" indent="-259232">
              <a:buFontTx/>
              <a:buChar char="-"/>
            </a:pPr>
            <a:endParaRPr lang="pt-BR" altLang="zh-CN" sz="1814" dirty="0">
              <a:latin typeface="Century Gothic" pitchFamily="34" charset="0"/>
            </a:endParaRPr>
          </a:p>
          <a:p>
            <a:pPr marL="259232" indent="-259232">
              <a:buFontTx/>
              <a:buChar char="-"/>
            </a:pPr>
            <a:endParaRPr lang="pt-BR" altLang="zh-CN" sz="1814" dirty="0">
              <a:latin typeface="Century Gothic" pitchFamily="34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pt-BR" altLang="zh-CN" sz="1814" dirty="0">
                <a:latin typeface="Century Gothic" pitchFamily="34" charset="0"/>
              </a:rPr>
              <a:t>KEMA -  envelhecimento </a:t>
            </a:r>
            <a:r>
              <a:rPr lang="pt-BR" altLang="zh-CN" sz="1814" dirty="0" err="1">
                <a:latin typeface="Century Gothic" pitchFamily="34" charset="0"/>
              </a:rPr>
              <a:t>multi-fator</a:t>
            </a:r>
            <a:r>
              <a:rPr lang="pt-BR" altLang="zh-CN" sz="1814" dirty="0">
                <a:latin typeface="Century Gothic" pitchFamily="34" charset="0"/>
              </a:rPr>
              <a:t> (vento, umidade, calor, chuva, névoa salina, radiação solar e tensão) por 5000 horas (209 dias):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B19DDB8-28D4-6D4C-835A-291C81FF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66" y="2636238"/>
            <a:ext cx="6452758" cy="294105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06860C6-27F4-6E47-945D-DD390C72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677" y="3790938"/>
            <a:ext cx="1937868" cy="11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95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D6CE03A-B1C1-F847-B7DF-F82F9906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268" y="1507477"/>
            <a:ext cx="5701204" cy="402264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4190AF0-50C6-1141-ABF2-3A3061C45842}"/>
              </a:ext>
            </a:extLst>
          </p:cNvPr>
          <p:cNvSpPr txBox="1"/>
          <p:nvPr/>
        </p:nvSpPr>
        <p:spPr>
          <a:xfrm>
            <a:off x="3542415" y="922730"/>
            <a:ext cx="51071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40" dirty="0" err="1"/>
              <a:t>Hidrofobicidade</a:t>
            </a:r>
            <a:r>
              <a:rPr lang="pt-BR" sz="2540" dirty="0"/>
              <a:t> após 5000h de teste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8AC1F6-BA7B-4245-B4E4-847F81448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320" y="2347099"/>
            <a:ext cx="4946112" cy="2823963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D9EBA3FB-4432-B64E-91F5-20080F0A1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028" y="247174"/>
            <a:ext cx="2455943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  <a:latin typeface="Arial Black" pitchFamily="34" charset="0"/>
              </a:rPr>
              <a:t>Porque</a:t>
            </a:r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 30+ ?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47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866794" y="298689"/>
            <a:ext cx="4458412" cy="462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2072" tIns="46037" rIns="92072" bIns="46037">
            <a:sp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  <a:latin typeface="Arial Black" pitchFamily="34" charset="0"/>
              </a:rPr>
              <a:t>Resultado</a:t>
            </a:r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 = </a:t>
            </a:r>
            <a:r>
              <a:rPr lang="en-US" altLang="zh-CN" sz="2400" dirty="0" err="1">
                <a:solidFill>
                  <a:srgbClr val="000000"/>
                </a:solidFill>
                <a:latin typeface="Arial Black" pitchFamily="34" charset="0"/>
              </a:rPr>
              <a:t>Garantia</a:t>
            </a:r>
            <a:r>
              <a:rPr lang="en-US" altLang="zh-CN" sz="2400" dirty="0">
                <a:solidFill>
                  <a:srgbClr val="000000"/>
                </a:solidFill>
                <a:latin typeface="Arial Black" pitchFamily="34" charset="0"/>
              </a:rPr>
              <a:t> 30+</a:t>
            </a:r>
            <a:endParaRPr lang="zh-CN" altLang="en-US" sz="240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E56951A-AD0E-0E4F-973B-6D3B62CE15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3522555" y="970295"/>
            <a:ext cx="5146890" cy="467122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0986B7C-383E-4044-AC1A-C0AFC150AA1F}"/>
              </a:ext>
            </a:extLst>
          </p:cNvPr>
          <p:cNvSpPr txBox="1"/>
          <p:nvPr/>
        </p:nvSpPr>
        <p:spPr>
          <a:xfrm>
            <a:off x="8957261" y="2594092"/>
            <a:ext cx="2104486" cy="166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251" dirty="0"/>
              <a:t>Q+</a:t>
            </a:r>
          </a:p>
        </p:txBody>
      </p:sp>
    </p:spTree>
    <p:extLst>
      <p:ext uri="{BB962C8B-B14F-4D97-AF65-F5344CB8AC3E}">
        <p14:creationId xmlns:p14="http://schemas.microsoft.com/office/powerpoint/2010/main" val="4069260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890DE55-A22D-894F-9975-093F7CCD0D9E}"/>
              </a:ext>
            </a:extLst>
          </p:cNvPr>
          <p:cNvSpPr txBox="1"/>
          <p:nvPr/>
        </p:nvSpPr>
        <p:spPr>
          <a:xfrm>
            <a:off x="1244258" y="1091542"/>
            <a:ext cx="2659702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82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OBRIGADO</a:t>
            </a:r>
          </a:p>
        </p:txBody>
      </p:sp>
      <p:pic>
        <p:nvPicPr>
          <p:cNvPr id="5" name="Imagem 4" descr="Uma imagem contendo desenho, placar&#10;&#10;Descrição gerada automaticamente">
            <a:extLst>
              <a:ext uri="{FF2B5EF4-FFF2-40B4-BE49-F238E27FC236}">
                <a16:creationId xmlns:a16="http://schemas.microsoft.com/office/drawing/2014/main" id="{6F96932B-90B3-954D-9B0D-CB169586D590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68" y="1467294"/>
            <a:ext cx="6641464" cy="35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8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A441F-C3A5-DBC1-241F-4945D0FAC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Text Box 4">
            <a:extLst>
              <a:ext uri="{FF2B5EF4-FFF2-40B4-BE49-F238E27FC236}">
                <a16:creationId xmlns:a16="http://schemas.microsoft.com/office/drawing/2014/main" id="{E6CCD21C-50F2-149C-9C0D-3FD25B1E6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58" y="2471764"/>
            <a:ext cx="184731" cy="6771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altLang="zh-CN" b="1" dirty="0"/>
          </a:p>
          <a:p>
            <a:endParaRPr lang="en-US" altLang="zh-CN" sz="2000" dirty="0"/>
          </a:p>
        </p:txBody>
      </p:sp>
      <p:sp>
        <p:nvSpPr>
          <p:cNvPr id="741379" name="Text Box 5">
            <a:extLst>
              <a:ext uri="{FF2B5EF4-FFF2-40B4-BE49-F238E27FC236}">
                <a16:creationId xmlns:a16="http://schemas.microsoft.com/office/drawing/2014/main" id="{CA44F426-B06D-88BB-6072-D8BB4C0B0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10" y="3429001"/>
            <a:ext cx="184731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altLang="zh-CN" sz="3600" b="1" dirty="0">
              <a:solidFill>
                <a:srgbClr val="CC0000"/>
              </a:solidFill>
            </a:endParaRPr>
          </a:p>
          <a:p>
            <a:endParaRPr lang="en-US" altLang="zh-CN" sz="2000" dirty="0"/>
          </a:p>
        </p:txBody>
      </p:sp>
      <p:sp>
        <p:nvSpPr>
          <p:cNvPr id="914436" name="Text Box 4">
            <a:extLst>
              <a:ext uri="{FF2B5EF4-FFF2-40B4-BE49-F238E27FC236}">
                <a16:creationId xmlns:a16="http://schemas.microsoft.com/office/drawing/2014/main" id="{33F792BB-7F63-2D4E-03C8-DA11055A1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50" y="65178"/>
            <a:ext cx="4352811" cy="16144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8" tIns="45719" rIns="91438" bIns="45719" numCol="1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A532A-B60D-F2DB-C807-CB8913052D12}"/>
              </a:ext>
            </a:extLst>
          </p:cNvPr>
          <p:cNvSpPr txBox="1"/>
          <p:nvPr/>
        </p:nvSpPr>
        <p:spPr>
          <a:xfrm>
            <a:off x="2720214" y="1253858"/>
            <a:ext cx="244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/>
              <a:t>Isolador</a:t>
            </a:r>
            <a:r>
              <a:rPr lang="en-US" altLang="zh-CN" sz="2000" b="1" dirty="0"/>
              <a:t> de </a:t>
            </a:r>
            <a:r>
              <a:rPr lang="en-US" altLang="zh-CN" sz="2000" b="1" dirty="0" err="1"/>
              <a:t>Barreira</a:t>
            </a:r>
            <a:endParaRPr lang="zh-CN" altLang="en-US" sz="2000" b="1" dirty="0"/>
          </a:p>
        </p:txBody>
      </p:sp>
      <p:sp>
        <p:nvSpPr>
          <p:cNvPr id="1173507" name="AutoShape 3" descr="C:\Documents and Settings\Administrator\Application Data\Tencent\Users\370482405\QQ\WinTemp\RichOle\2JV(J{PFMK~RUQE}4HLEH.png">
            <a:extLst>
              <a:ext uri="{FF2B5EF4-FFF2-40B4-BE49-F238E27FC236}">
                <a16:creationId xmlns:a16="http://schemas.microsoft.com/office/drawing/2014/main" id="{DFFB652E-A139-3A95-D43C-F89B1D105A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120" y="90"/>
            <a:ext cx="304792" cy="304792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/>
          </a:p>
        </p:txBody>
      </p:sp>
      <p:sp>
        <p:nvSpPr>
          <p:cNvPr id="12" name="矩形 20">
            <a:extLst>
              <a:ext uri="{FF2B5EF4-FFF2-40B4-BE49-F238E27FC236}">
                <a16:creationId xmlns:a16="http://schemas.microsoft.com/office/drawing/2014/main" id="{65A221CB-94BE-ED90-0630-FC877453025D}"/>
              </a:ext>
            </a:extLst>
          </p:cNvPr>
          <p:cNvSpPr/>
          <p:nvPr/>
        </p:nvSpPr>
        <p:spPr>
          <a:xfrm>
            <a:off x="1951917" y="232229"/>
            <a:ext cx="8288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23" indent="-457223"/>
            <a:r>
              <a:rPr lang="en-US" altLang="zh-CN" sz="2400" b="1" dirty="0">
                <a:solidFill>
                  <a:srgbClr val="000000"/>
                </a:solidFill>
              </a:rPr>
              <a:t>Isoladores Compostos para Linhas de Transmissão e Distribuição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B48588-89E5-8C06-D418-3F323C35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97" y="1253858"/>
            <a:ext cx="5447742" cy="4726528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86EB2152-AB5F-3059-2C01-32BFF0E99CF4}"/>
              </a:ext>
            </a:extLst>
          </p:cNvPr>
          <p:cNvSpPr/>
          <p:nvPr/>
        </p:nvSpPr>
        <p:spPr bwMode="auto">
          <a:xfrm rot="18825468" flipH="1">
            <a:off x="7024821" y="2241055"/>
            <a:ext cx="547863" cy="1928045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2072" tIns="46037" rIns="92072" bIns="46037" numCol="1" rtlCol="0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5D90FDF-FB2A-706C-55EA-57186EC2B29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50592" y="4092286"/>
            <a:ext cx="4362350" cy="13280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3" name="椭圆 10">
            <a:extLst>
              <a:ext uri="{FF2B5EF4-FFF2-40B4-BE49-F238E27FC236}">
                <a16:creationId xmlns:a16="http://schemas.microsoft.com/office/drawing/2014/main" id="{1AD13D11-941A-6F66-92B4-D29F2E84012F}"/>
              </a:ext>
            </a:extLst>
          </p:cNvPr>
          <p:cNvSpPr/>
          <p:nvPr/>
        </p:nvSpPr>
        <p:spPr bwMode="auto">
          <a:xfrm rot="2444358" flipH="1">
            <a:off x="10294810" y="2199985"/>
            <a:ext cx="515697" cy="1928045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2072" tIns="46037" rIns="92072" bIns="46037" numCol="1" rtlCol="0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椭圆 10">
            <a:extLst>
              <a:ext uri="{FF2B5EF4-FFF2-40B4-BE49-F238E27FC236}">
                <a16:creationId xmlns:a16="http://schemas.microsoft.com/office/drawing/2014/main" id="{D0B74762-5ED4-5035-1126-06E6E7702FC9}"/>
              </a:ext>
            </a:extLst>
          </p:cNvPr>
          <p:cNvSpPr/>
          <p:nvPr/>
        </p:nvSpPr>
        <p:spPr bwMode="auto">
          <a:xfrm rot="3012888" flipH="1">
            <a:off x="8108738" y="2383409"/>
            <a:ext cx="546202" cy="1153232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2072" tIns="46037" rIns="92072" bIns="46037" numCol="1" rtlCol="0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椭圆 10">
            <a:extLst>
              <a:ext uri="{FF2B5EF4-FFF2-40B4-BE49-F238E27FC236}">
                <a16:creationId xmlns:a16="http://schemas.microsoft.com/office/drawing/2014/main" id="{A9D14615-1455-A3B9-84A1-44A2218079F6}"/>
              </a:ext>
            </a:extLst>
          </p:cNvPr>
          <p:cNvSpPr/>
          <p:nvPr/>
        </p:nvSpPr>
        <p:spPr bwMode="auto">
          <a:xfrm rot="18373319" flipH="1">
            <a:off x="9154582" y="2329143"/>
            <a:ext cx="546202" cy="1153232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2072" tIns="46037" rIns="92072" bIns="46037" numCol="1" rtlCol="0" anchor="t" anchorCtr="0" compatLnSpc="1"/>
          <a:lstStyle/>
          <a:p>
            <a:pPr defTabSz="914448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C703507-23B2-D691-7CD6-C31103BB9A75}"/>
              </a:ext>
            </a:extLst>
          </p:cNvPr>
          <p:cNvCxnSpPr>
            <a:endCxn id="11" idx="4"/>
          </p:cNvCxnSpPr>
          <p:nvPr/>
        </p:nvCxnSpPr>
        <p:spPr>
          <a:xfrm flipH="1" flipV="1">
            <a:off x="7995037" y="3871807"/>
            <a:ext cx="927931" cy="34690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5216CC6-0978-3BF0-56CD-9AA6B287DE7B}"/>
              </a:ext>
            </a:extLst>
          </p:cNvPr>
          <p:cNvCxnSpPr>
            <a:cxnSpLocks/>
            <a:stCxn id="5" idx="6"/>
          </p:cNvCxnSpPr>
          <p:nvPr/>
        </p:nvCxnSpPr>
        <p:spPr>
          <a:xfrm flipH="1">
            <a:off x="8910962" y="3126079"/>
            <a:ext cx="355341" cy="109900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F715F7A-2C62-17D6-0296-E552C1BAD6DB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8556599" y="3169889"/>
            <a:ext cx="366369" cy="104295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AFA4C98-BF6D-E02E-D3A8-32298A2339C4}"/>
              </a:ext>
            </a:extLst>
          </p:cNvPr>
          <p:cNvCxnSpPr>
            <a:cxnSpLocks/>
            <a:endCxn id="3" idx="4"/>
          </p:cNvCxnSpPr>
          <p:nvPr/>
        </p:nvCxnSpPr>
        <p:spPr>
          <a:xfrm flipV="1">
            <a:off x="8883753" y="3894434"/>
            <a:ext cx="1039766" cy="33065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>
            <a:extLst>
              <a:ext uri="{FF2B5EF4-FFF2-40B4-BE49-F238E27FC236}">
                <a16:creationId xmlns:a16="http://schemas.microsoft.com/office/drawing/2014/main" id="{35C0508D-8087-9C03-8E14-6C05BD1914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730657">
            <a:off x="-279134" y="2454523"/>
            <a:ext cx="6578230" cy="19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22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ocuments and Settings\Administrator\桌面\400_kv_sc_rajupally__ditchipally_transmission_line_in_andhra_pradesh.jpg"/>
          <p:cNvPicPr>
            <a:picLocks noChangeAspect="1" noChangeArrowheads="1"/>
          </p:cNvPicPr>
          <p:nvPr/>
        </p:nvPicPr>
        <p:blipFill>
          <a:blip r:embed="rId2" cstate="print">
            <a:alphaModFix amt="50000"/>
          </a:blip>
          <a:srcRect/>
          <a:stretch>
            <a:fillRect/>
          </a:stretch>
        </p:blipFill>
        <p:spPr bwMode="auto">
          <a:xfrm>
            <a:off x="-538385" y="-379069"/>
            <a:ext cx="12730385" cy="95477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625620" y="3075057"/>
            <a:ext cx="69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000" b="1" dirty="0">
                <a:latin typeface="Arial Black" pitchFamily="34" charset="0"/>
              </a:rPr>
              <a:t>HISTÓRICO CYG</a:t>
            </a:r>
            <a:endParaRPr lang="zh-CN" altLang="en-US" sz="40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9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夕阳下的输变线.jpg"/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/>
          <a:stretch>
            <a:fillRect/>
          </a:stretch>
        </p:blipFill>
        <p:spPr>
          <a:xfrm>
            <a:off x="-7058355" y="91"/>
            <a:ext cx="21783275" cy="9489747"/>
          </a:xfrm>
          <a:prstGeom prst="rect">
            <a:avLst/>
          </a:prstGeom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631622" y="1335595"/>
            <a:ext cx="903625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</a:rPr>
              <a:t>Mais de </a:t>
            </a:r>
            <a:r>
              <a:rPr lang="en-US" altLang="zh-CN" b="1" dirty="0"/>
              <a:t>7,5 milhões de isoladores compostos operando seguramente ao redor do mundo</a:t>
            </a:r>
            <a:endParaRPr lang="en-US" altLang="zh-CN" sz="2400" dirty="0">
              <a:solidFill>
                <a:srgbClr val="0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08983" y="309132"/>
            <a:ext cx="7481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18" indent="-342918" algn="ctr" eaLnBrk="0" hangingPunct="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altLang="zh-CN" sz="2400" b="1" kern="0" dirty="0">
                <a:solidFill>
                  <a:srgbClr val="000000"/>
                </a:solidFill>
                <a:latin typeface="Arial Black" pitchFamily="34" charset="0"/>
              </a:rPr>
              <a:t>Desempenho nos Sistemas de Transmissão</a:t>
            </a:r>
            <a:endParaRPr lang="en-US" altLang="zh-CN" sz="2000" b="1" kern="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41358" y="3867644"/>
            <a:ext cx="2727269" cy="2828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40" b="1" dirty="0" err="1"/>
              <a:t>Até</a:t>
            </a:r>
            <a:r>
              <a:rPr lang="en-US" altLang="zh-CN" sz="2540" b="1" dirty="0"/>
              <a:t> o fim de 2025:</a:t>
            </a:r>
          </a:p>
          <a:p>
            <a:endParaRPr lang="en-US" altLang="zh-CN" sz="2540" b="1" dirty="0"/>
          </a:p>
          <a:p>
            <a:r>
              <a:rPr lang="en-US" altLang="zh-CN" sz="1814" b="1" dirty="0"/>
              <a:t>400kV:   &gt; 100.000 pcs</a:t>
            </a:r>
          </a:p>
          <a:p>
            <a:r>
              <a:rPr lang="en-US" altLang="zh-CN" sz="1814" b="1" dirty="0"/>
              <a:t>500kV:   &gt; 82.450 pcs</a:t>
            </a:r>
          </a:p>
          <a:p>
            <a:r>
              <a:rPr lang="en-US" altLang="zh-CN" sz="1814" b="1" dirty="0"/>
              <a:t>765kV:   &gt; 170.000 pcs </a:t>
            </a:r>
          </a:p>
          <a:p>
            <a:r>
              <a:rPr lang="en-US" altLang="zh-CN" sz="1814" b="1" dirty="0"/>
              <a:t>1000kV: &gt; 11.516 pcs</a:t>
            </a:r>
          </a:p>
          <a:p>
            <a:r>
              <a:rPr lang="en-US" altLang="zh-CN" sz="1814" b="1" dirty="0"/>
              <a:t>±800kV DC: &gt; 42.336 pcs</a:t>
            </a:r>
          </a:p>
          <a:p>
            <a:r>
              <a:rPr lang="en-US" altLang="zh-CN" sz="1814" b="1" dirty="0"/>
              <a:t>±500kV DC: &gt; 33,000 pcs</a:t>
            </a:r>
          </a:p>
          <a:p>
            <a:r>
              <a:rPr lang="en-US" altLang="zh-CN" sz="1814" b="1" dirty="0"/>
              <a:t>±1100kV DC: &gt; 4,900 pcs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67D068C-DB05-AE4D-ADA5-0FAA3242D50C}"/>
              </a:ext>
            </a:extLst>
          </p:cNvPr>
          <p:cNvSpPr/>
          <p:nvPr/>
        </p:nvSpPr>
        <p:spPr>
          <a:xfrm>
            <a:off x="3833282" y="2044588"/>
            <a:ext cx="4924867" cy="2353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 110 kV – Em </a:t>
            </a:r>
            <a:r>
              <a:rPr lang="en-US" altLang="zh-CN" sz="1633" b="1" dirty="0" err="1">
                <a:latin typeface="Arial" pitchFamily="34" charset="0"/>
                <a:cs typeface="Arial" pitchFamily="34" charset="0"/>
              </a:rPr>
              <a:t>operação</a:t>
            </a:r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633" b="1" dirty="0" err="1">
                <a:latin typeface="Arial" pitchFamily="34" charset="0"/>
                <a:cs typeface="Arial" pitchFamily="34" charset="0"/>
              </a:rPr>
              <a:t>desde</a:t>
            </a:r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1995 – </a:t>
            </a:r>
            <a:r>
              <a:rPr lang="en-US" altLang="zh-CN" sz="16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30+ anos</a:t>
            </a:r>
          </a:p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 220 kV – Em operação desde 1997 – </a:t>
            </a:r>
            <a:r>
              <a:rPr lang="en-US" altLang="zh-CN" sz="16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28+ anos</a:t>
            </a:r>
          </a:p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 330 kV – Em operação desde 1998 – 27+ anos</a:t>
            </a:r>
          </a:p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 500 kV – Em operação desde 1998 – 27+ anos</a:t>
            </a:r>
          </a:p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 660 kV – Em operação desde 2010 – 15+ anos</a:t>
            </a:r>
          </a:p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 750 kV – Em operação desde 2007 – 18+ anos</a:t>
            </a:r>
          </a:p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  800 kV – Em operação desde 2008 – 17+ anos</a:t>
            </a:r>
          </a:p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1000 kV – Em operação desde 2010 – 15+ anos</a:t>
            </a:r>
          </a:p>
          <a:p>
            <a:r>
              <a:rPr lang="en-US" altLang="zh-CN" sz="1633" b="1" dirty="0">
                <a:latin typeface="Arial" pitchFamily="34" charset="0"/>
                <a:cs typeface="Arial" pitchFamily="34" charset="0"/>
              </a:rPr>
              <a:t>1100 kV – Em operação desde 2017 –   8+ </a:t>
            </a:r>
            <a:r>
              <a:rPr lang="en-US" altLang="zh-CN" sz="1633" b="1" dirty="0" err="1">
                <a:latin typeface="Arial" pitchFamily="34" charset="0"/>
                <a:cs typeface="Arial" pitchFamily="34" charset="0"/>
              </a:rPr>
              <a:t>anos</a:t>
            </a:r>
            <a:endParaRPr lang="en-US" altLang="zh-CN" sz="1633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36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9BC12-D77B-B267-161D-7454F7C57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0EB964F-A1C3-0B09-8B12-24E1275816A9}"/>
              </a:ext>
            </a:extLst>
          </p:cNvPr>
          <p:cNvSpPr/>
          <p:nvPr/>
        </p:nvSpPr>
        <p:spPr>
          <a:xfrm>
            <a:off x="2408983" y="309132"/>
            <a:ext cx="74815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18" indent="-342918" algn="ctr" eaLnBrk="0" hangingPunct="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altLang="zh-CN" sz="2400" b="1" kern="0" dirty="0">
                <a:solidFill>
                  <a:srgbClr val="000000"/>
                </a:solidFill>
                <a:latin typeface="Arial Black" pitchFamily="34" charset="0"/>
              </a:rPr>
              <a:t>Desempenho nos Sistemas de Transmissão</a:t>
            </a:r>
            <a:endParaRPr lang="en-US" altLang="zh-CN" sz="2000" b="1" kern="0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AE31B95-266A-B007-1CA1-27F72F9E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53" y="801413"/>
            <a:ext cx="9168493" cy="525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69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633" y="1571661"/>
            <a:ext cx="5142705" cy="360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67383" y="1571661"/>
            <a:ext cx="6867290" cy="360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478167" y="5177771"/>
            <a:ext cx="302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Pontuação de 88,35  no SCORE ABB</a:t>
            </a:r>
            <a:r>
              <a:rPr lang="en-US" altLang="zh-CN" sz="1200" dirty="0"/>
              <a:t> em 2015</a:t>
            </a:r>
            <a:endParaRPr lang="zh-CN" alt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380457" y="5039272"/>
            <a:ext cx="3160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70C0"/>
                </a:solidFill>
              </a:rPr>
              <a:t>Pontuação de 93,0 no SCORE EATON</a:t>
            </a:r>
            <a:r>
              <a:rPr lang="en-US" altLang="zh-CN" sz="1200" dirty="0"/>
              <a:t> em 2015</a:t>
            </a:r>
            <a:endParaRPr lang="zh-CN" altLang="en-US" sz="1200" dirty="0"/>
          </a:p>
        </p:txBody>
      </p:sp>
      <p:sp>
        <p:nvSpPr>
          <p:cNvPr id="9" name="矩形 8"/>
          <p:cNvSpPr/>
          <p:nvPr/>
        </p:nvSpPr>
        <p:spPr>
          <a:xfrm>
            <a:off x="2617293" y="325179"/>
            <a:ext cx="7218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>
                <a:latin typeface="Arial Black" pitchFamily="34" charset="0"/>
              </a:rPr>
              <a:t>Prêmiação e Reconhecimento de Clientes</a:t>
            </a:r>
            <a:endParaRPr lang="zh-CN" alt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15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wind"/>
      </p:transition>
    </mc:Choice>
    <mc:Fallback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ção1" id="{2A670680-8114-7F49-808B-80C4E830093A}" vid="{BC0612A9-985F-6543-A7CD-4E6791B8FFF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</TotalTime>
  <Words>1241</Words>
  <Application>Microsoft Macintosh PowerPoint</Application>
  <PresentationFormat>Widescreen</PresentationFormat>
  <Paragraphs>221</Paragraphs>
  <Slides>49</Slides>
  <Notes>17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9" baseType="lpstr">
      <vt:lpstr>黑体</vt:lpstr>
      <vt:lpstr>Arial</vt:lpstr>
      <vt:lpstr>Arial Black</vt:lpstr>
      <vt:lpstr>Calibri</vt:lpstr>
      <vt:lpstr>Century Gothic</vt:lpstr>
      <vt:lpstr>Source Sans Pro</vt:lpstr>
      <vt:lpstr>Times New Roman</vt:lpstr>
      <vt:lpstr>Wingdings</vt:lpstr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Cláudio da Costa Teixeira</dc:creator>
  <cp:lastModifiedBy>Claudio</cp:lastModifiedBy>
  <cp:revision>90</cp:revision>
  <cp:lastPrinted>2024-10-29T14:32:36Z</cp:lastPrinted>
  <dcterms:created xsi:type="dcterms:W3CDTF">2020-11-18T12:41:22Z</dcterms:created>
  <dcterms:modified xsi:type="dcterms:W3CDTF">2024-10-29T14:52:50Z</dcterms:modified>
</cp:coreProperties>
</file>