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303" r:id="rId3"/>
    <p:sldId id="2227" r:id="rId4"/>
    <p:sldId id="2232" r:id="rId5"/>
    <p:sldId id="305" r:id="rId6"/>
    <p:sldId id="310" r:id="rId7"/>
    <p:sldId id="274" r:id="rId8"/>
    <p:sldId id="368" r:id="rId9"/>
    <p:sldId id="278" r:id="rId10"/>
    <p:sldId id="2236" r:id="rId11"/>
    <p:sldId id="2243" r:id="rId12"/>
    <p:sldId id="2239" r:id="rId13"/>
    <p:sldId id="2244" r:id="rId14"/>
    <p:sldId id="2242" r:id="rId15"/>
    <p:sldId id="2245" r:id="rId16"/>
    <p:sldId id="2233" r:id="rId17"/>
    <p:sldId id="2247" r:id="rId18"/>
    <p:sldId id="2246" r:id="rId19"/>
    <p:sldId id="258" r:id="rId20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68" autoAdjust="0"/>
    <p:restoredTop sz="95365" autoAdjust="0"/>
  </p:normalViewPr>
  <p:slideViewPr>
    <p:cSldViewPr snapToGrid="0" snapToObjects="1">
      <p:cViewPr varScale="1">
        <p:scale>
          <a:sx n="198" d="100"/>
          <a:sy n="198" d="100"/>
        </p:scale>
        <p:origin x="513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napToObjects="1">
      <p:cViewPr varScale="1">
        <p:scale>
          <a:sx n="118" d="100"/>
          <a:sy n="118" d="100"/>
        </p:scale>
        <p:origin x="7720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 dirty="0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248349-19C1-B14A-B761-6573916F8171}" type="datetimeFigureOut">
              <a:rPr lang="pt-BR" smtClean="0"/>
              <a:t>01/11/2024</a:t>
            </a:fld>
            <a:endParaRPr lang="pt-BR" dirty="0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 dirty="0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B618C4-5EDD-FA41-8560-3B4358BB66B7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72876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B618C4-5EDD-FA41-8560-3B4358BB66B7}" type="slidenum">
              <a:rPr lang="pt-BR" smtClean="0"/>
              <a:t>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83557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046511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29FC1C-1F6A-BB28-EDD3-9A23E8221D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AA5E9B9-30DB-B90E-A07C-1ACF6941A5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9296E7A-F88E-4B50-E5B7-C85ADCD46F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3A95A7B-E1CE-AD6F-CBDD-B35B0570FB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4297598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1574F3-958F-724E-F6E3-0EA12691B0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D3A2108-5EA2-0F05-A412-71F1DC13BB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4C007AD-0112-FC74-ACF3-4713FD96DA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F443389-23B7-0F2D-96CF-4C7A9F6FF3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92548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32390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375261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923704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6015673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4713014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734A1-2A75-2BDF-760E-66BBA10649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769E6B0-F1F2-D4D2-8D04-81FCD7F812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5442019-3203-97E5-C1FA-D1CF2C41AD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275E345-9669-0533-BD98-36FF210681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10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55083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734A1-2A75-2BDF-760E-66BBA10649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769E6B0-F1F2-D4D2-8D04-81FCD7F812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5442019-3203-97E5-C1FA-D1CF2C41AD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275E345-9669-0533-BD98-36FF210681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11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785351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D4C792-9369-E67B-3C5E-BF4D5862A7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AE48D28-0850-DD1F-2329-6E09A225DB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7812ED1-5ED1-1900-7CAB-65F23EFA91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16A9D9B-9D2B-83FF-C357-8E3E51FD9E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12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8498499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B7C5DA-2504-D46E-E4DC-54C3BBDDF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BFCD680-D8DE-22A5-157C-8601B943B9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BCB3C6D-D7B0-B6EF-130B-7A0A9E4765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5CB36CE-7553-2313-4AF2-B9D27AEAA7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13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054498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AC3BF9-5699-161E-E25C-B0DA2A97D6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FA296C2-9D37-7147-F126-CE48EFAAEE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00D135A-0E03-91BC-1AF2-BA0F883FF2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BC5A222-F331-3E5B-A9EB-4DDA69EACE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14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8985655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AC3BF9-5699-161E-E25C-B0DA2A97D6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FA296C2-9D37-7147-F126-CE48EFAAEE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00D135A-0E03-91BC-1AF2-BA0F883FF2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BC5A222-F331-3E5B-A9EB-4DDA69EACE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15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4228091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8E9266-93F8-FD45-3EA8-20B5FB691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E1DD11C-788C-42D0-81D6-B12FC9F112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6EFBC72-9E0E-1896-CA35-D019BBB2AB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34C88A7-C8EC-AE76-5350-5946593C9E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16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531383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4202B0-E5C1-C508-F9C8-66B360AFB3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49606F7-5AB1-7FF6-4772-B0C9091A4A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48A4763-BB77-EF96-108E-D9C6D42BB1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4633EEC-017C-3586-36DB-AD96BC9289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17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455679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0625E5-F290-6326-4467-F3EC71A6F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27D3C4F-9C20-A4A5-4D9B-2951514C1D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C56AF01-1E89-9B23-1F3A-4EBA04AAAB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7D6E013-F5B9-D47C-34D7-29F9712F06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18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7087601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19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30839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741813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5FDC987-AC0B-BC45-AA93-B79BED528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861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CC8EA74-52DE-EC44-8733-2A903B6C3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0036"/>
            <a:ext cx="10515600" cy="416248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8583844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ADE86A2-C423-8143-BCEA-5151C42AA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842167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CE14FB3-52BE-AC41-BCC2-C01A8BEB7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09114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</p:spTree>
    <p:extLst>
      <p:ext uri="{BB962C8B-B14F-4D97-AF65-F5344CB8AC3E}">
        <p14:creationId xmlns:p14="http://schemas.microsoft.com/office/powerpoint/2010/main" val="2038771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504832E-E933-6943-8466-EFE119517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0521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7A960C4-65CE-4E40-AFB6-A6A8ADABB3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88935"/>
            <a:ext cx="5181600" cy="419167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1E5BDA3B-C493-1F47-946F-07B04D7AD9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88935"/>
            <a:ext cx="5181600" cy="419167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3226545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4457DCB-3BD1-B140-AF8A-5723C39A0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026704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C1A5785-C122-CD41-B489-195DD2E8E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78371"/>
            <a:ext cx="5157787" cy="102670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6509B3D5-A285-644A-A155-5D5E1F9D0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593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E2607D9-3CDF-7E43-9EAC-7EEBECDE6B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78371"/>
            <a:ext cx="5183188" cy="102670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890B8B81-3D28-4944-8DFA-1E3982583E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593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0471686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C34AD68-325A-4043-83EB-B850C747B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2670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42450346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74733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1F53CE0-72D2-FF4A-8036-F5A63D7AC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CEB0E977-0A45-D640-B77C-58D01C053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CB78BCB-F428-FE48-B0BB-F713CBB5AA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</p:spTree>
    <p:extLst>
      <p:ext uri="{BB962C8B-B14F-4D97-AF65-F5344CB8AC3E}">
        <p14:creationId xmlns:p14="http://schemas.microsoft.com/office/powerpoint/2010/main" val="355662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41A4DDE-64D2-3E44-BB4E-DBFCE4F57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900A5F6C-95E8-9745-8B86-7F6E0D8F34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5879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 dirty="0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5B3A58F7-8C7A-3C45-8E99-DC185FC455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</p:spTree>
    <p:extLst>
      <p:ext uri="{BB962C8B-B14F-4D97-AF65-F5344CB8AC3E}">
        <p14:creationId xmlns:p14="http://schemas.microsoft.com/office/powerpoint/2010/main" val="35255007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microsoft.com/office/2007/relationships/hdphoto" Target="../media/hdphoto1.wdp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Uma imagem contendo ao ar livre, grande, luz, escuro&#10;&#10;Descrição gerada automaticamente">
            <a:extLst>
              <a:ext uri="{FF2B5EF4-FFF2-40B4-BE49-F238E27FC236}">
                <a16:creationId xmlns:a16="http://schemas.microsoft.com/office/drawing/2014/main" id="{833F296A-AE7C-CD48-AFED-F613C89BB52B}"/>
              </a:ext>
            </a:extLst>
          </p:cNvPr>
          <p:cNvPicPr/>
          <p:nvPr userDrawn="1"/>
        </p:nvPicPr>
        <p:blipFill>
          <a:blip r:embed="rId11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artisticPlasticWrap/>
                    </a14:imgEffect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464" y="0"/>
            <a:ext cx="3243072" cy="6858000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50C45131-5935-A15B-818C-E7E975DC2B70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74950" y="6125845"/>
            <a:ext cx="6642100" cy="732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734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19.png"/><Relationship Id="rId5" Type="http://schemas.openxmlformats.org/officeDocument/2006/relationships/image" Target="../media/image14.png"/><Relationship Id="rId10" Type="http://schemas.openxmlformats.org/officeDocument/2006/relationships/image" Target="../media/image18.png"/><Relationship Id="rId4" Type="http://schemas.openxmlformats.org/officeDocument/2006/relationships/image" Target="../media/image13.png"/><Relationship Id="rId9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4.png"/><Relationship Id="rId4" Type="http://schemas.openxmlformats.org/officeDocument/2006/relationships/image" Target="../media/image9.png"/><Relationship Id="rId9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40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4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3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desenho, placar&#10;&#10;Descrição gerada automaticamente">
            <a:extLst>
              <a:ext uri="{FF2B5EF4-FFF2-40B4-BE49-F238E27FC236}">
                <a16:creationId xmlns:a16="http://schemas.microsoft.com/office/drawing/2014/main" id="{06BA0432-1626-4B4D-A01A-3A689FCB0B4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6810" y="2322578"/>
            <a:ext cx="4138379" cy="2212843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492735A5-3721-C5E2-C8BC-725B005FF6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5617" y="3042877"/>
            <a:ext cx="4555076" cy="3166863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49823F19-51A0-77D6-4F48-258D4937BF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57285" y="100251"/>
            <a:ext cx="3990707" cy="2656735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5351230D-AE45-DDA9-5D24-3F94A7BB9F3C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644590" y="-349774"/>
            <a:ext cx="2620782" cy="3601076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FE2D1BBB-0EC1-5C9D-FAC5-0AF23EEFA838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00939" y="3428999"/>
            <a:ext cx="1970637" cy="2627516"/>
          </a:xfrm>
          <a:prstGeom prst="rect">
            <a:avLst/>
          </a:prstGeom>
        </p:spPr>
      </p:pic>
      <p:pic>
        <p:nvPicPr>
          <p:cNvPr id="7" name="Imagem 6" descr="Uma imagem contendo no interior, pequeno, verde, mesa&#10;&#10;Descrição gerada automaticamente">
            <a:extLst>
              <a:ext uri="{FF2B5EF4-FFF2-40B4-BE49-F238E27FC236}">
                <a16:creationId xmlns:a16="http://schemas.microsoft.com/office/drawing/2014/main" id="{BAFB066E-2FF9-528A-7763-50A0596AD7E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899" y="3042876"/>
            <a:ext cx="2094283" cy="2784813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061F8542-E432-FD22-6032-770BC632859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714862" y="488023"/>
            <a:ext cx="1970637" cy="1925482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F837149B-2D25-675E-6FE3-13AC2E00FC0B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552119" y="100251"/>
            <a:ext cx="2729200" cy="2008279"/>
          </a:xfrm>
          <a:prstGeom prst="rect">
            <a:avLst/>
          </a:prstGeom>
        </p:spPr>
      </p:pic>
      <p:pic>
        <p:nvPicPr>
          <p:cNvPr id="10" name="Imagem 9" descr="Garrafa de plástico azul&#10;&#10;Descrição gerada automaticamente com confiança média">
            <a:extLst>
              <a:ext uri="{FF2B5EF4-FFF2-40B4-BE49-F238E27FC236}">
                <a16:creationId xmlns:a16="http://schemas.microsoft.com/office/drawing/2014/main" id="{297DBFA5-5684-45CC-7251-D8EA275B83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234739" y="1098817"/>
            <a:ext cx="1814045" cy="2418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2021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CaixaDeTexto 33">
            <a:extLst>
              <a:ext uri="{FF2B5EF4-FFF2-40B4-BE49-F238E27FC236}">
                <a16:creationId xmlns:a16="http://schemas.microsoft.com/office/drawing/2014/main" id="{DAEA9CF3-4BA4-C54F-BFAB-36CBF3EC3D22}"/>
              </a:ext>
            </a:extLst>
          </p:cNvPr>
          <p:cNvSpPr txBox="1"/>
          <p:nvPr/>
        </p:nvSpPr>
        <p:spPr>
          <a:xfrm>
            <a:off x="542924" y="554534"/>
            <a:ext cx="6743476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" panose="020B0703030403020204" pitchFamily="34" charset="0"/>
                <a:cs typeface="Source Sans Pro" panose="020F0502020204030204" pitchFamily="34" charset="0"/>
              </a:rPr>
              <a:t>TEXPI EQUIPAMENTOS</a:t>
            </a:r>
          </a:p>
        </p:txBody>
      </p:sp>
      <p:cxnSp>
        <p:nvCxnSpPr>
          <p:cNvPr id="35" name="Conector Reto 34">
            <a:extLst>
              <a:ext uri="{FF2B5EF4-FFF2-40B4-BE49-F238E27FC236}">
                <a16:creationId xmlns:a16="http://schemas.microsoft.com/office/drawing/2014/main" id="{851F384A-5612-FA4F-832A-494DAC99D3C8}"/>
              </a:ext>
            </a:extLst>
          </p:cNvPr>
          <p:cNvCxnSpPr>
            <a:cxnSpLocks/>
          </p:cNvCxnSpPr>
          <p:nvPr/>
        </p:nvCxnSpPr>
        <p:spPr>
          <a:xfrm>
            <a:off x="655357" y="993116"/>
            <a:ext cx="101501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90C31A0E-FF87-FE40-B1B6-A9E2AA619C82}"/>
              </a:ext>
            </a:extLst>
          </p:cNvPr>
          <p:cNvSpPr txBox="1"/>
          <p:nvPr/>
        </p:nvSpPr>
        <p:spPr>
          <a:xfrm>
            <a:off x="1183091" y="835767"/>
            <a:ext cx="9934800" cy="5055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 u="sng" dirty="0">
                <a:ea typeface="Source Sans Pro" panose="020B0703030403020204" pitchFamily="34" charset="0"/>
              </a:rPr>
              <a:t>DESDE 2009</a:t>
            </a:r>
          </a:p>
          <a:p>
            <a:pPr algn="ctr"/>
            <a:endParaRPr lang="pt-BR" sz="900" b="1" dirty="0">
              <a:ea typeface="Source Sans Pro" panose="020B0703030403020204" pitchFamily="34" charset="0"/>
            </a:endParaRPr>
          </a:p>
          <a:p>
            <a:pPr algn="ctr"/>
            <a:r>
              <a:rPr lang="pt-BR" sz="1600" b="1" dirty="0">
                <a:ea typeface="Source Sans Pro" panose="020B0703030403020204" pitchFamily="34" charset="0"/>
              </a:rPr>
              <a:t>	Fornecer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produtos</a:t>
            </a:r>
            <a:r>
              <a:rPr lang="pt-BR" sz="1600" b="1" dirty="0">
                <a:ea typeface="Source Sans Pro" panose="020B0703030403020204" pitchFamily="34" charset="0"/>
              </a:rPr>
              <a:t>,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soluções</a:t>
            </a:r>
            <a:r>
              <a:rPr lang="pt-BR" sz="1600" b="1" dirty="0">
                <a:ea typeface="Source Sans Pro" panose="020B0703030403020204" pitchFamily="34" charset="0"/>
              </a:rPr>
              <a:t> e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serviços</a:t>
            </a:r>
            <a:r>
              <a:rPr lang="pt-BR" sz="1600" b="1" dirty="0">
                <a:ea typeface="Source Sans Pro" panose="020B0703030403020204" pitchFamily="34" charset="0"/>
              </a:rPr>
              <a:t> que maximizem o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desempenho</a:t>
            </a:r>
            <a:r>
              <a:rPr lang="pt-BR" sz="1600" b="1" dirty="0">
                <a:ea typeface="Source Sans Pro" panose="020B0703030403020204" pitchFamily="34" charset="0"/>
              </a:rPr>
              <a:t> do sistema de alta e média tensão de nossos clientes,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reduzindo</a:t>
            </a:r>
            <a:r>
              <a:rPr lang="pt-BR" sz="1600" b="1" dirty="0">
                <a:ea typeface="Source Sans Pro" panose="020B0703030403020204" pitchFamily="34" charset="0"/>
              </a:rPr>
              <a:t> ao máximo o número de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desligamentos</a:t>
            </a:r>
            <a:r>
              <a:rPr lang="pt-BR" sz="1600" b="1" dirty="0">
                <a:ea typeface="Source Sans Pro" panose="020B0703030403020204" pitchFamily="34" charset="0"/>
              </a:rPr>
              <a:t> ao longo da vida útil da instalação.</a:t>
            </a:r>
          </a:p>
          <a:p>
            <a:pPr algn="ctr"/>
            <a:endParaRPr lang="pt-BR" sz="700" b="1" dirty="0">
              <a:ea typeface="Source Sans Pro" panose="020B0703030403020204" pitchFamily="34" charset="0"/>
            </a:endParaRPr>
          </a:p>
          <a:p>
            <a:pPr algn="ctr"/>
            <a:r>
              <a:rPr lang="pt-BR" sz="1600" b="1" dirty="0">
                <a:ea typeface="Source Sans Pro" panose="020B0703030403020204" pitchFamily="34" charset="0"/>
              </a:rPr>
              <a:t>	      Proporcionar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produtos</a:t>
            </a:r>
            <a:r>
              <a:rPr lang="pt-BR" sz="1600" b="1" dirty="0">
                <a:ea typeface="Source Sans Pro" panose="020B0703030403020204" pitchFamily="34" charset="0"/>
              </a:rPr>
              <a:t>,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serviços</a:t>
            </a:r>
            <a:r>
              <a:rPr lang="pt-BR" sz="1600" b="1" dirty="0">
                <a:ea typeface="Source Sans Pro" panose="020B0703030403020204" pitchFamily="34" charset="0"/>
              </a:rPr>
              <a:t> e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soluções</a:t>
            </a:r>
            <a:r>
              <a:rPr lang="pt-BR" sz="1600" b="1" dirty="0">
                <a:ea typeface="Source Sans Pro" panose="020B0703030403020204" pitchFamily="34" charset="0"/>
              </a:rPr>
              <a:t> de alta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qualidade</a:t>
            </a:r>
            <a:r>
              <a:rPr lang="pt-BR" sz="1600" b="1" dirty="0">
                <a:ea typeface="Source Sans Pro" panose="020B0703030403020204" pitchFamily="34" charset="0"/>
              </a:rPr>
              <a:t> nas áreas de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isolamento</a:t>
            </a:r>
            <a:r>
              <a:rPr lang="pt-BR" sz="1600" b="1" dirty="0">
                <a:ea typeface="Source Sans Pro" panose="020B0703030403020204" pitchFamily="34" charset="0"/>
              </a:rPr>
              <a:t>,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aterramento</a:t>
            </a:r>
            <a:r>
              <a:rPr lang="pt-BR" sz="1600" b="1" dirty="0">
                <a:ea typeface="Source Sans Pro" panose="020B0703030403020204" pitchFamily="34" charset="0"/>
              </a:rPr>
              <a:t> e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diagnóstico</a:t>
            </a:r>
            <a:r>
              <a:rPr lang="pt-BR" sz="1600" b="1" dirty="0">
                <a:ea typeface="Source Sans Pro" panose="020B0703030403020204" pitchFamily="34" charset="0"/>
              </a:rPr>
              <a:t> que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resolvam ou diminuam</a:t>
            </a:r>
            <a:r>
              <a:rPr lang="pt-BR" sz="1600" b="1" dirty="0">
                <a:ea typeface="Source Sans Pro" panose="020B0703030403020204" pitchFamily="34" charset="0"/>
              </a:rPr>
              <a:t> o máximo possível os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problemas</a:t>
            </a:r>
            <a:r>
              <a:rPr lang="pt-BR" sz="1600" b="1" dirty="0">
                <a:ea typeface="Source Sans Pro" panose="020B0703030403020204" pitchFamily="34" charset="0"/>
              </a:rPr>
              <a:t> dos nossos clientes que causam </a:t>
            </a:r>
            <a:r>
              <a:rPr lang="pt-BR" sz="1600" b="1" dirty="0">
                <a:highlight>
                  <a:srgbClr val="FFFF00"/>
                </a:highlight>
                <a:ea typeface="Source Sans Pro" panose="020B0703030403020204" pitchFamily="34" charset="0"/>
              </a:rPr>
              <a:t>desligamentos</a:t>
            </a:r>
            <a:r>
              <a:rPr lang="pt-BR" sz="1600" b="1" dirty="0">
                <a:ea typeface="Source Sans Pro" panose="020B0703030403020204" pitchFamily="34" charset="0"/>
              </a:rPr>
              <a:t>.</a:t>
            </a:r>
            <a:endParaRPr lang="pt-BR" b="1" dirty="0">
              <a:ea typeface="Source Sans Pro" panose="020B0703030403020204" pitchFamily="34" charset="0"/>
            </a:endParaRPr>
          </a:p>
          <a:p>
            <a:pPr algn="ctr"/>
            <a:r>
              <a:rPr lang="pt-BR" sz="1050" b="1" dirty="0">
                <a:ea typeface="Source Sans Pro" panose="020B0703030403020204" pitchFamily="34" charset="0"/>
              </a:rPr>
              <a:t> </a:t>
            </a:r>
          </a:p>
          <a:p>
            <a:pPr algn="ctr"/>
            <a:r>
              <a:rPr lang="pt-BR" sz="2400" b="1" dirty="0">
                <a:ea typeface="Source Sans Pro" panose="020B0703030403020204" pitchFamily="34" charset="0"/>
              </a:rPr>
              <a:t>Valores</a:t>
            </a:r>
          </a:p>
          <a:p>
            <a:pPr algn="ctr"/>
            <a:endParaRPr lang="pt-BR" sz="2000" b="1" dirty="0">
              <a:ea typeface="Source Sans Pro" panose="020B0703030403020204" pitchFamily="34" charset="0"/>
            </a:endParaRPr>
          </a:p>
          <a:p>
            <a:r>
              <a:rPr lang="pt-BR" sz="1600" b="1" dirty="0">
                <a:ea typeface="Source Sans Pro" panose="020B0703030403020204" pitchFamily="34" charset="0"/>
              </a:rPr>
              <a:t>		Segurança					Inovação</a:t>
            </a:r>
          </a:p>
          <a:p>
            <a:r>
              <a:rPr lang="pt-BR" sz="1600" b="1" dirty="0">
                <a:ea typeface="Source Sans Pro" panose="020B0703030403020204" pitchFamily="34" charset="0"/>
              </a:rPr>
              <a:t>				</a:t>
            </a:r>
          </a:p>
          <a:p>
            <a:r>
              <a:rPr lang="pt-BR" sz="1600" b="1" dirty="0">
                <a:ea typeface="Source Sans Pro" panose="020B0703030403020204" pitchFamily="34" charset="0"/>
              </a:rPr>
              <a:t>		Respeito		 			Trabalho em Equipe</a:t>
            </a:r>
          </a:p>
          <a:p>
            <a:endParaRPr lang="pt-BR" sz="1600" b="1" dirty="0">
              <a:ea typeface="Source Sans Pro" panose="020B0703030403020204" pitchFamily="34" charset="0"/>
            </a:endParaRPr>
          </a:p>
          <a:p>
            <a:r>
              <a:rPr lang="pt-BR" sz="1600" b="1" dirty="0">
                <a:ea typeface="Source Sans Pro" panose="020B0703030403020204" pitchFamily="34" charset="0"/>
              </a:rPr>
              <a:t>		Transparência				 Confiança</a:t>
            </a:r>
          </a:p>
          <a:p>
            <a:endParaRPr lang="pt-BR" sz="1600" b="1" dirty="0">
              <a:ea typeface="Source Sans Pro" panose="020B0703030403020204" pitchFamily="34" charset="0"/>
            </a:endParaRPr>
          </a:p>
          <a:p>
            <a:r>
              <a:rPr lang="pt-BR" sz="1600" b="1" dirty="0">
                <a:ea typeface="Source Sans Pro" panose="020B0703030403020204" pitchFamily="34" charset="0"/>
              </a:rPr>
              <a:t>		Honestidade				 Prazos reduzidos</a:t>
            </a:r>
          </a:p>
          <a:p>
            <a:endParaRPr lang="pt-BR" sz="1600" b="1" dirty="0">
              <a:ea typeface="Source Sans Pro" panose="020B0703030403020204" pitchFamily="34" charset="0"/>
            </a:endParaRPr>
          </a:p>
          <a:p>
            <a:r>
              <a:rPr lang="pt-BR" sz="1600" b="1" dirty="0">
                <a:ea typeface="Source Sans Pro" panose="020B0703030403020204" pitchFamily="34" charset="0"/>
              </a:rPr>
              <a:t>		</a:t>
            </a:r>
            <a:endParaRPr lang="pt-BR" b="1" dirty="0">
              <a:ea typeface="Source Sans Pro" panose="020B0703030403020204" pitchFamily="34" charset="0"/>
            </a:endParaRP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21154683-3CC6-A426-F40B-AB369FABC988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605274" y="4668437"/>
            <a:ext cx="776087" cy="85341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530EE101-CBE4-8F8D-8932-F23D164AD66D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177262" y="3225138"/>
            <a:ext cx="869395" cy="829877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D8BEB92B-D432-2068-28D3-43D31AB50F3A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46030" y="4226126"/>
            <a:ext cx="892691" cy="768887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37F34EBF-7835-1121-C196-F49E78F12156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05254" y="3545334"/>
            <a:ext cx="976128" cy="1148262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89F78025-EFFF-EE70-C1B5-A8FF5EA34718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81230" y="2986349"/>
            <a:ext cx="848010" cy="1148262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9C6B1AC2-1518-4B07-A515-3C1DF6D8B0E3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55111" y="3560480"/>
            <a:ext cx="867546" cy="98907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5B0376D1-3942-5845-A94F-294CBD3441AF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68615" y="4331927"/>
            <a:ext cx="1273239" cy="557284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E56FD80A-71D5-77BA-3177-AE2FAF5A4720}"/>
              </a:ext>
            </a:extLst>
          </p:cNvPr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01587" y="4716371"/>
            <a:ext cx="1017400" cy="85341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268FDA08-89F8-3D5C-A025-2D7EC8E812DF}"/>
              </a:ext>
            </a:extLst>
          </p:cNvPr>
          <p:cNvSpPr txBox="1"/>
          <p:nvPr/>
        </p:nvSpPr>
        <p:spPr>
          <a:xfrm>
            <a:off x="1342115" y="1238148"/>
            <a:ext cx="1178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2400" b="1" dirty="0">
                <a:ea typeface="Source Sans Pro" panose="020B0703030403020204" pitchFamily="34" charset="0"/>
              </a:rPr>
              <a:t>Missão: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8351A39-5E96-47B0-7C47-95A420D14873}"/>
              </a:ext>
            </a:extLst>
          </p:cNvPr>
          <p:cNvSpPr txBox="1"/>
          <p:nvPr/>
        </p:nvSpPr>
        <p:spPr>
          <a:xfrm>
            <a:off x="1154755" y="1838125"/>
            <a:ext cx="1365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2400" b="1" dirty="0">
                <a:ea typeface="Source Sans Pro" panose="020B0703030403020204" pitchFamily="34" charset="0"/>
              </a:rPr>
              <a:t>Objetivo:</a:t>
            </a:r>
          </a:p>
        </p:txBody>
      </p:sp>
    </p:spTree>
    <p:extLst>
      <p:ext uri="{BB962C8B-B14F-4D97-AF65-F5344CB8AC3E}">
        <p14:creationId xmlns:p14="http://schemas.microsoft.com/office/powerpoint/2010/main" val="17517746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D7D430-D82D-22E0-BFCC-E9D8DE1A6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CaixaDeTexto 33">
            <a:extLst>
              <a:ext uri="{FF2B5EF4-FFF2-40B4-BE49-F238E27FC236}">
                <a16:creationId xmlns:a16="http://schemas.microsoft.com/office/drawing/2014/main" id="{FD68CFDB-CE79-4EC2-E708-F3DB6066B28B}"/>
              </a:ext>
            </a:extLst>
          </p:cNvPr>
          <p:cNvSpPr txBox="1"/>
          <p:nvPr/>
        </p:nvSpPr>
        <p:spPr>
          <a:xfrm>
            <a:off x="542924" y="554534"/>
            <a:ext cx="6743476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" panose="020B0703030403020204" pitchFamily="34" charset="0"/>
                <a:cs typeface="Source Sans Pro" panose="020F0502020204030204" pitchFamily="34" charset="0"/>
              </a:rPr>
              <a:t>TEXPI EQUIPAMENTOS</a:t>
            </a:r>
          </a:p>
        </p:txBody>
      </p:sp>
      <p:cxnSp>
        <p:nvCxnSpPr>
          <p:cNvPr id="35" name="Conector Reto 34">
            <a:extLst>
              <a:ext uri="{FF2B5EF4-FFF2-40B4-BE49-F238E27FC236}">
                <a16:creationId xmlns:a16="http://schemas.microsoft.com/office/drawing/2014/main" id="{6E71B263-CABE-3505-BF1A-EB734B75389C}"/>
              </a:ext>
            </a:extLst>
          </p:cNvPr>
          <p:cNvCxnSpPr>
            <a:cxnSpLocks/>
          </p:cNvCxnSpPr>
          <p:nvPr/>
        </p:nvCxnSpPr>
        <p:spPr>
          <a:xfrm>
            <a:off x="655357" y="993116"/>
            <a:ext cx="101501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aixaDeTexto 1">
            <a:extLst>
              <a:ext uri="{FF2B5EF4-FFF2-40B4-BE49-F238E27FC236}">
                <a16:creationId xmlns:a16="http://schemas.microsoft.com/office/drawing/2014/main" id="{37607628-BE65-1DB1-7FE8-5360BA4F20D8}"/>
              </a:ext>
            </a:extLst>
          </p:cNvPr>
          <p:cNvSpPr txBox="1"/>
          <p:nvPr/>
        </p:nvSpPr>
        <p:spPr>
          <a:xfrm>
            <a:off x="542924" y="1040487"/>
            <a:ext cx="1153636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pt-BR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Isoladores de vidro, porcelana, compostos e híbridos de 10 a 1200kV (ac/dc)	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pt-BR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Ferragens Elétricas e Sinalizadores Avifauna	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pt-BR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Cadeias Completas (Ferragens + Isoladores)	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pt-BR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Contadores de Surtos e Indicadores de Faltas MT	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pt-BR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Soluções para Desligamentos da Rede Elétrica: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Degradação de Isoladores e Equipamentos de SE - Diagnóstico: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Levantamento e Análise do Perfil de Densidade de Campo Elétrico "E-Field Scanner”;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Degradação de Isoladores: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Substituição de Isoladores em Linha Viva;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Ventos Fortes - Aproximação de Cabos e Cadeias: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Isoladores de Barreira, Espaçadores entre Fases, Tubos e Capas Isolantes para Cabos Condutores e Estais;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Poluição em Isoladores - Prevenção: 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Booster Sheds, Pintura RTV em isoladores e Cadeias, Fita Isolante Auto-Fusão MT;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Poluição em Isoladores - Ações Corretivas: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Líquido de Lavagem Isolante JK-1 para Painéis e JK-2 para equipamentos AT;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Poluição em Instalações Elétricas - Poeira Levantada por Tráfego Próximo de Redes: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Líquido Supressor de Poeira;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Resistência de Terra Elevada: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Sistemas de Aterramento em Grafite Supercondutivo;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Desligamentos pela Fauna Local / Pássaros: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Barreiras e Anéis Protetores de Pássaros, Fitas Auto-Fusão MT;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Corrosão em Redes Elétricas: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Tratamento Superficial Anticorrosão "Rust-Anode Technology Galvatech" (ferragens, torres e acoplamentos de isoladores);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Pontos Quentes em Painéis Elétricos MT/BT: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Sistema de Monitoramento de Pontos Quentes e Prevenção Incêndio "FIPRES” (sem uso de termografia);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Umidade Alta em Óleo Isolante de Transformadores de Força: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Sistema de Secagem de Óleo Isolante 24/7 "TRANSEC”;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Descargas Atmosféricas Diretas ou Induzidas em Redes Elétricas até 72,5kV: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Supressor de Surtos LLPD - "Line Lightning Protection Device”;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Afrouxamento de parafusos de Torres ou Ferragens Elétricas: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Porcas Anti-Afrouxamento "V-Lock”;</a:t>
            </a:r>
          </a:p>
          <a:p>
            <a:pPr marL="742950" lvl="1" indent="-285750">
              <a:spcAft>
                <a:spcPts val="600"/>
              </a:spcAft>
              <a:buFont typeface="Symbol" pitchFamily="2" charset="2"/>
              <a:buBlip>
                <a:blip r:embed="rId3"/>
              </a:buBlip>
            </a:pP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Furto de partes de Torres ou Estruturas de Redes Elétricas: 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Porcas Especiais Anti-Furto</a:t>
            </a:r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449555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567549-A274-7377-9B76-F0E2D90F17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CaixaDeTexto 33">
            <a:extLst>
              <a:ext uri="{FF2B5EF4-FFF2-40B4-BE49-F238E27FC236}">
                <a16:creationId xmlns:a16="http://schemas.microsoft.com/office/drawing/2014/main" id="{D2F4BD30-9CE1-2ABA-EFBE-920BBECAA86A}"/>
              </a:ext>
            </a:extLst>
          </p:cNvPr>
          <p:cNvSpPr txBox="1"/>
          <p:nvPr/>
        </p:nvSpPr>
        <p:spPr>
          <a:xfrm>
            <a:off x="542924" y="554534"/>
            <a:ext cx="6743476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" panose="020B0703030403020204" pitchFamily="34" charset="0"/>
                <a:cs typeface="Source Sans Pro" panose="020F0502020204030204" pitchFamily="34" charset="0"/>
              </a:rPr>
              <a:t>TEXPI EQUIPAMENTOS</a:t>
            </a:r>
          </a:p>
        </p:txBody>
      </p:sp>
      <p:cxnSp>
        <p:nvCxnSpPr>
          <p:cNvPr id="35" name="Conector Reto 34">
            <a:extLst>
              <a:ext uri="{FF2B5EF4-FFF2-40B4-BE49-F238E27FC236}">
                <a16:creationId xmlns:a16="http://schemas.microsoft.com/office/drawing/2014/main" id="{055CBB26-EADE-6D74-E327-10C30A91E7D6}"/>
              </a:ext>
            </a:extLst>
          </p:cNvPr>
          <p:cNvCxnSpPr>
            <a:cxnSpLocks/>
          </p:cNvCxnSpPr>
          <p:nvPr/>
        </p:nvCxnSpPr>
        <p:spPr>
          <a:xfrm>
            <a:off x="655357" y="993116"/>
            <a:ext cx="101501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aixaDeTexto 5">
            <a:extLst>
              <a:ext uri="{FF2B5EF4-FFF2-40B4-BE49-F238E27FC236}">
                <a16:creationId xmlns:a16="http://schemas.microsoft.com/office/drawing/2014/main" id="{81E796DD-6136-9CEA-ED13-4075B4065985}"/>
              </a:ext>
            </a:extLst>
          </p:cNvPr>
          <p:cNvSpPr txBox="1"/>
          <p:nvPr/>
        </p:nvSpPr>
        <p:spPr>
          <a:xfrm>
            <a:off x="542924" y="1007299"/>
            <a:ext cx="11601853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pt-BR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Segurança:</a:t>
            </a: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Sistema de Monitoramento de Pontos Quentes e Prevenção Incêndio "FIPRES";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Sistema de Monitoramento a Distância da Posição de Cupilhas tipo "R" TEXPIN®.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pt-BR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Serviços de Diagnóstico / Comissionamento:</a:t>
            </a:r>
            <a:r>
              <a:rPr lang="pt-BR" sz="1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Isoladores e Equipamentos de Subestação: Medição e Análise de Distribuição de Densidade de Campo Elétrico Axial "E-Field Scanner" (Linha Viva ou DRONE);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Verificação do Isolamento de Cabos MT em "VLF" - Very Low Frequency, conforme IEEE 400.2-2013;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Localização de Falta até (60km) por Reflectometria de Transientes de Pulsos de Baixa Tensão, Pulso de Corrente e Pulsos Múltiplos (3,125 a 250 Mhz).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pt-BR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Ensaios Laboratoriais:	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Tensão Aplicada até 280 kV rms;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Medição de Rádio Interferência @ 45kV rms;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Perfuração no Óleo para isoladores de Disco de Vidro e Porcelana até 150kV rms;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Ensaio de Medição de Resitência Ohmica (Megômetro) 10kV rms;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Ensaio de Tensão Disruptiva (BDV) e Resistividade em Óleo Isolante;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Ruptura Mecânica a Tração até 300kN e Flexão até 20kN, comprimento 4,4m;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Dimensionais Completos para Isoladores e Ferragens;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Ensaio de Choque e Ciclo Térmico para Isoladores de Disco;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Ensaios de Galvanização (Espessura de Camada, Preece e Aderência);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Ensaio de Impacto até 53 N.m para Isoladores de Disco de Vidro e Porcelana;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Ensaio de Porosidade para Isoladores e Equipamentos de Porcelana;</a:t>
            </a:r>
          </a:p>
          <a:p>
            <a:pPr marL="74295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t-BR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Ensaio de Têmpera no Vidro: Polariscópio/Régua de Babinet;</a:t>
            </a:r>
          </a:p>
        </p:txBody>
      </p:sp>
    </p:spTree>
    <p:extLst>
      <p:ext uri="{BB962C8B-B14F-4D97-AF65-F5344CB8AC3E}">
        <p14:creationId xmlns:p14="http://schemas.microsoft.com/office/powerpoint/2010/main" val="10744977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Imagem 47" descr="Tela de computador com jogo&#10;&#10;Descrição gerada automaticamente com confiança baixa">
            <a:extLst>
              <a:ext uri="{FF2B5EF4-FFF2-40B4-BE49-F238E27FC236}">
                <a16:creationId xmlns:a16="http://schemas.microsoft.com/office/drawing/2014/main" id="{2372376F-9601-4C04-C701-DA44AF3F90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61" y="2563085"/>
            <a:ext cx="11991077" cy="1739061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4F3E8579-AA2C-1D42-9D06-7640A2AA1A67}"/>
              </a:ext>
            </a:extLst>
          </p:cNvPr>
          <p:cNvSpPr txBox="1"/>
          <p:nvPr/>
        </p:nvSpPr>
        <p:spPr>
          <a:xfrm>
            <a:off x="542924" y="554534"/>
            <a:ext cx="7322403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403030403020204" pitchFamily="34" charset="0"/>
                <a:cs typeface="Source Sans Pro" panose="020F0502020204030204" pitchFamily="34" charset="0"/>
              </a:rPr>
              <a:t>CENTRO DE DISTRIBUIÇÃO - MATRIZ</a:t>
            </a:r>
          </a:p>
        </p:txBody>
      </p: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D2020CD5-4281-6A4A-975E-AB25EA1236F3}"/>
              </a:ext>
            </a:extLst>
          </p:cNvPr>
          <p:cNvCxnSpPr>
            <a:cxnSpLocks/>
          </p:cNvCxnSpPr>
          <p:nvPr/>
        </p:nvCxnSpPr>
        <p:spPr>
          <a:xfrm>
            <a:off x="640959" y="998562"/>
            <a:ext cx="101501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ector de Seta Reta 5">
            <a:extLst>
              <a:ext uri="{FF2B5EF4-FFF2-40B4-BE49-F238E27FC236}">
                <a16:creationId xmlns:a16="http://schemas.microsoft.com/office/drawing/2014/main" id="{E4435DB3-581A-566F-C160-A40B265AE7EC}"/>
              </a:ext>
            </a:extLst>
          </p:cNvPr>
          <p:cNvCxnSpPr>
            <a:cxnSpLocks/>
          </p:cNvCxnSpPr>
          <p:nvPr/>
        </p:nvCxnSpPr>
        <p:spPr>
          <a:xfrm flipH="1">
            <a:off x="6490010" y="2179458"/>
            <a:ext cx="645190" cy="733803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onector de Seta Reta 6">
            <a:extLst>
              <a:ext uri="{FF2B5EF4-FFF2-40B4-BE49-F238E27FC236}">
                <a16:creationId xmlns:a16="http://schemas.microsoft.com/office/drawing/2014/main" id="{07FE1E06-2676-82A5-390E-3BACB5C9BF22}"/>
              </a:ext>
            </a:extLst>
          </p:cNvPr>
          <p:cNvCxnSpPr>
            <a:cxnSpLocks/>
            <a:stCxn id="63" idx="0"/>
          </p:cNvCxnSpPr>
          <p:nvPr/>
        </p:nvCxnSpPr>
        <p:spPr>
          <a:xfrm flipH="1" flipV="1">
            <a:off x="6746487" y="4018155"/>
            <a:ext cx="178872" cy="853217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ector de Seta Reta 10">
            <a:extLst>
              <a:ext uri="{FF2B5EF4-FFF2-40B4-BE49-F238E27FC236}">
                <a16:creationId xmlns:a16="http://schemas.microsoft.com/office/drawing/2014/main" id="{FC231779-B9FA-07C0-CA93-694ABAD442BA}"/>
              </a:ext>
            </a:extLst>
          </p:cNvPr>
          <p:cNvCxnSpPr>
            <a:cxnSpLocks/>
          </p:cNvCxnSpPr>
          <p:nvPr/>
        </p:nvCxnSpPr>
        <p:spPr>
          <a:xfrm>
            <a:off x="3333057" y="2179458"/>
            <a:ext cx="1268680" cy="972620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ctor de Seta Reta 13">
            <a:extLst>
              <a:ext uri="{FF2B5EF4-FFF2-40B4-BE49-F238E27FC236}">
                <a16:creationId xmlns:a16="http://schemas.microsoft.com/office/drawing/2014/main" id="{F78BF222-F789-56D0-B10D-3EC03D264630}"/>
              </a:ext>
            </a:extLst>
          </p:cNvPr>
          <p:cNvCxnSpPr>
            <a:cxnSpLocks/>
          </p:cNvCxnSpPr>
          <p:nvPr/>
        </p:nvCxnSpPr>
        <p:spPr>
          <a:xfrm flipV="1">
            <a:off x="3018263" y="3850888"/>
            <a:ext cx="1583474" cy="1055649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onector de Seta Reta 18">
            <a:extLst>
              <a:ext uri="{FF2B5EF4-FFF2-40B4-BE49-F238E27FC236}">
                <a16:creationId xmlns:a16="http://schemas.microsoft.com/office/drawing/2014/main" id="{3FE102BE-9A85-0373-0B64-A274722D568D}"/>
              </a:ext>
            </a:extLst>
          </p:cNvPr>
          <p:cNvCxnSpPr>
            <a:cxnSpLocks/>
          </p:cNvCxnSpPr>
          <p:nvPr/>
        </p:nvCxnSpPr>
        <p:spPr>
          <a:xfrm flipH="1" flipV="1">
            <a:off x="1353015" y="3657600"/>
            <a:ext cx="1665248" cy="1248937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ector de Seta Reta 25">
            <a:extLst>
              <a:ext uri="{FF2B5EF4-FFF2-40B4-BE49-F238E27FC236}">
                <a16:creationId xmlns:a16="http://schemas.microsoft.com/office/drawing/2014/main" id="{219BD5DC-9D02-E18D-3E65-5A11004E3558}"/>
              </a:ext>
            </a:extLst>
          </p:cNvPr>
          <p:cNvCxnSpPr>
            <a:cxnSpLocks/>
          </p:cNvCxnSpPr>
          <p:nvPr/>
        </p:nvCxnSpPr>
        <p:spPr>
          <a:xfrm flipH="1" flipV="1">
            <a:off x="1799063" y="3337932"/>
            <a:ext cx="1219200" cy="1568605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ector de Seta Reta 30">
            <a:extLst>
              <a:ext uri="{FF2B5EF4-FFF2-40B4-BE49-F238E27FC236}">
                <a16:creationId xmlns:a16="http://schemas.microsoft.com/office/drawing/2014/main" id="{7F74F083-C790-F7A8-98E4-FF3867CD46BE}"/>
              </a:ext>
            </a:extLst>
          </p:cNvPr>
          <p:cNvCxnSpPr>
            <a:cxnSpLocks/>
          </p:cNvCxnSpPr>
          <p:nvPr/>
        </p:nvCxnSpPr>
        <p:spPr>
          <a:xfrm flipV="1">
            <a:off x="3018263" y="3546088"/>
            <a:ext cx="1395822" cy="1360449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de Seta Reta 33">
            <a:extLst>
              <a:ext uri="{FF2B5EF4-FFF2-40B4-BE49-F238E27FC236}">
                <a16:creationId xmlns:a16="http://schemas.microsoft.com/office/drawing/2014/main" id="{6BAD03B4-DF9B-8812-5085-12F4FE3D8D24}"/>
              </a:ext>
            </a:extLst>
          </p:cNvPr>
          <p:cNvCxnSpPr>
            <a:cxnSpLocks/>
          </p:cNvCxnSpPr>
          <p:nvPr/>
        </p:nvCxnSpPr>
        <p:spPr>
          <a:xfrm flipV="1">
            <a:off x="3018263" y="3657600"/>
            <a:ext cx="446048" cy="1248937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ector de Seta Reta 36">
            <a:extLst>
              <a:ext uri="{FF2B5EF4-FFF2-40B4-BE49-F238E27FC236}">
                <a16:creationId xmlns:a16="http://schemas.microsoft.com/office/drawing/2014/main" id="{44FBBDA1-4E0F-545E-6CDE-BE1274DF04FB}"/>
              </a:ext>
            </a:extLst>
          </p:cNvPr>
          <p:cNvCxnSpPr>
            <a:cxnSpLocks/>
            <a:stCxn id="56" idx="0"/>
          </p:cNvCxnSpPr>
          <p:nvPr/>
        </p:nvCxnSpPr>
        <p:spPr>
          <a:xfrm flipH="1" flipV="1">
            <a:off x="9819793" y="3555285"/>
            <a:ext cx="761984" cy="1316087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72B87F88-7254-013F-E5B6-632FB96F5874}"/>
              </a:ext>
            </a:extLst>
          </p:cNvPr>
          <p:cNvSpPr txBox="1"/>
          <p:nvPr/>
        </p:nvSpPr>
        <p:spPr>
          <a:xfrm>
            <a:off x="2105027" y="1567349"/>
            <a:ext cx="2293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dirty="0"/>
              <a:t>Almoxarifado Principal</a:t>
            </a:r>
          </a:p>
          <a:p>
            <a:pPr algn="ctr"/>
            <a:r>
              <a:rPr lang="pt-BR" dirty="0"/>
              <a:t>2.000m</a:t>
            </a:r>
            <a:r>
              <a:rPr lang="pt-BR" baseline="30000" dirty="0"/>
              <a:t>2</a:t>
            </a:r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2E227444-5890-846D-136C-07359A786505}"/>
              </a:ext>
            </a:extLst>
          </p:cNvPr>
          <p:cNvSpPr txBox="1"/>
          <p:nvPr/>
        </p:nvSpPr>
        <p:spPr>
          <a:xfrm>
            <a:off x="6408855" y="1714166"/>
            <a:ext cx="1361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dirty="0"/>
              <a:t>Laboratórios</a:t>
            </a: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59A1997A-EF68-B5D8-F3DD-4EDCAD96C6F7}"/>
              </a:ext>
            </a:extLst>
          </p:cNvPr>
          <p:cNvSpPr txBox="1"/>
          <p:nvPr/>
        </p:nvSpPr>
        <p:spPr>
          <a:xfrm>
            <a:off x="7865327" y="1651634"/>
            <a:ext cx="8678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baseline="30000" dirty="0"/>
              <a:t>Elétrico</a:t>
            </a:r>
          </a:p>
          <a:p>
            <a:pPr algn="ctr"/>
            <a:r>
              <a:rPr lang="pt-BR" baseline="30000" dirty="0"/>
              <a:t>Mecânico</a:t>
            </a:r>
          </a:p>
          <a:p>
            <a:pPr algn="ctr"/>
            <a:r>
              <a:rPr lang="pt-BR" baseline="30000" dirty="0"/>
              <a:t>Químico</a:t>
            </a:r>
          </a:p>
        </p:txBody>
      </p:sp>
      <p:sp>
        <p:nvSpPr>
          <p:cNvPr id="54" name="Chave Esquerda 53">
            <a:extLst>
              <a:ext uri="{FF2B5EF4-FFF2-40B4-BE49-F238E27FC236}">
                <a16:creationId xmlns:a16="http://schemas.microsoft.com/office/drawing/2014/main" id="{9B72CED4-9455-1314-D26A-E6C9A0535C1F}"/>
              </a:ext>
            </a:extLst>
          </p:cNvPr>
          <p:cNvSpPr/>
          <p:nvPr/>
        </p:nvSpPr>
        <p:spPr>
          <a:xfrm>
            <a:off x="7749479" y="1564161"/>
            <a:ext cx="338400" cy="646331"/>
          </a:xfrm>
          <a:prstGeom prst="leftBrac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6" name="CaixaDeTexto 55">
            <a:extLst>
              <a:ext uri="{FF2B5EF4-FFF2-40B4-BE49-F238E27FC236}">
                <a16:creationId xmlns:a16="http://schemas.microsoft.com/office/drawing/2014/main" id="{6BCA516D-74E9-39FC-49CF-11C43A4CDCB1}"/>
              </a:ext>
            </a:extLst>
          </p:cNvPr>
          <p:cNvSpPr txBox="1"/>
          <p:nvPr/>
        </p:nvSpPr>
        <p:spPr>
          <a:xfrm>
            <a:off x="9397257" y="4871372"/>
            <a:ext cx="23690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rgbClr val="00B050"/>
                </a:solidFill>
                <a:highlight>
                  <a:srgbClr val="FFFF00"/>
                </a:highlight>
              </a:rPr>
              <a:t>Área de Preservação Permanente</a:t>
            </a:r>
          </a:p>
        </p:txBody>
      </p:sp>
      <p:cxnSp>
        <p:nvCxnSpPr>
          <p:cNvPr id="59" name="Conector de Seta Reta 58">
            <a:extLst>
              <a:ext uri="{FF2B5EF4-FFF2-40B4-BE49-F238E27FC236}">
                <a16:creationId xmlns:a16="http://schemas.microsoft.com/office/drawing/2014/main" id="{EE4B9906-B5A4-B298-C83B-89CE14D0B3C1}"/>
              </a:ext>
            </a:extLst>
          </p:cNvPr>
          <p:cNvCxnSpPr>
            <a:cxnSpLocks/>
          </p:cNvCxnSpPr>
          <p:nvPr/>
        </p:nvCxnSpPr>
        <p:spPr>
          <a:xfrm flipH="1" flipV="1">
            <a:off x="7159536" y="3816645"/>
            <a:ext cx="860315" cy="1071526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CaixaDeTexto 61">
            <a:extLst>
              <a:ext uri="{FF2B5EF4-FFF2-40B4-BE49-F238E27FC236}">
                <a16:creationId xmlns:a16="http://schemas.microsoft.com/office/drawing/2014/main" id="{CA7A773E-397D-EB72-4C39-F2F2EDF88315}"/>
              </a:ext>
            </a:extLst>
          </p:cNvPr>
          <p:cNvSpPr txBox="1"/>
          <p:nvPr/>
        </p:nvSpPr>
        <p:spPr>
          <a:xfrm>
            <a:off x="1610223" y="4888171"/>
            <a:ext cx="2964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dirty="0"/>
              <a:t>Almoxarifado em Contêineres</a:t>
            </a:r>
          </a:p>
          <a:p>
            <a:pPr algn="ctr"/>
            <a:r>
              <a:rPr lang="pt-BR" dirty="0"/>
              <a:t>1.500m</a:t>
            </a:r>
            <a:r>
              <a:rPr lang="pt-BR" baseline="30000" dirty="0"/>
              <a:t>2</a:t>
            </a:r>
          </a:p>
        </p:txBody>
      </p:sp>
      <p:sp>
        <p:nvSpPr>
          <p:cNvPr id="63" name="CaixaDeTexto 62">
            <a:extLst>
              <a:ext uri="{FF2B5EF4-FFF2-40B4-BE49-F238E27FC236}">
                <a16:creationId xmlns:a16="http://schemas.microsoft.com/office/drawing/2014/main" id="{DF820DF4-0EC0-0467-F9C2-AC280908C6E9}"/>
              </a:ext>
            </a:extLst>
          </p:cNvPr>
          <p:cNvSpPr txBox="1"/>
          <p:nvPr/>
        </p:nvSpPr>
        <p:spPr>
          <a:xfrm>
            <a:off x="6101239" y="4871372"/>
            <a:ext cx="1648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dirty="0"/>
              <a:t>Escritório Administrativo</a:t>
            </a:r>
          </a:p>
        </p:txBody>
      </p:sp>
      <p:sp>
        <p:nvSpPr>
          <p:cNvPr id="64" name="CaixaDeTexto 63">
            <a:extLst>
              <a:ext uri="{FF2B5EF4-FFF2-40B4-BE49-F238E27FC236}">
                <a16:creationId xmlns:a16="http://schemas.microsoft.com/office/drawing/2014/main" id="{1BB27B01-B562-2DE5-EC06-578DC9E6D51C}"/>
              </a:ext>
            </a:extLst>
          </p:cNvPr>
          <p:cNvSpPr txBox="1"/>
          <p:nvPr/>
        </p:nvSpPr>
        <p:spPr>
          <a:xfrm>
            <a:off x="7418313" y="4871372"/>
            <a:ext cx="1648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dirty="0"/>
              <a:t>Escritório de Vendas</a:t>
            </a:r>
          </a:p>
        </p:txBody>
      </p:sp>
      <p:cxnSp>
        <p:nvCxnSpPr>
          <p:cNvPr id="67" name="Conector de Seta Reta 66">
            <a:extLst>
              <a:ext uri="{FF2B5EF4-FFF2-40B4-BE49-F238E27FC236}">
                <a16:creationId xmlns:a16="http://schemas.microsoft.com/office/drawing/2014/main" id="{D9426050-C9E8-1DAC-305B-37F53E111FAC}"/>
              </a:ext>
            </a:extLst>
          </p:cNvPr>
          <p:cNvCxnSpPr>
            <a:cxnSpLocks/>
          </p:cNvCxnSpPr>
          <p:nvPr/>
        </p:nvCxnSpPr>
        <p:spPr>
          <a:xfrm>
            <a:off x="5421528" y="2179458"/>
            <a:ext cx="582673" cy="1098215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Conector de Seta Reta 70">
            <a:extLst>
              <a:ext uri="{FF2B5EF4-FFF2-40B4-BE49-F238E27FC236}">
                <a16:creationId xmlns:a16="http://schemas.microsoft.com/office/drawing/2014/main" id="{0A85A38D-D9D0-B6FD-56EF-C897AD4BA285}"/>
              </a:ext>
            </a:extLst>
          </p:cNvPr>
          <p:cNvCxnSpPr>
            <a:cxnSpLocks/>
          </p:cNvCxnSpPr>
          <p:nvPr/>
        </p:nvCxnSpPr>
        <p:spPr>
          <a:xfrm flipV="1">
            <a:off x="5465680" y="3542793"/>
            <a:ext cx="1189585" cy="1345378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CaixaDeTexto 74">
            <a:extLst>
              <a:ext uri="{FF2B5EF4-FFF2-40B4-BE49-F238E27FC236}">
                <a16:creationId xmlns:a16="http://schemas.microsoft.com/office/drawing/2014/main" id="{259756C2-3BB4-8B30-445D-6DB1331A5D82}"/>
              </a:ext>
            </a:extLst>
          </p:cNvPr>
          <p:cNvSpPr txBox="1"/>
          <p:nvPr/>
        </p:nvSpPr>
        <p:spPr>
          <a:xfrm>
            <a:off x="4648149" y="4888171"/>
            <a:ext cx="1700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dirty="0"/>
              <a:t>Estacionamento</a:t>
            </a:r>
          </a:p>
        </p:txBody>
      </p:sp>
      <p:sp>
        <p:nvSpPr>
          <p:cNvPr id="76" name="CaixaDeTexto 75">
            <a:extLst>
              <a:ext uri="{FF2B5EF4-FFF2-40B4-BE49-F238E27FC236}">
                <a16:creationId xmlns:a16="http://schemas.microsoft.com/office/drawing/2014/main" id="{FA0B0544-49CF-CC9D-72E4-6AD4521F97CD}"/>
              </a:ext>
            </a:extLst>
          </p:cNvPr>
          <p:cNvSpPr txBox="1"/>
          <p:nvPr/>
        </p:nvSpPr>
        <p:spPr>
          <a:xfrm>
            <a:off x="4615546" y="1714166"/>
            <a:ext cx="1700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dirty="0"/>
              <a:t>Estacionamento</a:t>
            </a:r>
          </a:p>
        </p:txBody>
      </p:sp>
      <p:sp>
        <p:nvSpPr>
          <p:cNvPr id="77" name="Retângulo 76">
            <a:extLst>
              <a:ext uri="{FF2B5EF4-FFF2-40B4-BE49-F238E27FC236}">
                <a16:creationId xmlns:a16="http://schemas.microsoft.com/office/drawing/2014/main" id="{E66D14E9-23F9-41D9-CFFD-E811142AC918}"/>
              </a:ext>
            </a:extLst>
          </p:cNvPr>
          <p:cNvSpPr/>
          <p:nvPr/>
        </p:nvSpPr>
        <p:spPr>
          <a:xfrm>
            <a:off x="8985053" y="488494"/>
            <a:ext cx="2914352" cy="1815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544"/>
              </a:spcAft>
            </a:pPr>
            <a:r>
              <a:rPr lang="en-US" altLang="zh-CN" sz="1200" dirty="0"/>
              <a:t>Área Total - Construída: 44.000 - 5.000 m</a:t>
            </a:r>
            <a:r>
              <a:rPr lang="en-US" altLang="zh-CN" sz="1200" baseline="30000" dirty="0"/>
              <a:t>2</a:t>
            </a:r>
          </a:p>
          <a:p>
            <a:pPr>
              <a:spcAft>
                <a:spcPts val="544"/>
              </a:spcAft>
            </a:pPr>
            <a:r>
              <a:rPr lang="en-US" altLang="zh-CN" sz="1200" dirty="0"/>
              <a:t>Colaboradores: 25</a:t>
            </a:r>
          </a:p>
          <a:p>
            <a:pPr marL="259232" indent="-259232">
              <a:buFont typeface="Arial" panose="020B0604020202020204" pitchFamily="34" charset="0"/>
              <a:buChar char="•"/>
            </a:pPr>
            <a:r>
              <a:rPr lang="en-US" altLang="zh-CN" sz="1200" dirty="0"/>
              <a:t>Fundada em 2009</a:t>
            </a:r>
          </a:p>
          <a:p>
            <a:pPr marL="259232" indent="-259232">
              <a:buFont typeface="Arial" panose="020B0604020202020204" pitchFamily="34" charset="0"/>
              <a:buChar char="•"/>
            </a:pPr>
            <a:r>
              <a:rPr lang="en-US" altLang="zh-CN" sz="1200" dirty="0"/>
              <a:t>12 Engenheiros para suporte ao cliente</a:t>
            </a:r>
          </a:p>
          <a:p>
            <a:pPr marL="259232" indent="-259232">
              <a:buFont typeface="Arial" panose="020B0604020202020204" pitchFamily="34" charset="0"/>
              <a:buChar char="•"/>
            </a:pPr>
            <a:r>
              <a:rPr lang="en-US" altLang="zh-CN" sz="1200" dirty="0"/>
              <a:t>Faturamento 2024: R$ 55 milhões</a:t>
            </a:r>
          </a:p>
          <a:p>
            <a:pPr marL="259232" indent="-259232">
              <a:spcAft>
                <a:spcPts val="544"/>
              </a:spcAft>
              <a:buFont typeface="Arial" panose="020B0604020202020204" pitchFamily="34" charset="0"/>
              <a:buChar char="•"/>
            </a:pPr>
            <a:r>
              <a:rPr lang="en-US" altLang="zh-CN" sz="1200" dirty="0"/>
              <a:t>Maior estoque de Isoladores do Brasil</a:t>
            </a:r>
          </a:p>
          <a:p>
            <a:pPr>
              <a:spcAft>
                <a:spcPts val="544"/>
              </a:spcAft>
            </a:pPr>
            <a:r>
              <a:rPr lang="en-US" altLang="zh-CN" sz="1200" dirty="0"/>
              <a:t>Localização: </a:t>
            </a:r>
            <a:r>
              <a:rPr lang="pt-BR" sz="1200" dirty="0">
                <a:latin typeface="Source Sans Pro" panose="020B0703030403020204" pitchFamily="34" charset="0"/>
                <a:ea typeface="Source Sans Pro" panose="020B0703030403020204" pitchFamily="34" charset="0"/>
              </a:rPr>
              <a:t>Rodovia Azevedo Macedo, 10.002 – Campo Largo / PR</a:t>
            </a:r>
            <a:r>
              <a:rPr lang="pt-BR" sz="1200" dirty="0">
                <a:solidFill>
                  <a:srgbClr val="004552"/>
                </a:solidFill>
                <a:latin typeface="Source Sans Pro" panose="020B0703030403020204" pitchFamily="34" charset="0"/>
                <a:ea typeface="Source Sans Pro" panose="020B0703030403020204" pitchFamily="34" charset="0"/>
              </a:rPr>
              <a:t>.</a:t>
            </a:r>
          </a:p>
        </p:txBody>
      </p:sp>
      <p:cxnSp>
        <p:nvCxnSpPr>
          <p:cNvPr id="2" name="Conector de Seta Reta 1">
            <a:extLst>
              <a:ext uri="{FF2B5EF4-FFF2-40B4-BE49-F238E27FC236}">
                <a16:creationId xmlns:a16="http://schemas.microsoft.com/office/drawing/2014/main" id="{B58D1703-C14D-F297-8D7A-DD0C7F2A52FD}"/>
              </a:ext>
            </a:extLst>
          </p:cNvPr>
          <p:cNvCxnSpPr>
            <a:cxnSpLocks/>
          </p:cNvCxnSpPr>
          <p:nvPr/>
        </p:nvCxnSpPr>
        <p:spPr>
          <a:xfrm>
            <a:off x="1003701" y="2210492"/>
            <a:ext cx="371199" cy="842717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729DE993-309E-4940-4BB8-4095697F3B0A}"/>
              </a:ext>
            </a:extLst>
          </p:cNvPr>
          <p:cNvSpPr txBox="1"/>
          <p:nvPr/>
        </p:nvSpPr>
        <p:spPr>
          <a:xfrm>
            <a:off x="98795" y="1784305"/>
            <a:ext cx="1700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dirty="0"/>
              <a:t>Entrada</a:t>
            </a:r>
          </a:p>
        </p:txBody>
      </p:sp>
    </p:spTree>
    <p:extLst>
      <p:ext uri="{BB962C8B-B14F-4D97-AF65-F5344CB8AC3E}">
        <p14:creationId xmlns:p14="http://schemas.microsoft.com/office/powerpoint/2010/main" val="3928848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072F07D1-02B8-7645-BE12-434015C233B6}"/>
              </a:ext>
            </a:extLst>
          </p:cNvPr>
          <p:cNvSpPr txBox="1"/>
          <p:nvPr/>
        </p:nvSpPr>
        <p:spPr>
          <a:xfrm>
            <a:off x="542924" y="554534"/>
            <a:ext cx="519855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latin typeface="Source Sans Pro" panose="020B0703030403020204" pitchFamily="34" charset="0"/>
                <a:ea typeface="Source Sans Pro" panose="020B0703030403020204" pitchFamily="34" charset="0"/>
                <a:cs typeface="Source Sans Pro" panose="020F0502020204030204" pitchFamily="34" charset="0"/>
              </a:rPr>
              <a:t>PRINCIPAIS CLIENTES</a:t>
            </a:r>
          </a:p>
          <a:p>
            <a:pPr>
              <a:lnSpc>
                <a:spcPts val="2722"/>
              </a:lnSpc>
            </a:pPr>
            <a:r>
              <a:rPr lang="pt-BR" sz="2540" b="1" dirty="0">
                <a:latin typeface="Source Sans Pro" panose="020B0703030403020204" pitchFamily="34" charset="0"/>
                <a:ea typeface="Source Sans Pro" panose="020B0703030403020204" pitchFamily="34" charset="0"/>
                <a:cs typeface="Source Sans Pro" panose="020F0502020204030204" pitchFamily="34" charset="0"/>
              </a:rPr>
              <a:t>Produtos Homologados</a:t>
            </a:r>
            <a:endParaRPr lang="pt-BR" sz="2540" b="1" dirty="0">
              <a:latin typeface="Source Sans Pro Light" panose="020B0503030403020204" pitchFamily="34" charset="0"/>
              <a:ea typeface="Source Sans Pro Light" panose="020B0503030403020204" pitchFamily="34" charset="0"/>
              <a:cs typeface="Source Sans Pro" panose="020F0502020204030204" pitchFamily="34" charset="0"/>
            </a:endParaRPr>
          </a:p>
        </p:txBody>
      </p:sp>
      <p:cxnSp>
        <p:nvCxnSpPr>
          <p:cNvPr id="6" name="Conector Reto 5">
            <a:extLst>
              <a:ext uri="{FF2B5EF4-FFF2-40B4-BE49-F238E27FC236}">
                <a16:creationId xmlns:a16="http://schemas.microsoft.com/office/drawing/2014/main" id="{14E57572-5324-D94B-B136-F2D3D60CFC13}"/>
              </a:ext>
            </a:extLst>
          </p:cNvPr>
          <p:cNvCxnSpPr>
            <a:cxnSpLocks/>
          </p:cNvCxnSpPr>
          <p:nvPr/>
        </p:nvCxnSpPr>
        <p:spPr>
          <a:xfrm>
            <a:off x="640959" y="1373329"/>
            <a:ext cx="101501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Imagem 1">
            <a:extLst>
              <a:ext uri="{FF2B5EF4-FFF2-40B4-BE49-F238E27FC236}">
                <a16:creationId xmlns:a16="http://schemas.microsoft.com/office/drawing/2014/main" id="{D55BF776-6BC4-4B40-8EE5-0716B769C1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458" y="1100527"/>
            <a:ext cx="5523083" cy="4812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610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aixaDeTexto 30">
            <a:extLst>
              <a:ext uri="{FF2B5EF4-FFF2-40B4-BE49-F238E27FC236}">
                <a16:creationId xmlns:a16="http://schemas.microsoft.com/office/drawing/2014/main" id="{20DA0A12-203B-1647-944E-A1C9574BE2ED}"/>
              </a:ext>
            </a:extLst>
          </p:cNvPr>
          <p:cNvSpPr txBox="1"/>
          <p:nvPr/>
        </p:nvSpPr>
        <p:spPr>
          <a:xfrm>
            <a:off x="542923" y="554534"/>
            <a:ext cx="496437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403030403020204" pitchFamily="34" charset="0"/>
                <a:cs typeface="Source Sans Pro" panose="020F0502020204030204" pitchFamily="34" charset="0"/>
              </a:rPr>
              <a:t>HISTÓRICO</a:t>
            </a:r>
          </a:p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403030403020204" pitchFamily="34" charset="0"/>
                <a:cs typeface="Source Sans Pro" panose="020F0502020204030204" pitchFamily="34" charset="0"/>
              </a:rPr>
              <a:t>Fornecimentos</a:t>
            </a:r>
            <a:endParaRPr lang="pt-BR" sz="2540" b="1" dirty="0">
              <a:ea typeface="Source Sans Pro" panose="020B0503030403020204" pitchFamily="34" charset="0"/>
              <a:cs typeface="Source Sans Pro" panose="020F0502020204030204" pitchFamily="34" charset="0"/>
            </a:endParaRPr>
          </a:p>
        </p:txBody>
      </p:sp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B7B24528-A58A-AD48-A779-ACFFC2C2A0F9}"/>
              </a:ext>
            </a:extLst>
          </p:cNvPr>
          <p:cNvCxnSpPr>
            <a:cxnSpLocks/>
          </p:cNvCxnSpPr>
          <p:nvPr/>
        </p:nvCxnSpPr>
        <p:spPr>
          <a:xfrm>
            <a:off x="640959" y="1373329"/>
            <a:ext cx="101501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Imagem 2">
            <a:extLst>
              <a:ext uri="{FF2B5EF4-FFF2-40B4-BE49-F238E27FC236}">
                <a16:creationId xmlns:a16="http://schemas.microsoft.com/office/drawing/2014/main" id="{54012180-06CD-904B-B426-1313B94B7B4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125" t="18131" r="24718" b="13634"/>
          <a:stretch/>
        </p:blipFill>
        <p:spPr>
          <a:xfrm>
            <a:off x="4062921" y="1943801"/>
            <a:ext cx="4081701" cy="3634146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4AD2AA02-559E-E044-A032-E7C5A5CABE93}"/>
              </a:ext>
            </a:extLst>
          </p:cNvPr>
          <p:cNvSpPr txBox="1"/>
          <p:nvPr/>
        </p:nvSpPr>
        <p:spPr>
          <a:xfrm>
            <a:off x="5628563" y="2321680"/>
            <a:ext cx="934871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400" b="1" dirty="0">
                <a:solidFill>
                  <a:schemeClr val="bg1"/>
                </a:solidFill>
                <a:ea typeface="Source Sans Pro" panose="020B0503030403020204" pitchFamily="34" charset="0"/>
              </a:rPr>
              <a:t>&gt; </a:t>
            </a:r>
            <a:r>
              <a:rPr lang="pt-BR" sz="1200" b="1" dirty="0">
                <a:solidFill>
                  <a:schemeClr val="bg1"/>
                </a:solidFill>
                <a:ea typeface="Source Sans Pro" panose="020B0503030403020204" pitchFamily="34" charset="0"/>
              </a:rPr>
              <a:t>3 milhões</a:t>
            </a:r>
          </a:p>
          <a:p>
            <a:pPr algn="ctr"/>
            <a:r>
              <a:rPr lang="pt-BR" sz="1100" b="1" dirty="0">
                <a:solidFill>
                  <a:schemeClr val="bg1"/>
                </a:solidFill>
                <a:ea typeface="Source Sans Pro" panose="020B0503030403020204" pitchFamily="34" charset="0"/>
              </a:rPr>
              <a:t>unidades</a:t>
            </a:r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42C3E6F9-50A2-CB46-8CC0-FE73CF07B8B9}"/>
              </a:ext>
            </a:extLst>
          </p:cNvPr>
          <p:cNvSpPr txBox="1"/>
          <p:nvPr/>
        </p:nvSpPr>
        <p:spPr>
          <a:xfrm>
            <a:off x="5659197" y="3547793"/>
            <a:ext cx="86433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400" b="1" dirty="0">
                <a:solidFill>
                  <a:schemeClr val="bg1"/>
                </a:solidFill>
                <a:ea typeface="Source Sans Pro" panose="020B0503030403020204" pitchFamily="34" charset="0"/>
              </a:rPr>
              <a:t>&gt; 300 mil</a:t>
            </a:r>
          </a:p>
          <a:p>
            <a:pPr algn="ctr"/>
            <a:r>
              <a:rPr lang="pt-BR" sz="1100" b="1" dirty="0">
                <a:solidFill>
                  <a:schemeClr val="bg1"/>
                </a:solidFill>
                <a:ea typeface="Source Sans Pro" panose="020B0503030403020204" pitchFamily="34" charset="0"/>
              </a:rPr>
              <a:t>unidades</a:t>
            </a:r>
            <a:endParaRPr lang="pt-BR" sz="1452" b="1" dirty="0">
              <a:solidFill>
                <a:schemeClr val="bg1"/>
              </a:solidFill>
              <a:ea typeface="Source Sans Pro" panose="020B0503030403020204" pitchFamily="34" charset="0"/>
            </a:endParaRPr>
          </a:p>
        </p:txBody>
      </p:sp>
      <p:sp>
        <p:nvSpPr>
          <p:cNvPr id="42" name="CaixaDeTexto 41">
            <a:extLst>
              <a:ext uri="{FF2B5EF4-FFF2-40B4-BE49-F238E27FC236}">
                <a16:creationId xmlns:a16="http://schemas.microsoft.com/office/drawing/2014/main" id="{A69D8F5E-5003-BC4F-ABE6-FED53024CD24}"/>
              </a:ext>
            </a:extLst>
          </p:cNvPr>
          <p:cNvSpPr txBox="1"/>
          <p:nvPr/>
        </p:nvSpPr>
        <p:spPr>
          <a:xfrm>
            <a:off x="5717287" y="4715886"/>
            <a:ext cx="7729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400" b="1" dirty="0">
                <a:solidFill>
                  <a:schemeClr val="bg1"/>
                </a:solidFill>
                <a:ea typeface="Source Sans Pro" panose="020B0503030403020204" pitchFamily="34" charset="0"/>
              </a:rPr>
              <a:t>&gt; 50 mil</a:t>
            </a:r>
          </a:p>
          <a:p>
            <a:pPr algn="ctr"/>
            <a:r>
              <a:rPr lang="pt-BR" sz="1100" b="1" dirty="0">
                <a:solidFill>
                  <a:schemeClr val="bg1"/>
                </a:solidFill>
                <a:ea typeface="Source Sans Pro" panose="020B0503030403020204" pitchFamily="34" charset="0"/>
              </a:rPr>
              <a:t>unidades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70C29CAF-6767-9044-B2FE-F9041DD7B677}"/>
              </a:ext>
            </a:extLst>
          </p:cNvPr>
          <p:cNvSpPr txBox="1"/>
          <p:nvPr/>
        </p:nvSpPr>
        <p:spPr>
          <a:xfrm>
            <a:off x="6835333" y="1498460"/>
            <a:ext cx="2192267" cy="5392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52" b="1" dirty="0">
                <a:solidFill>
                  <a:srgbClr val="004552"/>
                </a:solidFill>
                <a:ea typeface="Source Sans Pro" panose="020B0503030403020204" pitchFamily="34" charset="0"/>
              </a:rPr>
              <a:t>Isoladores suspensão de</a:t>
            </a:r>
          </a:p>
          <a:p>
            <a:r>
              <a:rPr lang="pt-BR" sz="1452" b="1" dirty="0">
                <a:solidFill>
                  <a:srgbClr val="004552"/>
                </a:solidFill>
                <a:ea typeface="Source Sans Pro" panose="020B0503030403020204" pitchFamily="34" charset="0"/>
              </a:rPr>
              <a:t>disco de vidro e porcelana</a:t>
            </a:r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71C6B490-BE02-ED45-BE81-C1C874EEEAC7}"/>
              </a:ext>
            </a:extLst>
          </p:cNvPr>
          <p:cNvSpPr txBox="1"/>
          <p:nvPr/>
        </p:nvSpPr>
        <p:spPr>
          <a:xfrm>
            <a:off x="3092371" y="2696841"/>
            <a:ext cx="2293065" cy="5392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1452" b="1" dirty="0">
                <a:solidFill>
                  <a:srgbClr val="004552"/>
                </a:solidFill>
                <a:ea typeface="Source Sans Pro" panose="020B0503030403020204" pitchFamily="34" charset="0"/>
              </a:rPr>
              <a:t>Isoladores suporte, pinos e </a:t>
            </a:r>
          </a:p>
          <a:p>
            <a:pPr algn="r"/>
            <a:r>
              <a:rPr lang="pt-BR" sz="1452" b="1" dirty="0">
                <a:solidFill>
                  <a:srgbClr val="004552"/>
                </a:solidFill>
                <a:ea typeface="Source Sans Pro" panose="020B0503030403020204" pitchFamily="34" charset="0"/>
              </a:rPr>
              <a:t>pilares de 13,8 até 800kV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B6796897-7958-304C-967C-BAED78E53CC1}"/>
              </a:ext>
            </a:extLst>
          </p:cNvPr>
          <p:cNvSpPr txBox="1"/>
          <p:nvPr/>
        </p:nvSpPr>
        <p:spPr>
          <a:xfrm>
            <a:off x="6849100" y="3869944"/>
            <a:ext cx="2053254" cy="5392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52" b="1" dirty="0">
                <a:solidFill>
                  <a:srgbClr val="004552"/>
                </a:solidFill>
                <a:ea typeface="Source Sans Pro" panose="020B0503030403020204" pitchFamily="34" charset="0"/>
              </a:rPr>
              <a:t>Isoladores suspensão de</a:t>
            </a:r>
          </a:p>
          <a:p>
            <a:r>
              <a:rPr lang="pt-BR" sz="1452" b="1" dirty="0">
                <a:solidFill>
                  <a:srgbClr val="004552"/>
                </a:solidFill>
                <a:ea typeface="Source Sans Pro" panose="020B0503030403020204" pitchFamily="34" charset="0"/>
              </a:rPr>
              <a:t>Poliméricos (composto)</a:t>
            </a: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5FDCE7E-A2B6-074A-8A27-96EA2B1A9D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5960" y="356523"/>
            <a:ext cx="1967298" cy="2033611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979D2DC9-9ACA-4B4D-BA1D-3997567E19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4365" y="2785942"/>
            <a:ext cx="3716072" cy="2583555"/>
          </a:xfrm>
          <a:prstGeom prst="rect">
            <a:avLst/>
          </a:prstGeom>
        </p:spPr>
      </p:pic>
      <p:pic>
        <p:nvPicPr>
          <p:cNvPr id="16" name="Imagem 15" descr="Imagem em preto e branco&#10;&#10;Descrição gerada automaticamente com confiança média">
            <a:extLst>
              <a:ext uri="{FF2B5EF4-FFF2-40B4-BE49-F238E27FC236}">
                <a16:creationId xmlns:a16="http://schemas.microsoft.com/office/drawing/2014/main" id="{5DF34B37-F049-2B44-8751-0461EC9912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44622" y="2660838"/>
            <a:ext cx="2543506" cy="3391341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DFE2A79B-6204-344E-837C-F2753804B0FE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4034193" y="848955"/>
            <a:ext cx="2615185" cy="1215055"/>
          </a:xfrm>
          <a:prstGeom prst="rect">
            <a:avLst/>
          </a:prstGeom>
        </p:spPr>
      </p:pic>
      <p:sp>
        <p:nvSpPr>
          <p:cNvPr id="17" name="CaixaDeTexto 16">
            <a:extLst>
              <a:ext uri="{FF2B5EF4-FFF2-40B4-BE49-F238E27FC236}">
                <a16:creationId xmlns:a16="http://schemas.microsoft.com/office/drawing/2014/main" id="{C061F1D0-AE20-394C-A308-F254A99A427A}"/>
              </a:ext>
            </a:extLst>
          </p:cNvPr>
          <p:cNvSpPr txBox="1"/>
          <p:nvPr/>
        </p:nvSpPr>
        <p:spPr>
          <a:xfrm>
            <a:off x="5652577" y="1153587"/>
            <a:ext cx="8515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200" b="1" dirty="0">
                <a:solidFill>
                  <a:schemeClr val="bg1"/>
                </a:solidFill>
                <a:ea typeface="Source Sans Pro" panose="020B0503030403020204" pitchFamily="34" charset="0"/>
              </a:rPr>
              <a:t>&gt; 5.000km</a:t>
            </a:r>
          </a:p>
          <a:p>
            <a:pPr algn="ctr"/>
            <a:r>
              <a:rPr lang="pt-BR" sz="1200" b="1" dirty="0">
                <a:solidFill>
                  <a:schemeClr val="bg1"/>
                </a:solidFill>
                <a:ea typeface="Source Sans Pro" panose="020B0503030403020204" pitchFamily="34" charset="0"/>
              </a:rPr>
              <a:t>Ferragens</a:t>
            </a:r>
          </a:p>
          <a:p>
            <a:pPr algn="ctr"/>
            <a:r>
              <a:rPr lang="pt-BR" sz="1200" b="1" dirty="0">
                <a:solidFill>
                  <a:schemeClr val="bg1"/>
                </a:solidFill>
                <a:ea typeface="Source Sans Pro" panose="020B0503030403020204" pitchFamily="34" charset="0"/>
              </a:rPr>
              <a:t>LT</a:t>
            </a:r>
            <a:endParaRPr lang="pt-BR" sz="1100" b="1" dirty="0">
              <a:solidFill>
                <a:schemeClr val="bg1"/>
              </a:solidFill>
              <a:ea typeface="Source Sans Pro" panose="020B0503030403020204" pitchFamily="34" charset="0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1B08FAED-C975-DA47-BD79-1E3D6CFBA85E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3657983">
            <a:off x="2409167" y="737201"/>
            <a:ext cx="1736306" cy="2239813"/>
          </a:xfrm>
          <a:prstGeom prst="rect">
            <a:avLst/>
          </a:prstGeom>
        </p:spPr>
      </p:pic>
      <p:pic>
        <p:nvPicPr>
          <p:cNvPr id="6" name="Imagem 5" descr="Foto preta e branca de um prato&#10;&#10;Descrição gerada automaticamente com confiança média">
            <a:extLst>
              <a:ext uri="{FF2B5EF4-FFF2-40B4-BE49-F238E27FC236}">
                <a16:creationId xmlns:a16="http://schemas.microsoft.com/office/drawing/2014/main" id="{0C6EBB3A-68E9-0447-ABDA-79F537DB014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87303" y="1953346"/>
            <a:ext cx="1486303" cy="1552425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EE5988D2-8931-E645-88B8-2CDFD19DC2A0}"/>
              </a:ext>
            </a:extLst>
          </p:cNvPr>
          <p:cNvSpPr txBox="1"/>
          <p:nvPr/>
        </p:nvSpPr>
        <p:spPr>
          <a:xfrm>
            <a:off x="3825774" y="113113"/>
            <a:ext cx="45559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/>
              <a:t>&gt; 3.400 Contratos Executados</a:t>
            </a:r>
          </a:p>
        </p:txBody>
      </p:sp>
    </p:spTree>
    <p:extLst>
      <p:ext uri="{BB962C8B-B14F-4D97-AF65-F5344CB8AC3E}">
        <p14:creationId xmlns:p14="http://schemas.microsoft.com/office/powerpoint/2010/main" val="18296105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B487AE47-822D-CB47-9613-79B960D810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5648" y="1373329"/>
            <a:ext cx="8680704" cy="4320335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D9EF5BB8-F3F1-7248-8D46-13A863F275E0}"/>
              </a:ext>
            </a:extLst>
          </p:cNvPr>
          <p:cNvSpPr txBox="1"/>
          <p:nvPr/>
        </p:nvSpPr>
        <p:spPr>
          <a:xfrm>
            <a:off x="542923" y="554534"/>
            <a:ext cx="6591122" cy="806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403030403020204" pitchFamily="34" charset="0"/>
                <a:cs typeface="Source Sans Pro" panose="020F0502020204030204" pitchFamily="34" charset="0"/>
              </a:rPr>
              <a:t>HISTÓRICO</a:t>
            </a:r>
          </a:p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403030403020204" pitchFamily="34" charset="0"/>
                <a:cs typeface="Source Sans Pro" panose="020F0502020204030204" pitchFamily="34" charset="0"/>
              </a:rPr>
              <a:t>Ferragens e Cadeias Fornecidas (⌲ 3,5% do SIN)</a:t>
            </a:r>
            <a:endParaRPr lang="pt-BR" sz="2540" b="1" dirty="0">
              <a:ea typeface="Source Sans Pro" panose="020B0503030403020204" pitchFamily="34" charset="0"/>
              <a:cs typeface="Source Sans Pro" panose="020F0502020204030204" pitchFamily="34" charset="0"/>
            </a:endParaRPr>
          </a:p>
        </p:txBody>
      </p:sp>
      <p:cxnSp>
        <p:nvCxnSpPr>
          <p:cNvPr id="5" name="Conector Reto 4">
            <a:extLst>
              <a:ext uri="{FF2B5EF4-FFF2-40B4-BE49-F238E27FC236}">
                <a16:creationId xmlns:a16="http://schemas.microsoft.com/office/drawing/2014/main" id="{98D3E5A0-9159-5947-9FD5-19B14F111491}"/>
              </a:ext>
            </a:extLst>
          </p:cNvPr>
          <p:cNvCxnSpPr>
            <a:cxnSpLocks/>
          </p:cNvCxnSpPr>
          <p:nvPr/>
        </p:nvCxnSpPr>
        <p:spPr>
          <a:xfrm>
            <a:off x="640959" y="1373329"/>
            <a:ext cx="101501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81341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84BCD5EA-46BC-DEC8-4AD2-23453D0798F6}"/>
              </a:ext>
            </a:extLst>
          </p:cNvPr>
          <p:cNvSpPr txBox="1"/>
          <p:nvPr/>
        </p:nvSpPr>
        <p:spPr>
          <a:xfrm>
            <a:off x="542924" y="554534"/>
            <a:ext cx="8820230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503030403020204" pitchFamily="34" charset="0"/>
                <a:cs typeface="Source Sans Pro" panose="020F0502020204030204" pitchFamily="34" charset="0"/>
              </a:rPr>
              <a:t>Isolador Espaçador entre Fases- Para que Serve?</a:t>
            </a:r>
            <a:endParaRPr lang="pt-BR" sz="2540" b="1" dirty="0">
              <a:ea typeface="Source Sans Pro" panose="020B0703030403020204" pitchFamily="34" charset="0"/>
              <a:cs typeface="Source Sans Pro" panose="020F0502020204030204" pitchFamily="34" charset="0"/>
            </a:endParaRPr>
          </a:p>
        </p:txBody>
      </p:sp>
      <p:pic>
        <p:nvPicPr>
          <p:cNvPr id="14" name="Electric power lines arc and create &quot;power flash&quot; in high winds">
            <a:hlinkClick r:id="" action="ppaction://media"/>
            <a:extLst>
              <a:ext uri="{FF2B5EF4-FFF2-40B4-BE49-F238E27FC236}">
                <a16:creationId xmlns:a16="http://schemas.microsoft.com/office/drawing/2014/main" id="{F3D71904-FA77-5484-3256-504972BAD8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2286" y="2016799"/>
            <a:ext cx="5392286" cy="3033161"/>
          </a:xfrm>
          <a:prstGeom prst="rect">
            <a:avLst/>
          </a:prstGeom>
        </p:spPr>
      </p:pic>
      <p:cxnSp>
        <p:nvCxnSpPr>
          <p:cNvPr id="8" name="Conector de Seta Reta 7">
            <a:extLst>
              <a:ext uri="{FF2B5EF4-FFF2-40B4-BE49-F238E27FC236}">
                <a16:creationId xmlns:a16="http://schemas.microsoft.com/office/drawing/2014/main" id="{6FA71A0C-D7A8-EC22-89C4-7D2C05A54497}"/>
              </a:ext>
            </a:extLst>
          </p:cNvPr>
          <p:cNvCxnSpPr>
            <a:cxnSpLocks/>
          </p:cNvCxnSpPr>
          <p:nvPr/>
        </p:nvCxnSpPr>
        <p:spPr>
          <a:xfrm>
            <a:off x="3597144" y="2191537"/>
            <a:ext cx="2644958" cy="785147"/>
          </a:xfrm>
          <a:prstGeom prst="straightConnector1">
            <a:avLst/>
          </a:prstGeom>
          <a:ln w="34925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>
            <a:extLst>
              <a:ext uri="{FF2B5EF4-FFF2-40B4-BE49-F238E27FC236}">
                <a16:creationId xmlns:a16="http://schemas.microsoft.com/office/drawing/2014/main" id="{16B7F2BA-65C2-E219-F410-38E4ECA94E06}"/>
              </a:ext>
            </a:extLst>
          </p:cNvPr>
          <p:cNvSpPr/>
          <p:nvPr/>
        </p:nvSpPr>
        <p:spPr>
          <a:xfrm>
            <a:off x="5963907" y="2976684"/>
            <a:ext cx="4610665" cy="676141"/>
          </a:xfrm>
          <a:prstGeom prst="ellipse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4D24F357-B6E4-0F4A-767E-6FA109ECADE5}"/>
              </a:ext>
            </a:extLst>
          </p:cNvPr>
          <p:cNvSpPr txBox="1"/>
          <p:nvPr/>
        </p:nvSpPr>
        <p:spPr>
          <a:xfrm>
            <a:off x="1223493" y="1300766"/>
            <a:ext cx="820057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Evitar a aproximação entre cabos de fases adjacentes em situação de ventos fortes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Redução da distância de Isolamento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Arco Elétrico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Desligamento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Danos aos Cabos de Energia</a:t>
            </a:r>
          </a:p>
        </p:txBody>
      </p:sp>
    </p:spTree>
    <p:extLst>
      <p:ext uri="{BB962C8B-B14F-4D97-AF65-F5344CB8AC3E}">
        <p14:creationId xmlns:p14="http://schemas.microsoft.com/office/powerpoint/2010/main" val="8717762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42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99310-73CC-EC7E-1D72-7243C9B58A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85826C48-BEEF-BC73-2AF2-274CAFF4E9A4}"/>
              </a:ext>
            </a:extLst>
          </p:cNvPr>
          <p:cNvSpPr txBox="1"/>
          <p:nvPr/>
        </p:nvSpPr>
        <p:spPr>
          <a:xfrm>
            <a:off x="542923" y="554534"/>
            <a:ext cx="11253593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503030403020204" pitchFamily="34" charset="0"/>
                <a:cs typeface="Source Sans Pro" panose="020F0502020204030204" pitchFamily="34" charset="0"/>
              </a:rPr>
              <a:t>Isolador Espaçador entre Fases - Como resolve a aproximação das partes vivas?</a:t>
            </a:r>
            <a:endParaRPr lang="pt-BR" sz="2540" b="1" dirty="0">
              <a:ea typeface="Source Sans Pro" panose="020B0703030403020204" pitchFamily="34" charset="0"/>
              <a:cs typeface="Source Sans Pro" panose="020F0502020204030204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B358B349-7098-10D6-F381-430F7A6A5E4A}"/>
              </a:ext>
            </a:extLst>
          </p:cNvPr>
          <p:cNvSpPr txBox="1"/>
          <p:nvPr/>
        </p:nvSpPr>
        <p:spPr>
          <a:xfrm>
            <a:off x="1223493" y="1300766"/>
            <a:ext cx="100713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O isolador não deixa que os cabos se afastem além do seu comprimento, bloqueando o efeito pêndulo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Requer desligamento para instalação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Leve, fácil de manusear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Aplicável a todas as fases</a:t>
            </a:r>
          </a:p>
        </p:txBody>
      </p:sp>
      <p:pic>
        <p:nvPicPr>
          <p:cNvPr id="7" name="Video AIE Transmissora Reduzido">
            <a:hlinkClick r:id="" action="ppaction://media"/>
            <a:extLst>
              <a:ext uri="{FF2B5EF4-FFF2-40B4-BE49-F238E27FC236}">
                <a16:creationId xmlns:a16="http://schemas.microsoft.com/office/drawing/2014/main" id="{C4195A15-CB43-9F96-D3CD-C837738391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16027" y="1952579"/>
            <a:ext cx="7099120" cy="4081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9112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0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99310-73CC-EC7E-1D72-7243C9B58A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85826C48-BEEF-BC73-2AF2-274CAFF4E9A4}"/>
              </a:ext>
            </a:extLst>
          </p:cNvPr>
          <p:cNvSpPr txBox="1"/>
          <p:nvPr/>
        </p:nvSpPr>
        <p:spPr>
          <a:xfrm>
            <a:off x="542923" y="554534"/>
            <a:ext cx="11253593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503030403020204" pitchFamily="34" charset="0"/>
                <a:cs typeface="Source Sans Pro" panose="020F0502020204030204" pitchFamily="34" charset="0"/>
              </a:rPr>
              <a:t>Isolador Espaçador entre Fases - Como resolve a aproximação das partes vivas?</a:t>
            </a:r>
            <a:endParaRPr lang="pt-BR" sz="2540" b="1" dirty="0">
              <a:ea typeface="Source Sans Pro" panose="020B0703030403020204" pitchFamily="34" charset="0"/>
              <a:cs typeface="Source Sans Pro" panose="020F0502020204030204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B358B349-7098-10D6-F381-430F7A6A5E4A}"/>
              </a:ext>
            </a:extLst>
          </p:cNvPr>
          <p:cNvSpPr txBox="1"/>
          <p:nvPr/>
        </p:nvSpPr>
        <p:spPr>
          <a:xfrm>
            <a:off x="1223493" y="1300766"/>
            <a:ext cx="100713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O isolador não deixa que os cabos se afastem além do seu comprimento, bloqueando o efeito pêndulo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Requer desligamento para instalação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Leve, fácil de manusear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Aplicável a todas as fases</a:t>
            </a:r>
          </a:p>
        </p:txBody>
      </p:sp>
      <p:pic>
        <p:nvPicPr>
          <p:cNvPr id="4" name="Picture 4" descr="C:\Documents and Settings\Administrator\Application Data\Tencent\Users\370482405\QQ\WinTemp\RichOle\G4N8%YN90N}~KZI_{C}5OEC.png">
            <a:extLst>
              <a:ext uri="{FF2B5EF4-FFF2-40B4-BE49-F238E27FC236}">
                <a16:creationId xmlns:a16="http://schemas.microsoft.com/office/drawing/2014/main" id="{A7F890CC-7590-5716-F89C-72613DE9B9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06267" y="2106769"/>
            <a:ext cx="6349607" cy="38299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C4B9D563-1037-5295-4EEA-23DFAD5CF654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03350" y="2542907"/>
            <a:ext cx="4404309" cy="131764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4A5E4173-07F9-FBFA-B0CA-927961F4093F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16200000">
            <a:off x="3523936" y="2896184"/>
            <a:ext cx="1116230" cy="896129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71AB6280-48F0-F727-DFBA-08E4077FE886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16200000">
            <a:off x="290789" y="2896183"/>
            <a:ext cx="1116230" cy="896129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DF725AF-617C-4B19-A9E8-0246C75B2E02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5400000">
            <a:off x="1847388" y="5595303"/>
            <a:ext cx="1116230" cy="896129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24D351E5-C6E8-5207-65DF-5A52D20BE577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2788541">
            <a:off x="709649" y="3894272"/>
            <a:ext cx="974688" cy="657915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E3928FC9-EDFB-1C02-5D2C-FFFBFC51ACBD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2650723">
            <a:off x="1880078" y="5051165"/>
            <a:ext cx="664454" cy="582330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D1EFCC5E-70EA-B1EB-2302-95FD76061E60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8189813">
            <a:off x="2264790" y="5017162"/>
            <a:ext cx="664454" cy="622266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4AE2D745-4545-9D96-FB10-2A2E73E51218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7940916">
            <a:off x="3273348" y="3889935"/>
            <a:ext cx="974688" cy="657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9178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3859A6-5D2A-AC69-EE99-986D8B950B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Imagem 22">
            <a:extLst>
              <a:ext uri="{FF2B5EF4-FFF2-40B4-BE49-F238E27FC236}">
                <a16:creationId xmlns:a16="http://schemas.microsoft.com/office/drawing/2014/main" id="{4D7B4B6D-DC0F-31AF-4DF1-AE5AF929873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46934" y="2763148"/>
            <a:ext cx="11380942" cy="3404857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B1ABE84B-30E4-13D0-B0AE-1909ECB9BF18}"/>
              </a:ext>
            </a:extLst>
          </p:cNvPr>
          <p:cNvSpPr txBox="1"/>
          <p:nvPr/>
        </p:nvSpPr>
        <p:spPr>
          <a:xfrm>
            <a:off x="542923" y="554534"/>
            <a:ext cx="9895403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503030403020204" pitchFamily="34" charset="0"/>
                <a:cs typeface="Source Sans Pro" panose="020F0502020204030204" pitchFamily="34" charset="0"/>
              </a:rPr>
              <a:t>Isolador de Barreira - Como resolve a aproximação das partes vivas?</a:t>
            </a:r>
            <a:endParaRPr lang="pt-BR" sz="2540" b="1" dirty="0">
              <a:ea typeface="Source Sans Pro" panose="020B0703030403020204" pitchFamily="34" charset="0"/>
              <a:cs typeface="Source Sans Pro" panose="020F0502020204030204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8C41387E-1A31-DFC4-EA55-79D4019827C0}"/>
              </a:ext>
            </a:extLst>
          </p:cNvPr>
          <p:cNvSpPr txBox="1"/>
          <p:nvPr/>
        </p:nvSpPr>
        <p:spPr>
          <a:xfrm>
            <a:off x="1223493" y="1300766"/>
            <a:ext cx="1013636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O isolador se transforma em uma barreira mecânica, limitando a aproximação até uma distância segura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Não requer desligamento para instalação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Leve, fácil de manusear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Não precisar furar peças da torre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Não precisa de reforços de torre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Aplicável a todas as fases</a:t>
            </a:r>
          </a:p>
        </p:txBody>
      </p:sp>
      <p:cxnSp>
        <p:nvCxnSpPr>
          <p:cNvPr id="8" name="Conector de Seta Reta 7">
            <a:extLst>
              <a:ext uri="{FF2B5EF4-FFF2-40B4-BE49-F238E27FC236}">
                <a16:creationId xmlns:a16="http://schemas.microsoft.com/office/drawing/2014/main" id="{84976727-39CA-89E2-88BA-D350BAA86364}"/>
              </a:ext>
            </a:extLst>
          </p:cNvPr>
          <p:cNvCxnSpPr>
            <a:cxnSpLocks/>
          </p:cNvCxnSpPr>
          <p:nvPr/>
        </p:nvCxnSpPr>
        <p:spPr>
          <a:xfrm flipH="1">
            <a:off x="7006107" y="2417012"/>
            <a:ext cx="1140366" cy="1384994"/>
          </a:xfrm>
          <a:prstGeom prst="straightConnector1">
            <a:avLst/>
          </a:prstGeom>
          <a:ln w="38100">
            <a:solidFill>
              <a:srgbClr val="00B05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DE0A9254-BD20-FF9A-0E1D-61BC0BAE757D}"/>
              </a:ext>
            </a:extLst>
          </p:cNvPr>
          <p:cNvSpPr txBox="1"/>
          <p:nvPr/>
        </p:nvSpPr>
        <p:spPr>
          <a:xfrm>
            <a:off x="8059682" y="2047680"/>
            <a:ext cx="1962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dirty="0">
                <a:solidFill>
                  <a:srgbClr val="00B050"/>
                </a:solidFill>
              </a:rPr>
              <a:t>Isolador espaçador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667C7E14-DD16-5DD4-E355-A7AE02D37259}"/>
              </a:ext>
            </a:extLst>
          </p:cNvPr>
          <p:cNvSpPr txBox="1"/>
          <p:nvPr/>
        </p:nvSpPr>
        <p:spPr>
          <a:xfrm>
            <a:off x="8359028" y="2318776"/>
            <a:ext cx="3381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>
                <a:solidFill>
                  <a:srgbClr val="00B050"/>
                </a:solidFill>
              </a:rPr>
              <a:t>Testado para 300.000 oscilações +/- 500mm</a:t>
            </a:r>
          </a:p>
          <a:p>
            <a:r>
              <a:rPr lang="pt-BR" sz="1400" dirty="0">
                <a:solidFill>
                  <a:srgbClr val="00B050"/>
                </a:solidFill>
              </a:rPr>
              <a:t>Ensaio de grande flexão</a:t>
            </a:r>
          </a:p>
        </p:txBody>
      </p:sp>
      <p:sp>
        <p:nvSpPr>
          <p:cNvPr id="13" name="Chave Esquerda 12">
            <a:extLst>
              <a:ext uri="{FF2B5EF4-FFF2-40B4-BE49-F238E27FC236}">
                <a16:creationId xmlns:a16="http://schemas.microsoft.com/office/drawing/2014/main" id="{2D685897-BA8B-4BC2-38E2-0777556B0733}"/>
              </a:ext>
            </a:extLst>
          </p:cNvPr>
          <p:cNvSpPr/>
          <p:nvPr/>
        </p:nvSpPr>
        <p:spPr>
          <a:xfrm rot="5400000">
            <a:off x="6803722" y="2669367"/>
            <a:ext cx="303122" cy="2654432"/>
          </a:xfrm>
          <a:prstGeom prst="leftBrac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4E690E46-F81B-E7B3-319D-B829FF772471}"/>
              </a:ext>
            </a:extLst>
          </p:cNvPr>
          <p:cNvSpPr txBox="1"/>
          <p:nvPr/>
        </p:nvSpPr>
        <p:spPr>
          <a:xfrm>
            <a:off x="3420975" y="5802389"/>
            <a:ext cx="4861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dirty="0">
                <a:solidFill>
                  <a:srgbClr val="0070C0"/>
                </a:solidFill>
              </a:rPr>
              <a:t>Espaçadores Amortecedores + ferragens de ajuste</a:t>
            </a:r>
          </a:p>
        </p:txBody>
      </p:sp>
      <p:sp>
        <p:nvSpPr>
          <p:cNvPr id="34" name="Chave Esquerda 33">
            <a:extLst>
              <a:ext uri="{FF2B5EF4-FFF2-40B4-BE49-F238E27FC236}">
                <a16:creationId xmlns:a16="http://schemas.microsoft.com/office/drawing/2014/main" id="{BFB69FBD-2E9A-208E-4EA4-2271DC0C31BA}"/>
              </a:ext>
            </a:extLst>
          </p:cNvPr>
          <p:cNvSpPr/>
          <p:nvPr/>
        </p:nvSpPr>
        <p:spPr>
          <a:xfrm rot="15073934">
            <a:off x="3396764" y="4280883"/>
            <a:ext cx="303122" cy="2654432"/>
          </a:xfrm>
          <a:prstGeom prst="leftBrac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7" name="Chave Esquerda 36">
            <a:extLst>
              <a:ext uri="{FF2B5EF4-FFF2-40B4-BE49-F238E27FC236}">
                <a16:creationId xmlns:a16="http://schemas.microsoft.com/office/drawing/2014/main" id="{B11AD59F-5606-4EA3-4883-EF38EFEA84B4}"/>
              </a:ext>
            </a:extLst>
          </p:cNvPr>
          <p:cNvSpPr/>
          <p:nvPr/>
        </p:nvSpPr>
        <p:spPr>
          <a:xfrm rot="18322042">
            <a:off x="9189107" y="4699472"/>
            <a:ext cx="303122" cy="2192426"/>
          </a:xfrm>
          <a:prstGeom prst="leftBrac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cxnSp>
        <p:nvCxnSpPr>
          <p:cNvPr id="42" name="Conector de Seta Reta 41">
            <a:extLst>
              <a:ext uri="{FF2B5EF4-FFF2-40B4-BE49-F238E27FC236}">
                <a16:creationId xmlns:a16="http://schemas.microsoft.com/office/drawing/2014/main" id="{B1AD12FD-1DD0-C7E3-93C8-A2D93157D5A9}"/>
              </a:ext>
            </a:extLst>
          </p:cNvPr>
          <p:cNvCxnSpPr>
            <a:cxnSpLocks/>
            <a:stCxn id="22" idx="3"/>
          </p:cNvCxnSpPr>
          <p:nvPr/>
        </p:nvCxnSpPr>
        <p:spPr>
          <a:xfrm>
            <a:off x="8282499" y="5987055"/>
            <a:ext cx="921957" cy="0"/>
          </a:xfrm>
          <a:prstGeom prst="straightConnector1">
            <a:avLst/>
          </a:prstGeom>
          <a:ln w="38100">
            <a:solidFill>
              <a:srgbClr val="0070C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73498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B2A0D-63B6-2B09-F139-B2075A6EDF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5E2CA38F-2734-89CE-1596-A7D7A7417FAD}"/>
              </a:ext>
            </a:extLst>
          </p:cNvPr>
          <p:cNvSpPr txBox="1"/>
          <p:nvPr/>
        </p:nvSpPr>
        <p:spPr>
          <a:xfrm>
            <a:off x="542923" y="554534"/>
            <a:ext cx="9895403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503030403020204" pitchFamily="34" charset="0"/>
                <a:cs typeface="Source Sans Pro" panose="020F0502020204030204" pitchFamily="34" charset="0"/>
              </a:rPr>
              <a:t>Isolador de Barreira - Como resolve a aproximação das partes vivas?</a:t>
            </a:r>
            <a:endParaRPr lang="pt-BR" sz="2540" b="1" dirty="0">
              <a:ea typeface="Source Sans Pro" panose="020B0703030403020204" pitchFamily="34" charset="0"/>
              <a:cs typeface="Source Sans Pro" panose="020F0502020204030204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B2C4BBEA-D4DF-87C0-24E6-18DC04DC089A}"/>
              </a:ext>
            </a:extLst>
          </p:cNvPr>
          <p:cNvSpPr txBox="1"/>
          <p:nvPr/>
        </p:nvSpPr>
        <p:spPr>
          <a:xfrm>
            <a:off x="1223493" y="1300766"/>
            <a:ext cx="1013636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O isolador se transforma em uma barreira mecânica, limitando a aproximação até uma distância segura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Não requer desligamento para instalação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Leve, fácil de manusear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Não precisar furar peças da torre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Não precisa de reforços de torre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pt-BR" dirty="0"/>
              <a:t>Aplicável a todas as fases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CC51C11B-AC8D-6C02-B79C-DA4AEDFD87AF}"/>
              </a:ext>
            </a:extLst>
          </p:cNvPr>
          <p:cNvSpPr txBox="1"/>
          <p:nvPr/>
        </p:nvSpPr>
        <p:spPr>
          <a:xfrm>
            <a:off x="8059682" y="2047680"/>
            <a:ext cx="1962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dirty="0">
                <a:solidFill>
                  <a:srgbClr val="00B050"/>
                </a:solidFill>
              </a:rPr>
              <a:t>Isolador espaçador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D4D628D-3721-90BB-655A-B663CD1EAE96}"/>
              </a:ext>
            </a:extLst>
          </p:cNvPr>
          <p:cNvSpPr txBox="1"/>
          <p:nvPr/>
        </p:nvSpPr>
        <p:spPr>
          <a:xfrm>
            <a:off x="8359028" y="2318776"/>
            <a:ext cx="3381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>
                <a:solidFill>
                  <a:srgbClr val="00B050"/>
                </a:solidFill>
              </a:rPr>
              <a:t>Testado para 300.000 oscilações +/- 500mm</a:t>
            </a:r>
          </a:p>
          <a:p>
            <a:r>
              <a:rPr lang="pt-BR" sz="1400" dirty="0">
                <a:solidFill>
                  <a:srgbClr val="00B050"/>
                </a:solidFill>
              </a:rPr>
              <a:t>Ensaio de grande flexão</a:t>
            </a:r>
          </a:p>
        </p:txBody>
      </p:sp>
      <p:pic>
        <p:nvPicPr>
          <p:cNvPr id="4" name="Picture 2" descr="伞裙设计-11">
            <a:extLst>
              <a:ext uri="{FF2B5EF4-FFF2-40B4-BE49-F238E27FC236}">
                <a16:creationId xmlns:a16="http://schemas.microsoft.com/office/drawing/2014/main" id="{EDDF6568-9A2E-BF03-1C6B-A3103B6F4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lum contrast="-6000"/>
          </a:blip>
          <a:srcRect b="-634"/>
          <a:stretch>
            <a:fillRect/>
          </a:stretch>
        </p:blipFill>
        <p:spPr bwMode="auto">
          <a:xfrm>
            <a:off x="1629067" y="3732734"/>
            <a:ext cx="1626540" cy="1482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grpSp>
        <p:nvGrpSpPr>
          <p:cNvPr id="5" name="组合 20">
            <a:extLst>
              <a:ext uri="{FF2B5EF4-FFF2-40B4-BE49-F238E27FC236}">
                <a16:creationId xmlns:a16="http://schemas.microsoft.com/office/drawing/2014/main" id="{9806ABDB-90E6-7249-C819-1913C94ED169}"/>
              </a:ext>
            </a:extLst>
          </p:cNvPr>
          <p:cNvGrpSpPr/>
          <p:nvPr/>
        </p:nvGrpSpPr>
        <p:grpSpPr>
          <a:xfrm>
            <a:off x="3317468" y="3676467"/>
            <a:ext cx="2340490" cy="1992536"/>
            <a:chOff x="2727065" y="2530896"/>
            <a:chExt cx="4631861" cy="3328726"/>
          </a:xfrm>
        </p:grpSpPr>
        <p:grpSp>
          <p:nvGrpSpPr>
            <p:cNvPr id="6" name="组合 9">
              <a:extLst>
                <a:ext uri="{FF2B5EF4-FFF2-40B4-BE49-F238E27FC236}">
                  <a16:creationId xmlns:a16="http://schemas.microsoft.com/office/drawing/2014/main" id="{10A78A81-2CD7-86BA-088F-E2D32E571C38}"/>
                </a:ext>
              </a:extLst>
            </p:cNvPr>
            <p:cNvGrpSpPr/>
            <p:nvPr/>
          </p:nvGrpSpPr>
          <p:grpSpPr>
            <a:xfrm>
              <a:off x="5123726" y="2530896"/>
              <a:ext cx="2235200" cy="3328726"/>
              <a:chOff x="5555278" y="2530896"/>
              <a:chExt cx="2235200" cy="3328726"/>
            </a:xfrm>
          </p:grpSpPr>
          <p:pic>
            <p:nvPicPr>
              <p:cNvPr id="14" name="Picture 1029" descr="图片5">
                <a:extLst>
                  <a:ext uri="{FF2B5EF4-FFF2-40B4-BE49-F238E27FC236}">
                    <a16:creationId xmlns:a16="http://schemas.microsoft.com/office/drawing/2014/main" id="{B36FD708-B819-06CB-9C48-A2A94F6D699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5555278" y="2530896"/>
                <a:ext cx="2235200" cy="2663825"/>
              </a:xfrm>
              <a:prstGeom prst="roundRect">
                <a:avLst>
                  <a:gd name="adj" fmla="val 8594"/>
                </a:avLst>
              </a:prstGeom>
              <a:solidFill>
                <a:srgbClr val="FFFFFF">
                  <a:shade val="85000"/>
                </a:srgbClr>
              </a:solidFill>
              <a:ln>
                <a:noFill/>
              </a:ln>
              <a:effectLst>
                <a:reflection blurRad="12700" stA="38000" endPos="28000" dist="5000" dir="5400000" sy="-100000" algn="bl" rotWithShape="0"/>
              </a:effectLst>
            </p:spPr>
          </p:pic>
          <p:sp>
            <p:nvSpPr>
              <p:cNvPr id="15" name="Text Box 1032">
                <a:extLst>
                  <a:ext uri="{FF2B5EF4-FFF2-40B4-BE49-F238E27FC236}">
                    <a16:creationId xmlns:a16="http://schemas.microsoft.com/office/drawing/2014/main" id="{6220DFE8-39E0-ED7E-F4E2-36EDCB65485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011555" y="5395799"/>
                <a:ext cx="1778923" cy="463823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92072" tIns="46037" rIns="92072" bIns="46037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kumimoji="1" lang="en-US" altLang="zh-CN" sz="1200" b="1" dirty="0">
                    <a:solidFill>
                      <a:srgbClr val="FF3300"/>
                    </a:solidFill>
                  </a:rPr>
                  <a:t>Saias CYG</a:t>
                </a:r>
              </a:p>
            </p:txBody>
          </p:sp>
        </p:grpSp>
        <p:grpSp>
          <p:nvGrpSpPr>
            <p:cNvPr id="7" name="组合 10">
              <a:extLst>
                <a:ext uri="{FF2B5EF4-FFF2-40B4-BE49-F238E27FC236}">
                  <a16:creationId xmlns:a16="http://schemas.microsoft.com/office/drawing/2014/main" id="{3EDABB9F-49FD-827C-CCCE-2593953519F2}"/>
                </a:ext>
              </a:extLst>
            </p:cNvPr>
            <p:cNvGrpSpPr/>
            <p:nvPr/>
          </p:nvGrpSpPr>
          <p:grpSpPr>
            <a:xfrm>
              <a:off x="2727065" y="2530896"/>
              <a:ext cx="2587989" cy="3236821"/>
              <a:chOff x="2727065" y="2530896"/>
              <a:chExt cx="2587989" cy="3236821"/>
            </a:xfrm>
          </p:grpSpPr>
          <p:pic>
            <p:nvPicPr>
              <p:cNvPr id="10" name="Picture 1030" descr="图片6">
                <a:extLst>
                  <a:ext uri="{FF2B5EF4-FFF2-40B4-BE49-F238E27FC236}">
                    <a16:creationId xmlns:a16="http://schemas.microsoft.com/office/drawing/2014/main" id="{13CB565B-69B3-D027-717E-20DF18DF5C5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2727065" y="2530896"/>
                <a:ext cx="2386013" cy="2663825"/>
              </a:xfrm>
              <a:prstGeom prst="roundRect">
                <a:avLst>
                  <a:gd name="adj" fmla="val 8594"/>
                </a:avLst>
              </a:prstGeom>
              <a:solidFill>
                <a:srgbClr val="FFFFFF">
                  <a:shade val="85000"/>
                </a:srgbClr>
              </a:solidFill>
              <a:ln>
                <a:noFill/>
              </a:ln>
              <a:effectLst>
                <a:reflection blurRad="12700" stA="38000" endPos="28000" dist="5000" dir="5400000" sy="-100000" algn="bl" rotWithShape="0"/>
              </a:effectLst>
            </p:spPr>
          </p:pic>
          <p:sp>
            <p:nvSpPr>
              <p:cNvPr id="12" name="Text Box 1033">
                <a:extLst>
                  <a:ext uri="{FF2B5EF4-FFF2-40B4-BE49-F238E27FC236}">
                    <a16:creationId xmlns:a16="http://schemas.microsoft.com/office/drawing/2014/main" id="{D89CFD18-A967-AF4F-2CFC-1AB84327EDE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083155" y="5395799"/>
                <a:ext cx="2231899" cy="371918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92072" tIns="46037" rIns="92072" bIns="46037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kumimoji="1" lang="en-US" altLang="zh-CN" sz="1200" b="1" dirty="0">
                    <a:solidFill>
                      <a:srgbClr val="FF3300"/>
                    </a:solidFill>
                  </a:rPr>
                  <a:t>Saias em Geral</a:t>
                </a:r>
              </a:p>
            </p:txBody>
          </p:sp>
        </p:grpSp>
      </p:grpSp>
      <p:pic>
        <p:nvPicPr>
          <p:cNvPr id="16" name="Imagem 15">
            <a:extLst>
              <a:ext uri="{FF2B5EF4-FFF2-40B4-BE49-F238E27FC236}">
                <a16:creationId xmlns:a16="http://schemas.microsoft.com/office/drawing/2014/main" id="{242C5266-DD5B-CC44-03AD-F997F99BD8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2450" y="2841996"/>
            <a:ext cx="3879042" cy="3263476"/>
          </a:xfrm>
          <a:prstGeom prst="rect">
            <a:avLst/>
          </a:prstGeom>
        </p:spPr>
      </p:pic>
      <p:cxnSp>
        <p:nvCxnSpPr>
          <p:cNvPr id="8" name="Conector de Seta Reta 7">
            <a:extLst>
              <a:ext uri="{FF2B5EF4-FFF2-40B4-BE49-F238E27FC236}">
                <a16:creationId xmlns:a16="http://schemas.microsoft.com/office/drawing/2014/main" id="{2ED218E2-4813-91DD-4122-154B26241811}"/>
              </a:ext>
            </a:extLst>
          </p:cNvPr>
          <p:cNvCxnSpPr>
            <a:cxnSpLocks/>
          </p:cNvCxnSpPr>
          <p:nvPr/>
        </p:nvCxnSpPr>
        <p:spPr>
          <a:xfrm flipH="1">
            <a:off x="7723279" y="2789900"/>
            <a:ext cx="1481177" cy="1744315"/>
          </a:xfrm>
          <a:prstGeom prst="straightConnector1">
            <a:avLst/>
          </a:prstGeom>
          <a:ln w="38100">
            <a:solidFill>
              <a:srgbClr val="00B05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31544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3E395-7F46-A342-971B-2B8F91A2F9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3D66462A-757D-109A-9979-5EE64010C5BB}"/>
              </a:ext>
            </a:extLst>
          </p:cNvPr>
          <p:cNvSpPr txBox="1"/>
          <p:nvPr/>
        </p:nvSpPr>
        <p:spPr>
          <a:xfrm>
            <a:off x="542923" y="554534"/>
            <a:ext cx="9895403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503030403020204" pitchFamily="34" charset="0"/>
                <a:cs typeface="Source Sans Pro" panose="020F0502020204030204" pitchFamily="34" charset="0"/>
              </a:rPr>
              <a:t>Isolador de Barreira - Como resolve a aproximação das partes vivas?</a:t>
            </a:r>
            <a:endParaRPr lang="pt-BR" sz="2540" b="1" dirty="0">
              <a:ea typeface="Source Sans Pro" panose="020B0703030403020204" pitchFamily="34" charset="0"/>
              <a:cs typeface="Source Sans Pro" panose="020F0502020204030204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2221AB45-8D4E-9DFA-40C7-9E941372CF65}"/>
              </a:ext>
            </a:extLst>
          </p:cNvPr>
          <p:cNvSpPr txBox="1"/>
          <p:nvPr/>
        </p:nvSpPr>
        <p:spPr>
          <a:xfrm>
            <a:off x="1223493" y="1300766"/>
            <a:ext cx="9326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A solução é muito eficaz, mantém de fato os cabos devidamente afastados evitando o </a:t>
            </a:r>
            <a:r>
              <a:rPr lang="pt-BR" dirty="0" err="1"/>
              <a:t>flashover</a:t>
            </a:r>
            <a:endParaRPr lang="pt-BR" dirty="0"/>
          </a:p>
        </p:txBody>
      </p:sp>
      <p:pic>
        <p:nvPicPr>
          <p:cNvPr id="19" name="Rede Oscilando">
            <a:hlinkClick r:id="" action="ppaction://media"/>
            <a:extLst>
              <a:ext uri="{FF2B5EF4-FFF2-40B4-BE49-F238E27FC236}">
                <a16:creationId xmlns:a16="http://schemas.microsoft.com/office/drawing/2014/main" id="{D31FECEF-A0E7-353B-44E5-AE7E555146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17678" y="1670098"/>
            <a:ext cx="7556644" cy="4250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4671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968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3E395-7F46-A342-971B-2B8F91A2F9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3D66462A-757D-109A-9979-5EE64010C5BB}"/>
              </a:ext>
            </a:extLst>
          </p:cNvPr>
          <p:cNvSpPr txBox="1"/>
          <p:nvPr/>
        </p:nvSpPr>
        <p:spPr>
          <a:xfrm>
            <a:off x="542923" y="554534"/>
            <a:ext cx="9895403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503030403020204" pitchFamily="34" charset="0"/>
                <a:cs typeface="Source Sans Pro" panose="020F0502020204030204" pitchFamily="34" charset="0"/>
              </a:rPr>
              <a:t>Isolador de Barreira - Como resolve a aproximação das partes vivas?</a:t>
            </a:r>
            <a:endParaRPr lang="pt-BR" sz="2540" b="1" dirty="0">
              <a:ea typeface="Source Sans Pro" panose="020B0703030403020204" pitchFamily="34" charset="0"/>
              <a:cs typeface="Source Sans Pro" panose="020F0502020204030204" pitchFamily="34" charset="0"/>
            </a:endParaRPr>
          </a:p>
        </p:txBody>
      </p:sp>
      <p:pic>
        <p:nvPicPr>
          <p:cNvPr id="4" name="500kv Transmission Line at Hubei China - Galloping">
            <a:hlinkClick r:id="" action="ppaction://media"/>
            <a:extLst>
              <a:ext uri="{FF2B5EF4-FFF2-40B4-BE49-F238E27FC236}">
                <a16:creationId xmlns:a16="http://schemas.microsoft.com/office/drawing/2014/main" id="{6D25D7DA-C3A1-EBB6-E484-A53CC65100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83218" y="988827"/>
            <a:ext cx="7825563" cy="5804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8007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4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6BC188-11FB-56FA-9BCB-C2C42619B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5250757D-E0BF-7B5A-F89E-B0D1A8BEFB09}"/>
              </a:ext>
            </a:extLst>
          </p:cNvPr>
          <p:cNvCxnSpPr>
            <a:cxnSpLocks/>
          </p:cNvCxnSpPr>
          <p:nvPr/>
        </p:nvCxnSpPr>
        <p:spPr>
          <a:xfrm>
            <a:off x="640959" y="1373329"/>
            <a:ext cx="101501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tângulo 8">
            <a:extLst>
              <a:ext uri="{FF2B5EF4-FFF2-40B4-BE49-F238E27FC236}">
                <a16:creationId xmlns:a16="http://schemas.microsoft.com/office/drawing/2014/main" id="{27BEFA74-8F81-C574-2772-741B9D1D9853}"/>
              </a:ext>
            </a:extLst>
          </p:cNvPr>
          <p:cNvSpPr/>
          <p:nvPr/>
        </p:nvSpPr>
        <p:spPr>
          <a:xfrm>
            <a:off x="640959" y="1489271"/>
            <a:ext cx="1113048" cy="862416"/>
          </a:xfrm>
          <a:prstGeom prst="rect">
            <a:avLst/>
          </a:prstGeom>
          <a:solidFill>
            <a:srgbClr val="0045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814" dirty="0"/>
              <a:t>2022</a:t>
            </a:r>
          </a:p>
          <a:p>
            <a:pPr algn="ctr"/>
            <a:r>
              <a:rPr lang="pt-BR" sz="1814" dirty="0"/>
              <a:t>CTEEP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22A0B302-FDC9-6BE3-98FA-BBE1A7AC9CD2}"/>
              </a:ext>
            </a:extLst>
          </p:cNvPr>
          <p:cNvSpPr/>
          <p:nvPr/>
        </p:nvSpPr>
        <p:spPr>
          <a:xfrm>
            <a:off x="1754006" y="1489271"/>
            <a:ext cx="5026155" cy="8624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33" dirty="0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ECC040DA-1601-A3B9-E260-B19DF5138E5F}"/>
              </a:ext>
            </a:extLst>
          </p:cNvPr>
          <p:cNvSpPr txBox="1"/>
          <p:nvPr/>
        </p:nvSpPr>
        <p:spPr>
          <a:xfrm>
            <a:off x="1813123" y="1724072"/>
            <a:ext cx="4203330" cy="3715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814" dirty="0"/>
              <a:t>Espaçadores entre Fases - LT CD Ivaí 500kV</a:t>
            </a:r>
          </a:p>
        </p:txBody>
      </p:sp>
      <p:sp>
        <p:nvSpPr>
          <p:cNvPr id="17" name="Triângulo 16">
            <a:extLst>
              <a:ext uri="{FF2B5EF4-FFF2-40B4-BE49-F238E27FC236}">
                <a16:creationId xmlns:a16="http://schemas.microsoft.com/office/drawing/2014/main" id="{274F9BF9-35BF-9015-9069-337978750E71}"/>
              </a:ext>
            </a:extLst>
          </p:cNvPr>
          <p:cNvSpPr/>
          <p:nvPr/>
        </p:nvSpPr>
        <p:spPr>
          <a:xfrm rot="5400000">
            <a:off x="6696100" y="1585884"/>
            <a:ext cx="862416" cy="694295"/>
          </a:xfrm>
          <a:prstGeom prst="triangl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33" dirty="0"/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0DEF0E2D-0FA9-AFE1-D681-FF0C95DC0DAA}"/>
              </a:ext>
            </a:extLst>
          </p:cNvPr>
          <p:cNvSpPr txBox="1"/>
          <p:nvPr/>
        </p:nvSpPr>
        <p:spPr>
          <a:xfrm>
            <a:off x="529377" y="3932422"/>
            <a:ext cx="61110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2000" dirty="0"/>
              <a:t>Desenvolvimento da </a:t>
            </a:r>
            <a:r>
              <a:rPr lang="pt-BR" sz="2000" dirty="0">
                <a:highlight>
                  <a:srgbClr val="FFFF00"/>
                </a:highlight>
              </a:rPr>
              <a:t>Solução</a:t>
            </a:r>
            <a:r>
              <a:rPr lang="pt-BR" sz="2000" dirty="0"/>
              <a:t>, consultoria e exemplos de normalização:</a:t>
            </a:r>
          </a:p>
          <a:p>
            <a:pPr marL="768279" lvl="1" indent="-311079" algn="just">
              <a:buFont typeface="Arial" panose="020B0604020202020204" pitchFamily="34" charset="0"/>
              <a:buChar char="•"/>
            </a:pPr>
            <a:r>
              <a:rPr lang="pt-BR" sz="1600" dirty="0">
                <a:highlight>
                  <a:srgbClr val="FFFF00"/>
                </a:highlight>
              </a:rPr>
              <a:t>Melhora</a:t>
            </a:r>
            <a:r>
              <a:rPr lang="pt-BR" sz="1600" dirty="0"/>
              <a:t> expressiva, </a:t>
            </a:r>
            <a:r>
              <a:rPr lang="pt-BR" sz="1600" dirty="0">
                <a:highlight>
                  <a:srgbClr val="FFFF00"/>
                </a:highlight>
              </a:rPr>
              <a:t>não mais</a:t>
            </a:r>
            <a:r>
              <a:rPr lang="pt-BR" sz="1600" dirty="0"/>
              <a:t> houve </a:t>
            </a:r>
            <a:r>
              <a:rPr lang="pt-BR" sz="1600" dirty="0">
                <a:highlight>
                  <a:srgbClr val="FFFF00"/>
                </a:highlight>
              </a:rPr>
              <a:t>desligamentos</a:t>
            </a:r>
            <a:r>
              <a:rPr lang="pt-BR" sz="1600" dirty="0"/>
              <a:t>.</a:t>
            </a:r>
          </a:p>
          <a:p>
            <a:pPr marL="768279" lvl="1" indent="-311079" algn="just">
              <a:buFont typeface="Arial" panose="020B0604020202020204" pitchFamily="34" charset="0"/>
              <a:buChar char="•"/>
            </a:pPr>
            <a:r>
              <a:rPr lang="pt-BR" sz="1600" dirty="0"/>
              <a:t>Três contratos adicionais foram fechados com a CTEEP pelo bom desempenho da solução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D7D3DC06-C2D4-18C7-00AA-CEB326CE96EC}"/>
              </a:ext>
            </a:extLst>
          </p:cNvPr>
          <p:cNvSpPr txBox="1"/>
          <p:nvPr/>
        </p:nvSpPr>
        <p:spPr>
          <a:xfrm>
            <a:off x="538408" y="2647431"/>
            <a:ext cx="610201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2000" dirty="0">
                <a:highlight>
                  <a:srgbClr val="FFFF00"/>
                </a:highlight>
              </a:rPr>
              <a:t>VENTOS FORTES</a:t>
            </a:r>
            <a:r>
              <a:rPr lang="pt-BR" dirty="0"/>
              <a:t>=&gt; </a:t>
            </a:r>
            <a:r>
              <a:rPr lang="pt-BR" sz="2000" dirty="0">
                <a:highlight>
                  <a:srgbClr val="FFFF00"/>
                </a:highlight>
              </a:rPr>
              <a:t>Desligamentos</a:t>
            </a:r>
            <a:r>
              <a:rPr lang="pt-BR" dirty="0"/>
              <a:t> frequentes na LT 500kV Circuito Duplo Ivaí</a:t>
            </a:r>
          </a:p>
          <a:p>
            <a:pPr marL="768279" lvl="1" indent="-311079" algn="just">
              <a:buFont typeface="Arial" panose="020B0604020202020204" pitchFamily="34" charset="0"/>
              <a:buChar char="•"/>
            </a:pPr>
            <a:r>
              <a:rPr lang="pt-BR" sz="1600" dirty="0"/>
              <a:t>Desenvolvimento da Solução com espaçadores entre fases e fornecimento de urgência - 600cj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4A2A5024-1F74-42F5-6136-DCEF88C0FBA4}"/>
              </a:ext>
            </a:extLst>
          </p:cNvPr>
          <p:cNvSpPr txBox="1"/>
          <p:nvPr/>
        </p:nvSpPr>
        <p:spPr>
          <a:xfrm>
            <a:off x="542924" y="554534"/>
            <a:ext cx="290553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503030403020204" pitchFamily="34" charset="0"/>
                <a:cs typeface="Source Sans Pro" panose="020F0502020204030204" pitchFamily="34" charset="0"/>
              </a:rPr>
              <a:t>PRINCIPAIS</a:t>
            </a:r>
          </a:p>
          <a:p>
            <a:pPr>
              <a:lnSpc>
                <a:spcPts val="2722"/>
              </a:lnSpc>
            </a:pPr>
            <a:r>
              <a:rPr lang="pt-BR" sz="2540" b="1" dirty="0">
                <a:ea typeface="Source Sans Pro" panose="020B0703030403020204" pitchFamily="34" charset="0"/>
                <a:cs typeface="Source Sans Pro" panose="020F0502020204030204" pitchFamily="34" charset="0"/>
              </a:rPr>
              <a:t>CONTRATOS</a:t>
            </a:r>
          </a:p>
        </p:txBody>
      </p:sp>
      <p:pic>
        <p:nvPicPr>
          <p:cNvPr id="3" name="Gráfico 2" descr="Ventoso com preenchimento sólido">
            <a:extLst>
              <a:ext uri="{FF2B5EF4-FFF2-40B4-BE49-F238E27FC236}">
                <a16:creationId xmlns:a16="http://schemas.microsoft.com/office/drawing/2014/main" id="{5F6B0215-BB9C-060D-DC70-BD3802CAC6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34353" y="1533160"/>
            <a:ext cx="774637" cy="774637"/>
          </a:xfrm>
          <a:prstGeom prst="rect">
            <a:avLst/>
          </a:prstGeom>
        </p:spPr>
      </p:pic>
      <p:pic>
        <p:nvPicPr>
          <p:cNvPr id="7" name="Espaço Reservado para Conteúdo 6">
            <a:extLst>
              <a:ext uri="{FF2B5EF4-FFF2-40B4-BE49-F238E27FC236}">
                <a16:creationId xmlns:a16="http://schemas.microsoft.com/office/drawing/2014/main" id="{BE629B6A-7565-B3AE-2F96-0C47CDED34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709331" y="2501594"/>
            <a:ext cx="5280902" cy="3143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873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C448DA-DC6F-34A4-A1D8-DDC89EC7B6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C56EB26C-6FD5-A214-34C9-BBE27EC77B95}"/>
              </a:ext>
            </a:extLst>
          </p:cNvPr>
          <p:cNvCxnSpPr>
            <a:cxnSpLocks/>
          </p:cNvCxnSpPr>
          <p:nvPr/>
        </p:nvCxnSpPr>
        <p:spPr>
          <a:xfrm>
            <a:off x="640959" y="1373329"/>
            <a:ext cx="101501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tângulo 8">
            <a:extLst>
              <a:ext uri="{FF2B5EF4-FFF2-40B4-BE49-F238E27FC236}">
                <a16:creationId xmlns:a16="http://schemas.microsoft.com/office/drawing/2014/main" id="{83DD31F7-8084-1F53-01E7-AB07528DD777}"/>
              </a:ext>
            </a:extLst>
          </p:cNvPr>
          <p:cNvSpPr/>
          <p:nvPr/>
        </p:nvSpPr>
        <p:spPr>
          <a:xfrm>
            <a:off x="640959" y="1489271"/>
            <a:ext cx="1113048" cy="862416"/>
          </a:xfrm>
          <a:prstGeom prst="rect">
            <a:avLst/>
          </a:prstGeom>
          <a:solidFill>
            <a:srgbClr val="0045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814" dirty="0"/>
              <a:t>2024</a:t>
            </a:r>
          </a:p>
          <a:p>
            <a:pPr algn="ctr"/>
            <a:r>
              <a:rPr lang="pt-BR" sz="1200" dirty="0"/>
              <a:t>NEOENERGIA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40C03C48-DE19-560A-04FD-9475445B6103}"/>
              </a:ext>
            </a:extLst>
          </p:cNvPr>
          <p:cNvSpPr/>
          <p:nvPr/>
        </p:nvSpPr>
        <p:spPr>
          <a:xfrm>
            <a:off x="1754007" y="1489271"/>
            <a:ext cx="5720450" cy="8624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33" dirty="0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FE780655-8DE4-1CCF-1B03-3C5722EE92F8}"/>
              </a:ext>
            </a:extLst>
          </p:cNvPr>
          <p:cNvSpPr txBox="1"/>
          <p:nvPr/>
        </p:nvSpPr>
        <p:spPr>
          <a:xfrm>
            <a:off x="1813123" y="1724072"/>
            <a:ext cx="5083636" cy="3715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814" dirty="0"/>
              <a:t>Espaçadores entre Fases - LT 500kV Feixe Expandido</a:t>
            </a:r>
          </a:p>
        </p:txBody>
      </p:sp>
      <p:sp>
        <p:nvSpPr>
          <p:cNvPr id="17" name="Triângulo 16">
            <a:extLst>
              <a:ext uri="{FF2B5EF4-FFF2-40B4-BE49-F238E27FC236}">
                <a16:creationId xmlns:a16="http://schemas.microsoft.com/office/drawing/2014/main" id="{5A66C309-6DF1-953C-EE39-25A6E9ED70E8}"/>
              </a:ext>
            </a:extLst>
          </p:cNvPr>
          <p:cNvSpPr/>
          <p:nvPr/>
        </p:nvSpPr>
        <p:spPr>
          <a:xfrm rot="5400000">
            <a:off x="7390396" y="1573332"/>
            <a:ext cx="862416" cy="694295"/>
          </a:xfrm>
          <a:prstGeom prst="triangl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33" dirty="0"/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E7A509-66BD-E9FF-8BB9-94141CBC3371}"/>
              </a:ext>
            </a:extLst>
          </p:cNvPr>
          <p:cNvSpPr txBox="1"/>
          <p:nvPr/>
        </p:nvSpPr>
        <p:spPr>
          <a:xfrm>
            <a:off x="538408" y="4461548"/>
            <a:ext cx="4336913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2000" dirty="0"/>
              <a:t>Desenvolvimento da </a:t>
            </a:r>
            <a:r>
              <a:rPr lang="pt-BR" sz="2000" dirty="0">
                <a:highlight>
                  <a:srgbClr val="FFFF00"/>
                </a:highlight>
              </a:rPr>
              <a:t>Solução</a:t>
            </a:r>
            <a:r>
              <a:rPr lang="pt-BR" sz="2000" dirty="0"/>
              <a:t>, novos espaçadores amortecedores de alta resistência</a:t>
            </a:r>
          </a:p>
          <a:p>
            <a:pPr marL="768279" lvl="1" indent="-311079" algn="just">
              <a:buFont typeface="Arial" panose="020B0604020202020204" pitchFamily="34" charset="0"/>
              <a:buChar char="•"/>
            </a:pPr>
            <a:r>
              <a:rPr lang="pt-BR" sz="1600" dirty="0">
                <a:highlight>
                  <a:srgbClr val="FFFF00"/>
                </a:highlight>
              </a:rPr>
              <a:t>Contrato em execução, em breve novidades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A5566CA-53A0-FB2F-A32D-084D6BFF24D5}"/>
              </a:ext>
            </a:extLst>
          </p:cNvPr>
          <p:cNvSpPr txBox="1"/>
          <p:nvPr/>
        </p:nvSpPr>
        <p:spPr>
          <a:xfrm>
            <a:off x="538408" y="2647431"/>
            <a:ext cx="4969013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2000" dirty="0">
                <a:highlight>
                  <a:srgbClr val="FFFF00"/>
                </a:highlight>
              </a:rPr>
              <a:t>VENTOS FORTES</a:t>
            </a:r>
            <a:r>
              <a:rPr lang="pt-BR" dirty="0"/>
              <a:t>=&gt; </a:t>
            </a:r>
            <a:r>
              <a:rPr lang="pt-BR" sz="2000" dirty="0">
                <a:highlight>
                  <a:srgbClr val="FFFF00"/>
                </a:highlight>
              </a:rPr>
              <a:t>Desligamentos</a:t>
            </a:r>
            <a:r>
              <a:rPr lang="pt-BR" dirty="0"/>
              <a:t> frequentes LT 500kV Feixe super expandido Neoenergia</a:t>
            </a:r>
          </a:p>
          <a:p>
            <a:pPr marL="768279" lvl="1" indent="-311079" algn="just">
              <a:buFont typeface="Arial" panose="020B0604020202020204" pitchFamily="34" charset="0"/>
              <a:buChar char="•"/>
            </a:pPr>
            <a:r>
              <a:rPr lang="pt-BR" sz="1600" dirty="0"/>
              <a:t>Desenvolvimento da Solução com espaçadores entre fases e fornecimento de urgência - 4cj para vão de 900m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A36F9E26-6AB0-60B7-AE2E-A429E9256CA2}"/>
              </a:ext>
            </a:extLst>
          </p:cNvPr>
          <p:cNvSpPr txBox="1"/>
          <p:nvPr/>
        </p:nvSpPr>
        <p:spPr>
          <a:xfrm>
            <a:off x="542924" y="554534"/>
            <a:ext cx="290553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22"/>
              </a:lnSpc>
            </a:pPr>
            <a:r>
              <a:rPr lang="pt-BR" sz="2540" b="1" dirty="0">
                <a:ea typeface="Source Sans Pro Light" panose="020B0503030403020204" pitchFamily="34" charset="0"/>
                <a:cs typeface="Source Sans Pro" panose="020F0502020204030204" pitchFamily="34" charset="0"/>
              </a:rPr>
              <a:t>PRINCIPAIS</a:t>
            </a:r>
          </a:p>
          <a:p>
            <a:pPr>
              <a:lnSpc>
                <a:spcPts val="2722"/>
              </a:lnSpc>
            </a:pPr>
            <a:r>
              <a:rPr lang="pt-BR" sz="2540" b="1" dirty="0">
                <a:ea typeface="Source Sans Pro" panose="020B0703030403020204" pitchFamily="34" charset="0"/>
                <a:cs typeface="Source Sans Pro" panose="020F0502020204030204" pitchFamily="34" charset="0"/>
              </a:rPr>
              <a:t>CONTRATOS</a:t>
            </a:r>
          </a:p>
        </p:txBody>
      </p:sp>
      <p:pic>
        <p:nvPicPr>
          <p:cNvPr id="3" name="Gráfico 2" descr="Ventoso com preenchimento sólido">
            <a:extLst>
              <a:ext uri="{FF2B5EF4-FFF2-40B4-BE49-F238E27FC236}">
                <a16:creationId xmlns:a16="http://schemas.microsoft.com/office/drawing/2014/main" id="{33B29790-CDEB-696F-4ECE-6F11AFB067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96759" y="1522509"/>
            <a:ext cx="774637" cy="774637"/>
          </a:xfrm>
          <a:prstGeom prst="rect">
            <a:avLst/>
          </a:prstGeom>
        </p:spPr>
      </p:pic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4C2F231F-5CDA-3DA4-6055-FC9C6AB42C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774283" y="3060236"/>
            <a:ext cx="7430673" cy="2478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7775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5FCB03-042B-6C47-A19C-0DDE5D1FBE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ixaDeTexto 12">
            <a:extLst>
              <a:ext uri="{FF2B5EF4-FFF2-40B4-BE49-F238E27FC236}">
                <a16:creationId xmlns:a16="http://schemas.microsoft.com/office/drawing/2014/main" id="{F58401F0-281C-B61D-7E76-8999D5E282DE}"/>
              </a:ext>
            </a:extLst>
          </p:cNvPr>
          <p:cNvSpPr txBox="1"/>
          <p:nvPr/>
        </p:nvSpPr>
        <p:spPr>
          <a:xfrm>
            <a:off x="3798606" y="367790"/>
            <a:ext cx="5246130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722"/>
              </a:lnSpc>
            </a:pPr>
            <a:r>
              <a:rPr lang="pt-BR" sz="2540" b="1" dirty="0">
                <a:ea typeface="Source Sans Pro Light" panose="020B0503030403020204" pitchFamily="34" charset="0"/>
                <a:cs typeface="Source Sans Pro" panose="020F0502020204030204" pitchFamily="34" charset="0"/>
              </a:rPr>
              <a:t>Obrigado</a:t>
            </a:r>
            <a:endParaRPr lang="pt-BR" sz="2540" b="1" dirty="0">
              <a:ea typeface="Source Sans Pro" panose="020B0703030403020204" pitchFamily="34" charset="0"/>
              <a:cs typeface="Source Sans Pro" panose="020F0502020204030204" pitchFamily="34" charset="0"/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5DFFABF8-B7B5-CE91-20D3-6D2DCA8BF5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787" y="856314"/>
            <a:ext cx="9148426" cy="51453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34875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A890DE55-A22D-894F-9975-093F7CCD0D9E}"/>
              </a:ext>
            </a:extLst>
          </p:cNvPr>
          <p:cNvSpPr txBox="1"/>
          <p:nvPr/>
        </p:nvSpPr>
        <p:spPr>
          <a:xfrm>
            <a:off x="1244258" y="1091542"/>
            <a:ext cx="2659702" cy="7205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82" b="1" dirty="0">
                <a:solidFill>
                  <a:schemeClr val="bg1"/>
                </a:solidFill>
                <a:latin typeface="Source Sans Pro" panose="020B0503030403020204" pitchFamily="34" charset="0"/>
                <a:ea typeface="Source Sans Pro" panose="020B0503030403020204" pitchFamily="34" charset="0"/>
              </a:rPr>
              <a:t>OBRIGADO</a:t>
            </a:r>
          </a:p>
        </p:txBody>
      </p:sp>
      <p:pic>
        <p:nvPicPr>
          <p:cNvPr id="8" name="Imagem 7" descr="Uma imagem contendo desenho, placar&#10;&#10;Descrição gerada automaticamente">
            <a:extLst>
              <a:ext uri="{FF2B5EF4-FFF2-40B4-BE49-F238E27FC236}">
                <a16:creationId xmlns:a16="http://schemas.microsoft.com/office/drawing/2014/main" id="{9B7A205C-E29B-F14C-A894-5A6EB155D29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6810" y="2322578"/>
            <a:ext cx="4138379" cy="2212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6988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presentação1" id="{2A670680-8114-7F49-808B-80C4E830093A}" vid="{BC0612A9-985F-6543-A7CD-4E6791B8FFFD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3858</TotalTime>
  <Words>1298</Words>
  <Application>Microsoft Macintosh PowerPoint</Application>
  <PresentationFormat>Widescreen</PresentationFormat>
  <Paragraphs>187</Paragraphs>
  <Slides>19</Slides>
  <Notes>19</Notes>
  <HiddenSlides>0</HiddenSlides>
  <MMClips>4</MMClips>
  <ScaleCrop>false</ScaleCrop>
  <HeadingPairs>
    <vt:vector size="6" baseType="variant">
      <vt:variant>
        <vt:lpstr>Fontes usadas</vt:lpstr>
      </vt:variant>
      <vt:variant>
        <vt:i4>8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19</vt:i4>
      </vt:variant>
    </vt:vector>
  </HeadingPairs>
  <TitlesOfParts>
    <vt:vector size="28" baseType="lpstr">
      <vt:lpstr>Aptos</vt:lpstr>
      <vt:lpstr>Arial</vt:lpstr>
      <vt:lpstr>Calibri</vt:lpstr>
      <vt:lpstr>Courier New</vt:lpstr>
      <vt:lpstr>Source Sans Pro</vt:lpstr>
      <vt:lpstr>Source Sans Pro Light</vt:lpstr>
      <vt:lpstr>Symbol</vt:lpstr>
      <vt:lpstr>Wingdings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Cláudio da Costa Teixeira</dc:creator>
  <cp:lastModifiedBy>Claudio</cp:lastModifiedBy>
  <cp:revision>122</cp:revision>
  <cp:lastPrinted>2024-11-01T13:22:01Z</cp:lastPrinted>
  <dcterms:created xsi:type="dcterms:W3CDTF">2020-11-18T12:41:22Z</dcterms:created>
  <dcterms:modified xsi:type="dcterms:W3CDTF">2024-11-01T13:22:31Z</dcterms:modified>
</cp:coreProperties>
</file>