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41"/>
  </p:notesMasterIdLst>
  <p:handoutMasterIdLst>
    <p:handoutMasterId r:id="rId42"/>
  </p:handoutMasterIdLst>
  <p:sldIdLst>
    <p:sldId id="276" r:id="rId2"/>
    <p:sldId id="492" r:id="rId3"/>
    <p:sldId id="460" r:id="rId4"/>
    <p:sldId id="461" r:id="rId5"/>
    <p:sldId id="521" r:id="rId6"/>
    <p:sldId id="510" r:id="rId7"/>
    <p:sldId id="519" r:id="rId8"/>
    <p:sldId id="518" r:id="rId9"/>
    <p:sldId id="464" r:id="rId10"/>
    <p:sldId id="465" r:id="rId11"/>
    <p:sldId id="466" r:id="rId12"/>
    <p:sldId id="467" r:id="rId13"/>
    <p:sldId id="387" r:id="rId14"/>
    <p:sldId id="522" r:id="rId15"/>
    <p:sldId id="523" r:id="rId16"/>
    <p:sldId id="524" r:id="rId17"/>
    <p:sldId id="525" r:id="rId18"/>
    <p:sldId id="526" r:id="rId19"/>
    <p:sldId id="527" r:id="rId20"/>
    <p:sldId id="528" r:id="rId21"/>
    <p:sldId id="529" r:id="rId22"/>
    <p:sldId id="530" r:id="rId23"/>
    <p:sldId id="531" r:id="rId24"/>
    <p:sldId id="532" r:id="rId25"/>
    <p:sldId id="533" r:id="rId26"/>
    <p:sldId id="534" r:id="rId27"/>
    <p:sldId id="535" r:id="rId28"/>
    <p:sldId id="536" r:id="rId29"/>
    <p:sldId id="537" r:id="rId30"/>
    <p:sldId id="538" r:id="rId31"/>
    <p:sldId id="539" r:id="rId32"/>
    <p:sldId id="540" r:id="rId33"/>
    <p:sldId id="541" r:id="rId34"/>
    <p:sldId id="542" r:id="rId35"/>
    <p:sldId id="543" r:id="rId36"/>
    <p:sldId id="544" r:id="rId37"/>
    <p:sldId id="545" r:id="rId38"/>
    <p:sldId id="546" r:id="rId39"/>
    <p:sldId id="547" r:id="rId40"/>
  </p:sldIdLst>
  <p:sldSz cx="12192000" cy="6858000"/>
  <p:notesSz cx="6858000" cy="9144000"/>
  <p:defaultTextStyle>
    <a:defPPr>
      <a:defRPr lang="p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5" userDrawn="1">
          <p15:clr>
            <a:srgbClr val="A4A3A4"/>
          </p15:clr>
        </p15:guide>
        <p15:guide id="3" orient="horz" pos="2772" userDrawn="1">
          <p15:clr>
            <a:srgbClr val="A4A3A4"/>
          </p15:clr>
        </p15:guide>
        <p15:guide id="4" orient="horz" pos="2115" userDrawn="1">
          <p15:clr>
            <a:srgbClr val="A4A3A4"/>
          </p15:clr>
        </p15:guide>
        <p15:guide id="5" pos="2320" userDrawn="1">
          <p15:clr>
            <a:srgbClr val="A4A3A4"/>
          </p15:clr>
        </p15:guide>
        <p15:guide id="6" orient="horz" pos="550" userDrawn="1">
          <p15:clr>
            <a:srgbClr val="A4A3A4"/>
          </p15:clr>
        </p15:guide>
        <p15:guide id="7" pos="4815" userDrawn="1">
          <p15:clr>
            <a:srgbClr val="A4A3A4"/>
          </p15:clr>
        </p15:guide>
        <p15:guide id="8" orient="horz" pos="3158" userDrawn="1">
          <p15:clr>
            <a:srgbClr val="A4A3A4"/>
          </p15:clr>
        </p15:guide>
        <p15:guide id="9" pos="2819" userDrawn="1">
          <p15:clr>
            <a:srgbClr val="A4A3A4"/>
          </p15:clr>
        </p15:guide>
        <p15:guide id="10" pos="522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18478E"/>
    <a:srgbClr val="2AAAE2"/>
    <a:srgbClr val="FF7E79"/>
    <a:srgbClr val="ED7D31"/>
    <a:srgbClr val="F24942"/>
    <a:srgbClr val="F8C16D"/>
    <a:srgbClr val="4859A5"/>
    <a:srgbClr val="4052A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2DDC13-9C5C-4B97-85D1-44118CF13C12}" v="4" dt="2022-09-05T16:03:02.6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23" autoAdjust="0"/>
    <p:restoredTop sz="95226" autoAdjust="0"/>
  </p:normalViewPr>
  <p:slideViewPr>
    <p:cSldViewPr snapToGrid="0">
      <p:cViewPr varScale="1">
        <p:scale>
          <a:sx n="128" d="100"/>
          <a:sy n="128" d="100"/>
        </p:scale>
        <p:origin x="760" y="176"/>
      </p:cViewPr>
      <p:guideLst>
        <p:guide pos="325"/>
        <p:guide orient="horz" pos="2772"/>
        <p:guide orient="horz" pos="2115"/>
        <p:guide pos="2320"/>
        <p:guide orient="horz" pos="550"/>
        <p:guide pos="4815"/>
        <p:guide orient="horz" pos="3158"/>
        <p:guide pos="2819"/>
        <p:guide pos="522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4B499F-905D-46EB-810B-B82973E25958}" type="datetimeFigureOut">
              <a:rPr lang="ru-RU" smtClean="0"/>
              <a:t>28.10.2024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5996D2-CCF4-4DAD-89F7-FD42DB62E1AE}" type="slidenum">
              <a:rPr lang="ru-RU" smtClean="0"/>
              <a:t>‹nº›</a:t>
            </a:fld>
            <a:endParaRPr lang="ru-RU"/>
          </a:p>
        </p:txBody>
      </p:sp>
    </p:spTree>
    <p:extLst>
      <p:ext uri="{BB962C8B-B14F-4D97-AF65-F5344CB8AC3E}">
        <p14:creationId xmlns:p14="http://schemas.microsoft.com/office/powerpoint/2010/main" val="183806285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14:53:23.611"/>
    </inkml:context>
    <inkml:brush xml:id="br0">
      <inkml:brushProperty name="width" value="0.09701" units="cm"/>
      <inkml:brushProperty name="height" value="0.09701" units="cm"/>
    </inkml:brush>
  </inkml:definitions>
  <inkml:trace contextRef="#ctx0" brushRef="#br0">2245 0 24575,'-19'93'0,"1"0"0,-1 0 0,1 0 0,-1 0 0,1-1 0,-4-3 0,1-12 0,-3 13 0,6-9 0,-2 14 0,-1 7 0,-1 3 0,-1-2 0,1-9 0,1-12-1299,-12 21 0,0-15 0,2-6 1299,-2 11 0,0-1 0,5-14 0,-1 4 0,1-6 0,-2 6 0,2-6 0,-1-3 0,1-1 0,0-2 0,-1-2 477,3-13 1,-1-2-478,1 5 0,-1 0 0,1-6 0,-1 0 0,-4 3 0,0-2 0,5-9 0,-1-1 0,-8 11 0,-1-2 0,-25 27 0,2-1 0,26-36 0,0-2 693,-14 16-693,1 3 0,-18 13 0,23-20 2030,-23 14-2030,31-26 219,-5-2-219,20-20 0,-31 23 0,29-22 0,-14 4 0,-2 12 0,2-16 0,-14 21 0,17-23 0,4-3 0,8-1 0,-1-3 0,-1 0 0,13-4 0,-3-5 0,6 6 0,-1-6 0,1 2 0,-2 1 0,-1 0 0,-9 4 0,7 0 0,-11 1 0,12-2 0,-5 1 0,5-1 0,5-3 0,5 0 0,6-8 0,4-3 0,3-11 0,4-6 0,8-17 0,3-5 0,3-9 0,-3 9 0,-2 1 0,0-7 0,9-25 0,-14 32 0,8-28 0,-26 56 0,0-1 0,-4 7 0,-3 10 0,-1 5 0,-9 14 0,1 16 0,-5-8 0,0 13 0,-23 10 0,3 2 0,2 1 0,-1 2 0,-15 18 0,21-29 0,1-1 0,-9 15 0,-4-4 0,18-15 0,1-5 0,13-19 0,12-9 0,-1 2 0,6-7 0,11 0 0,12 0 0,25 0 0,2 0 0,-9 0 0,-9 0 0,-5 0 0,-2 0 0,8 0 0,-20 0 0,-3 0 0,-10 0 0,1 0 0,-1 0 0,1 0 0,0 0 0,3 0 0,-3 0 0,3 0 0,-3 0 0,-1 0 0,1 0 0,-1 4 0,10-4 0,3 4 0,3-4 0,-2 0 0,1 0 0,-9 0 0,4 0 0,-12 3 0,1-2 0,-2 2 0,7-3 0,1 0 0,0 0 0,-1 0 0,-7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4T14:53:23.612"/>
    </inkml:context>
    <inkml:brush xml:id="br0">
      <inkml:brushProperty name="width" value="0.09701" units="cm"/>
      <inkml:brushProperty name="height" value="0.09701" units="cm"/>
    </inkml:brush>
  </inkml:definitions>
  <inkml:trace contextRef="#ctx0" brushRef="#br0">0 3707 24575,'32'-80'0,"-2"2"0,2-2 0,-1 0 0,0 1 0,0-1 0,6 5 0,-1 8 0,2-11 0,-7 9 0,3-11 0,1-8 0,3-2 0,-2 3 0,2 4 0,-2 14-1299,20-19 0,-1 13 0,-3 4 1299,3-9 0,0 2 0,-8 11 0,2-3 0,-2 4 0,4-3 0,-3 3 0,-1 4 0,1 0 0,-1 2 0,1 1 477,-4 13 1,1 0-478,-1-3 0,2-1 0,-3 5 0,2 0 0,7-2 0,1 3 0,-10 6 0,2 0 0,14-7 0,2 0 0,41-23 0,-3 2 0,-43 30 0,-1 2 693,25-15-693,-5-1 0,35-12 0,-43 17 2030,42-12-2030,-54 23 219,9 2-219,-34 16 0,51-19 0,-46 20 0,21-5 0,5-11 0,-3 15 0,21-18 0,-27 20 0,-6 2 0,-13 0 0,0 4 0,2 0 0,-21 2 0,5 5 0,-12-5 0,4 6 0,-3-4 0,4 2 0,1-2 0,16-3 0,-12 0 0,17 0 0,-18 0 0,7 1 0,-8-1 0,-8 4 0,-8 0 0,-12 6 0,-6 4 0,-3 8 0,-8 5 0,-15 15 0,-3 5 0,-6 7 0,7-8 0,0 0 0,2 5 0,-16 22 0,25-27 0,-14 23 0,42-48 0,1 3 0,7-8 0,6-9 0,1-3 0,15-13 0,-3-13 0,10 8 0,-2-13 0,42-7 0,-7-3 0,-3-1 0,2-2 0,24-14 0,-35 24 0,-2 0 0,15-11 0,9 4 0,-31 11 0,-3 4 0,-21 17 0,-20 7 0,1 0 0,-10 5 0,-18 0 0,-21 0 0,-40 0 0,-5 0 0,15 0 0,16 0 0,8 0 0,3 0 0,-13 0 0,34 0 0,3 0 0,17 0 0,0 0 0,2 0 0,-2 0 0,0 0 0,-6 0 0,5 0 0,-4 0 0,5 0 0,0 0 0,1 0 0,-1-3 0,-16 1 0,-3 0 0,-7 2 0,2 0 0,2 0 0,13 0 0,-8 0 0,23-2 0,-4 1 0,4-3 0,-11 4 0,-2 0 0,0 0 0,1 0 0,12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024BB0-B1CC-4411-83B2-19B843FCBFBB}" type="datetimeFigureOut">
              <a:rPr lang="de-CH" smtClean="0"/>
              <a:t>28.10.24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9D8FD6-BA39-4533-BC20-DDC209BE1C46}" type="slidenum">
              <a:rPr lang="de-CH" smtClean="0"/>
              <a:t>‹nº›</a:t>
            </a:fld>
            <a:endParaRPr lang="de-CH"/>
          </a:p>
        </p:txBody>
      </p:sp>
    </p:spTree>
    <p:extLst>
      <p:ext uri="{BB962C8B-B14F-4D97-AF65-F5344CB8AC3E}">
        <p14:creationId xmlns:p14="http://schemas.microsoft.com/office/powerpoint/2010/main" val="181855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6AA586D-2199-49AD-BD50-1BCD91471A9D}" type="slidenum">
              <a:rPr lang="ru-RU" smtClean="0"/>
              <a:t>1</a:t>
            </a:fld>
            <a:endParaRPr lang="ru-RU"/>
          </a:p>
        </p:txBody>
      </p:sp>
    </p:spTree>
    <p:extLst>
      <p:ext uri="{BB962C8B-B14F-4D97-AF65-F5344CB8AC3E}">
        <p14:creationId xmlns:p14="http://schemas.microsoft.com/office/powerpoint/2010/main" val="488717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1713258"/>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75194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543861"/>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3765345"/>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2525411"/>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descr="Uma imagem contendo ao ar livre, grande, luz, escuro&#10;&#10;Descrição gerada automaticamente">
            <a:extLst>
              <a:ext uri="{FF2B5EF4-FFF2-40B4-BE49-F238E27FC236}">
                <a16:creationId xmlns:a16="http://schemas.microsoft.com/office/drawing/2014/main" id="{461AB32B-8C60-060E-2F9A-1A2C9B4B21CA}"/>
              </a:ext>
            </a:extLst>
          </p:cNvPr>
          <p:cNvPicPr/>
          <p:nvPr userDrawn="1"/>
        </p:nvPicPr>
        <p:blipFill>
          <a:blip r:embed="rId7">
            <a:duotone>
              <a:schemeClr val="accent5">
                <a:shade val="45000"/>
                <a:satMod val="135000"/>
              </a:schemeClr>
              <a:prstClr val="white"/>
            </a:duotone>
            <a:alphaModFix amt="50000"/>
            <a:extLst>
              <a:ext uri="{BEBA8EAE-BF5A-486C-A8C5-ECC9F3942E4B}">
                <a14:imgProps xmlns:a14="http://schemas.microsoft.com/office/drawing/2010/main">
                  <a14:imgLayer r:embed="rId8">
                    <a14:imgEffect>
                      <a14:artisticPlasticWrap/>
                    </a14:imgEffect>
                    <a14:imgEffect>
                      <a14:colorTemperature colorTemp="7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474464" y="0"/>
            <a:ext cx="3243072" cy="6858000"/>
          </a:xfrm>
          <a:prstGeom prst="rect">
            <a:avLst/>
          </a:prstGeom>
        </p:spPr>
      </p:pic>
      <p:pic>
        <p:nvPicPr>
          <p:cNvPr id="8" name="Imagem 7">
            <a:extLst>
              <a:ext uri="{FF2B5EF4-FFF2-40B4-BE49-F238E27FC236}">
                <a16:creationId xmlns:a16="http://schemas.microsoft.com/office/drawing/2014/main" id="{2BDFD4B5-5BEC-8D63-541E-AC5D6501AFDA}"/>
              </a:ext>
            </a:extLst>
          </p:cNvPr>
          <p:cNvPicPr>
            <a:picLocks noChangeAspect="1"/>
          </p:cNvPicPr>
          <p:nvPr userDrawn="1"/>
        </p:nvPicPr>
        <p:blipFill>
          <a:blip r:embed="rId9">
            <a:clrChange>
              <a:clrFrom>
                <a:srgbClr val="FFFFFF"/>
              </a:clrFrom>
              <a:clrTo>
                <a:srgbClr val="FFFFFF">
                  <a:alpha val="0"/>
                </a:srgbClr>
              </a:clrTo>
            </a:clrChange>
          </a:blip>
          <a:stretch>
            <a:fillRect/>
          </a:stretch>
        </p:blipFill>
        <p:spPr>
          <a:xfrm>
            <a:off x="2774950" y="6125845"/>
            <a:ext cx="6642100" cy="732155"/>
          </a:xfrm>
          <a:prstGeom prst="rect">
            <a:avLst/>
          </a:prstGeom>
        </p:spPr>
      </p:pic>
    </p:spTree>
    <p:extLst>
      <p:ext uri="{BB962C8B-B14F-4D97-AF65-F5344CB8AC3E}">
        <p14:creationId xmlns:p14="http://schemas.microsoft.com/office/powerpoint/2010/main" val="120997501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youtube.com/watch?v=eFU3nWpY3a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tiff"/><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1.png"/><Relationship Id="rId7" Type="http://schemas.openxmlformats.org/officeDocument/2006/relationships/customXml" Target="../ink/ink2.xml"/><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3.png"/><Relationship Id="rId4" Type="http://schemas.openxmlformats.org/officeDocument/2006/relationships/customXml" Target="../ink/ink1.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7" Type="http://schemas.microsoft.com/office/2007/relationships/hdphoto" Target="../media/hdphoto3.wdp"/><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8.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3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6.wdp"/><Relationship Id="rId7" Type="http://schemas.openxmlformats.org/officeDocument/2006/relationships/image" Target="../media/image84.png"/><Relationship Id="rId2" Type="http://schemas.openxmlformats.org/officeDocument/2006/relationships/image" Target="../media/image81.pn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83.png"/><Relationship Id="rId10" Type="http://schemas.microsoft.com/office/2007/relationships/hdphoto" Target="../media/hdphoto9.wdp"/><Relationship Id="rId4" Type="http://schemas.openxmlformats.org/officeDocument/2006/relationships/image" Target="../media/image82.png"/><Relationship Id="rId9"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indoor, toy, cluttered&#10;&#10;Description automatically generated">
            <a:extLst>
              <a:ext uri="{FF2B5EF4-FFF2-40B4-BE49-F238E27FC236}">
                <a16:creationId xmlns:a16="http://schemas.microsoft.com/office/drawing/2014/main" id="{697FB253-8FEC-D84B-806C-78EDB294E38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8" name="Rectangle 7">
            <a:extLst>
              <a:ext uri="{FF2B5EF4-FFF2-40B4-BE49-F238E27FC236}">
                <a16:creationId xmlns:a16="http://schemas.microsoft.com/office/drawing/2014/main" id="{1E960114-1B21-B047-BE9C-46F42E7D0DB0}"/>
              </a:ext>
            </a:extLst>
          </p:cNvPr>
          <p:cNvSpPr/>
          <p:nvPr/>
        </p:nvSpPr>
        <p:spPr>
          <a:xfrm>
            <a:off x="0" y="2475673"/>
            <a:ext cx="12192000" cy="2365268"/>
          </a:xfrm>
          <a:prstGeom prst="rect">
            <a:avLst/>
          </a:prstGeom>
          <a:solidFill>
            <a:schemeClr val="tx1">
              <a:alpha val="520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Заголовок 2"/>
          <p:cNvSpPr>
            <a:spLocks noGrp="1"/>
          </p:cNvSpPr>
          <p:nvPr>
            <p:ph type="ctrTitle" idx="4294967295"/>
          </p:nvPr>
        </p:nvSpPr>
        <p:spPr>
          <a:xfrm>
            <a:off x="419205" y="2958335"/>
            <a:ext cx="10334390" cy="1179289"/>
          </a:xfrm>
          <a:prstGeom prst="rect">
            <a:avLst/>
          </a:prstGeom>
        </p:spPr>
        <p:txBody>
          <a:bodyPr>
            <a:normAutofit fontScale="90000"/>
          </a:bodyPr>
          <a:lstStyle/>
          <a:p>
            <a:pPr algn="l"/>
            <a:r>
              <a:rPr lang="pt" sz="8000" b="1" dirty="0">
                <a:solidFill>
                  <a:schemeClr val="bg1"/>
                </a:solidFill>
                <a:latin typeface="+mn-lt"/>
                <a:cs typeface="Geeza Pro" panose="02000400000000000000" pitchFamily="2" charset="-78"/>
              </a:rPr>
              <a:t>FIPRES </a:t>
            </a:r>
            <a:br>
              <a:rPr lang="en-US" dirty="0">
                <a:solidFill>
                  <a:schemeClr val="bg1"/>
                </a:solidFill>
                <a:latin typeface="+mn-lt"/>
                <a:cs typeface="Geeza Pro" panose="02000400000000000000" pitchFamily="2" charset="-78"/>
              </a:rPr>
            </a:br>
            <a:r>
              <a:rPr lang="pt" sz="3100" dirty="0">
                <a:solidFill>
                  <a:schemeClr val="bg1"/>
                </a:solidFill>
                <a:latin typeface="+mn-lt"/>
                <a:cs typeface="Geeza Pro" panose="02000400000000000000" pitchFamily="2" charset="-78"/>
              </a:rPr>
              <a:t>Sistema de Prevenção de Incêndio e Controle de Superaquecimento</a:t>
            </a:r>
            <a:endParaRPr lang="ru-RU" sz="3100" dirty="0">
              <a:solidFill>
                <a:schemeClr val="bg1"/>
              </a:solidFill>
              <a:latin typeface="+mn-lt"/>
              <a:cs typeface="Geeza Pro" panose="02000400000000000000" pitchFamily="2" charset="-78"/>
            </a:endParaRPr>
          </a:p>
        </p:txBody>
      </p:sp>
      <p:sp>
        <p:nvSpPr>
          <p:cNvPr id="4" name="Подзаголовок 3"/>
          <p:cNvSpPr>
            <a:spLocks noGrp="1"/>
          </p:cNvSpPr>
          <p:nvPr>
            <p:ph type="subTitle" idx="4294967295"/>
          </p:nvPr>
        </p:nvSpPr>
        <p:spPr>
          <a:xfrm>
            <a:off x="2895600" y="4287022"/>
            <a:ext cx="6400800" cy="440796"/>
          </a:xfrm>
          <a:prstGeom prst="rect">
            <a:avLst/>
          </a:prstGeom>
        </p:spPr>
        <p:txBody>
          <a:bodyPr>
            <a:normAutofit fontScale="92500" lnSpcReduction="10000"/>
          </a:bodyPr>
          <a:lstStyle/>
          <a:p>
            <a:r>
              <a:rPr lang="pt" dirty="0">
                <a:solidFill>
                  <a:schemeClr val="bg1"/>
                </a:solidFill>
                <a:latin typeface="+mj-lt"/>
              </a:rPr>
              <a:t>apresentação do sistema</a:t>
            </a:r>
            <a:endParaRPr lang="ru-RU" dirty="0">
              <a:solidFill>
                <a:schemeClr val="bg1"/>
              </a:solidFill>
              <a:latin typeface="+mj-lt"/>
            </a:endParaRPr>
          </a:p>
        </p:txBody>
      </p:sp>
      <p:pic>
        <p:nvPicPr>
          <p:cNvPr id="9" name="Picture 8" descr="A close up of a sign&#10;&#10;Description automatically generated">
            <a:extLst>
              <a:ext uri="{FF2B5EF4-FFF2-40B4-BE49-F238E27FC236}">
                <a16:creationId xmlns:a16="http://schemas.microsoft.com/office/drawing/2014/main" id="{55FABC8A-4BDF-4038-A6B1-8C9DB58B7090}"/>
              </a:ext>
            </a:extLst>
          </p:cNvPr>
          <p:cNvPicPr>
            <a:picLocks noChangeAspect="1"/>
          </p:cNvPicPr>
          <p:nvPr/>
        </p:nvPicPr>
        <p:blipFill>
          <a:blip r:embed="rId4" cstate="hqprint">
            <a:alphaModFix/>
            <a:biLevel thresh="25000"/>
            <a:extLst>
              <a:ext uri="{28A0092B-C50C-407E-A947-70E740481C1C}">
                <a14:useLocalDpi xmlns:a14="http://schemas.microsoft.com/office/drawing/2010/main"/>
              </a:ext>
            </a:extLst>
          </a:blip>
          <a:stretch>
            <a:fillRect/>
          </a:stretch>
        </p:blipFill>
        <p:spPr>
          <a:xfrm>
            <a:off x="9629774" y="318634"/>
            <a:ext cx="2266791" cy="422889"/>
          </a:xfrm>
          <a:prstGeom prst="rect">
            <a:avLst/>
          </a:prstGeom>
        </p:spPr>
      </p:pic>
      <p:pic>
        <p:nvPicPr>
          <p:cNvPr id="7" name="Imagem 6" descr="Logotipo&#10;&#10;Descrição gerada automaticamente com confiança média">
            <a:extLst>
              <a:ext uri="{FF2B5EF4-FFF2-40B4-BE49-F238E27FC236}">
                <a16:creationId xmlns:a16="http://schemas.microsoft.com/office/drawing/2014/main" id="{F2629C72-E8FC-E6C7-53E2-5EE9457AD1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0461" y="105728"/>
            <a:ext cx="3751077" cy="2157039"/>
          </a:xfrm>
          <a:prstGeom prst="rect">
            <a:avLst/>
          </a:prstGeom>
        </p:spPr>
      </p:pic>
    </p:spTree>
    <p:extLst>
      <p:ext uri="{BB962C8B-B14F-4D97-AF65-F5344CB8AC3E}">
        <p14:creationId xmlns:p14="http://schemas.microsoft.com/office/powerpoint/2010/main" val="3573786821"/>
      </p:ext>
    </p:extLst>
  </p:cSld>
  <p:clrMapOvr>
    <a:masterClrMapping/>
  </p:clrMapOvr>
  <mc:AlternateContent xmlns:mc="http://schemas.openxmlformats.org/markup-compatibility/2006" xmlns:p14="http://schemas.microsoft.com/office/powerpoint/2010/main">
    <mc:Choice Requires="p14">
      <p:transition spd="slow" p14:dur="2000" advTm="17292"/>
    </mc:Choice>
    <mc:Fallback xmlns="">
      <p:transition spd="slow" advTm="1729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2" descr="Image result for switchgear fire">
            <a:extLst>
              <a:ext uri="{FF2B5EF4-FFF2-40B4-BE49-F238E27FC236}">
                <a16:creationId xmlns:a16="http://schemas.microsoft.com/office/drawing/2014/main" id="{F96270DD-9326-4993-9C73-00264DB65F4D}"/>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400615" y="981230"/>
            <a:ext cx="6337288" cy="4606250"/>
          </a:xfrm>
          <a:prstGeom prst="rect">
            <a:avLst/>
          </a:prstGeom>
          <a:noFill/>
          <a:extLst>
            <a:ext uri="{909E8E84-426E-40DD-AFC4-6F175D3DCCD1}">
              <a14:hiddenFill xmlns:a14="http://schemas.microsoft.com/office/drawing/2010/main">
                <a:solidFill>
                  <a:srgbClr val="FFFFFF"/>
                </a:solidFill>
              </a14:hiddenFill>
            </a:ext>
          </a:extLst>
        </p:spPr>
      </p:pic>
      <p:sp>
        <p:nvSpPr>
          <p:cNvPr id="17" name="Прямоугольник 5">
            <a:extLst>
              <a:ext uri="{FF2B5EF4-FFF2-40B4-BE49-F238E27FC236}">
                <a16:creationId xmlns:a16="http://schemas.microsoft.com/office/drawing/2014/main" id="{B90F49F6-261E-486E-A468-28996A44C3D1}"/>
              </a:ext>
            </a:extLst>
          </p:cNvPr>
          <p:cNvSpPr/>
          <p:nvPr/>
        </p:nvSpPr>
        <p:spPr>
          <a:xfrm>
            <a:off x="7566870" y="1515915"/>
            <a:ext cx="4218177" cy="736391"/>
          </a:xfrm>
          <a:prstGeom prst="rect">
            <a:avLst/>
          </a:prstGeom>
        </p:spPr>
        <p:txBody>
          <a:bodyPr vert="horz" lIns="91440" tIns="45720" rIns="91440" bIns="45720" rtlCol="0">
            <a:normAutofit/>
          </a:bodyPr>
          <a:lstStyle/>
          <a:p>
            <a:pPr defTabSz="914400">
              <a:lnSpc>
                <a:spcPct val="90000"/>
              </a:lnSpc>
              <a:spcAft>
                <a:spcPts val="600"/>
              </a:spcAft>
            </a:pPr>
            <a:r>
              <a:rPr lang="pt" sz="1600" dirty="0"/>
              <a:t>dos incêndios em edifícios são devidos a avarias elétricas*</a:t>
            </a:r>
            <a:endParaRPr lang="en-US" sz="1600" b="1" dirty="0"/>
          </a:p>
        </p:txBody>
      </p:sp>
      <p:sp>
        <p:nvSpPr>
          <p:cNvPr id="18" name="Прямоугольник 6">
            <a:extLst>
              <a:ext uri="{FF2B5EF4-FFF2-40B4-BE49-F238E27FC236}">
                <a16:creationId xmlns:a16="http://schemas.microsoft.com/office/drawing/2014/main" id="{692AC84C-7D04-43B0-A982-56FEE8D9CD9D}"/>
              </a:ext>
            </a:extLst>
          </p:cNvPr>
          <p:cNvSpPr/>
          <p:nvPr/>
        </p:nvSpPr>
        <p:spPr>
          <a:xfrm>
            <a:off x="7310725" y="789124"/>
            <a:ext cx="4103232" cy="861774"/>
          </a:xfrm>
          <a:prstGeom prst="rect">
            <a:avLst/>
          </a:prstGeom>
        </p:spPr>
        <p:txBody>
          <a:bodyPr wrap="square">
            <a:spAutoFit/>
          </a:bodyPr>
          <a:lstStyle/>
          <a:p>
            <a:pPr>
              <a:spcAft>
                <a:spcPts val="600"/>
              </a:spcAft>
            </a:pPr>
            <a:r>
              <a:rPr lang="pt" sz="5000" b="1" dirty="0">
                <a:solidFill>
                  <a:schemeClr val="accent1"/>
                </a:solidFill>
                <a:latin typeface="SF UI Display" panose="00000300000000000000" pitchFamily="2" charset="0"/>
              </a:rPr>
              <a:t>25%</a:t>
            </a:r>
          </a:p>
        </p:txBody>
      </p:sp>
      <p:sp>
        <p:nvSpPr>
          <p:cNvPr id="19" name="Прямоугольник 5">
            <a:extLst>
              <a:ext uri="{FF2B5EF4-FFF2-40B4-BE49-F238E27FC236}">
                <a16:creationId xmlns:a16="http://schemas.microsoft.com/office/drawing/2014/main" id="{7E5A1D82-8FD6-4CA2-86AE-5E6C6816085A}"/>
              </a:ext>
            </a:extLst>
          </p:cNvPr>
          <p:cNvSpPr/>
          <p:nvPr/>
        </p:nvSpPr>
        <p:spPr>
          <a:xfrm>
            <a:off x="7566870" y="3284355"/>
            <a:ext cx="4055893" cy="661720"/>
          </a:xfrm>
          <a:prstGeom prst="rect">
            <a:avLst/>
          </a:prstGeom>
        </p:spPr>
        <p:txBody>
          <a:bodyPr wrap="square">
            <a:spAutoFit/>
          </a:bodyPr>
          <a:lstStyle/>
          <a:p>
            <a:pPr>
              <a:spcAft>
                <a:spcPts val="600"/>
              </a:spcAft>
            </a:pPr>
            <a:r>
              <a:rPr lang="pt" sz="1600" dirty="0"/>
              <a:t>dos incêndios na Alemanha são</a:t>
            </a:r>
          </a:p>
          <a:p>
            <a:pPr>
              <a:spcAft>
                <a:spcPts val="600"/>
              </a:spcAft>
            </a:pPr>
            <a:r>
              <a:rPr lang="pt" sz="1600" dirty="0"/>
              <a:t>relacionado com eletricidade**</a:t>
            </a:r>
          </a:p>
        </p:txBody>
      </p:sp>
      <p:sp>
        <p:nvSpPr>
          <p:cNvPr id="20" name="Прямоугольник 6">
            <a:extLst>
              <a:ext uri="{FF2B5EF4-FFF2-40B4-BE49-F238E27FC236}">
                <a16:creationId xmlns:a16="http://schemas.microsoft.com/office/drawing/2014/main" id="{C0D08950-872C-4C00-8AB4-68535DF5D64B}"/>
              </a:ext>
            </a:extLst>
          </p:cNvPr>
          <p:cNvSpPr/>
          <p:nvPr/>
        </p:nvSpPr>
        <p:spPr>
          <a:xfrm>
            <a:off x="7310725" y="2625278"/>
            <a:ext cx="2992655" cy="861774"/>
          </a:xfrm>
          <a:prstGeom prst="rect">
            <a:avLst/>
          </a:prstGeom>
        </p:spPr>
        <p:txBody>
          <a:bodyPr wrap="square">
            <a:spAutoFit/>
          </a:bodyPr>
          <a:lstStyle/>
          <a:p>
            <a:pPr>
              <a:spcAft>
                <a:spcPts val="600"/>
              </a:spcAft>
            </a:pPr>
            <a:r>
              <a:rPr lang="pt" sz="5000" b="1" dirty="0">
                <a:solidFill>
                  <a:schemeClr val="accent1"/>
                </a:solidFill>
                <a:latin typeface="SF UI Display" panose="00000300000000000000" pitchFamily="2" charset="0"/>
              </a:rPr>
              <a:t>32%</a:t>
            </a:r>
          </a:p>
        </p:txBody>
      </p:sp>
      <p:sp>
        <p:nvSpPr>
          <p:cNvPr id="21" name="Rectangle 11">
            <a:extLst>
              <a:ext uri="{FF2B5EF4-FFF2-40B4-BE49-F238E27FC236}">
                <a16:creationId xmlns:a16="http://schemas.microsoft.com/office/drawing/2014/main" id="{32DF37FC-D7B5-4952-945F-0856F14D7FF1}"/>
              </a:ext>
            </a:extLst>
          </p:cNvPr>
          <p:cNvSpPr/>
          <p:nvPr/>
        </p:nvSpPr>
        <p:spPr>
          <a:xfrm>
            <a:off x="7566870" y="5186201"/>
            <a:ext cx="3913280" cy="661720"/>
          </a:xfrm>
          <a:prstGeom prst="rect">
            <a:avLst/>
          </a:prstGeom>
        </p:spPr>
        <p:txBody>
          <a:bodyPr wrap="square">
            <a:spAutoFit/>
          </a:bodyPr>
          <a:lstStyle/>
          <a:p>
            <a:pPr>
              <a:spcAft>
                <a:spcPts val="600"/>
              </a:spcAft>
            </a:pPr>
            <a:r>
              <a:rPr lang="pt" sz="1600" dirty="0"/>
              <a:t>de danos danos anuais nos EUA</a:t>
            </a:r>
          </a:p>
          <a:p>
            <a:pPr>
              <a:spcAft>
                <a:spcPts val="600"/>
              </a:spcAft>
            </a:pPr>
            <a:r>
              <a:rPr lang="pt" sz="1600" dirty="0"/>
              <a:t>e Europa devido a incêndios elétricos ***</a:t>
            </a:r>
            <a:endParaRPr lang="ru-RU" sz="1600" dirty="0"/>
          </a:p>
        </p:txBody>
      </p:sp>
      <p:sp>
        <p:nvSpPr>
          <p:cNvPr id="22" name="Прямоугольник 6">
            <a:extLst>
              <a:ext uri="{FF2B5EF4-FFF2-40B4-BE49-F238E27FC236}">
                <a16:creationId xmlns:a16="http://schemas.microsoft.com/office/drawing/2014/main" id="{CED5DEC7-84A2-4EED-9B20-9810B5EE5662}"/>
              </a:ext>
            </a:extLst>
          </p:cNvPr>
          <p:cNvSpPr/>
          <p:nvPr/>
        </p:nvSpPr>
        <p:spPr>
          <a:xfrm>
            <a:off x="7310725" y="4519101"/>
            <a:ext cx="4538444" cy="861774"/>
          </a:xfrm>
          <a:prstGeom prst="rect">
            <a:avLst/>
          </a:prstGeom>
        </p:spPr>
        <p:txBody>
          <a:bodyPr wrap="square">
            <a:spAutoFit/>
          </a:bodyPr>
          <a:lstStyle/>
          <a:p>
            <a:pPr>
              <a:spcAft>
                <a:spcPts val="600"/>
              </a:spcAft>
            </a:pPr>
            <a:r>
              <a:rPr lang="pt" sz="5000" b="1" dirty="0">
                <a:solidFill>
                  <a:schemeClr val="accent1"/>
                </a:solidFill>
                <a:latin typeface="SF UI Display" panose="00000300000000000000" pitchFamily="2" charset="0"/>
              </a:rPr>
              <a:t>US$ 3,2 bilhões</a:t>
            </a:r>
          </a:p>
        </p:txBody>
      </p:sp>
    </p:spTree>
    <p:extLst>
      <p:ext uri="{BB962C8B-B14F-4D97-AF65-F5344CB8AC3E}">
        <p14:creationId xmlns:p14="http://schemas.microsoft.com/office/powerpoint/2010/main" val="1459084196"/>
      </p:ext>
    </p:extLst>
  </p:cSld>
  <p:clrMapOvr>
    <a:masterClrMapping/>
  </p:clrMapOvr>
  <mc:AlternateContent xmlns:mc="http://schemas.openxmlformats.org/markup-compatibility/2006" xmlns:p14="http://schemas.microsoft.com/office/powerpoint/2010/main">
    <mc:Choice Requires="p14">
      <p:transition spd="slow" p14:dur="2000" advTm="7435"/>
    </mc:Choice>
    <mc:Fallback xmlns="">
      <p:transition spd="slow" advTm="743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latin typeface="+mj-lt"/>
              </a:rPr>
              <a:pPr/>
              <a:t>3</a:t>
            </a:fld>
            <a:endParaRPr lang="de-CH">
              <a:latin typeface="+mj-lt"/>
            </a:endParaRPr>
          </a:p>
        </p:txBody>
      </p:sp>
      <p:pic>
        <p:nvPicPr>
          <p:cNvPr id="15" name="Google Shape;109;p5">
            <a:extLst>
              <a:ext uri="{FF2B5EF4-FFF2-40B4-BE49-F238E27FC236}">
                <a16:creationId xmlns:a16="http://schemas.microsoft.com/office/drawing/2014/main" id="{94B5A2DC-B73A-9D49-B19E-CF89FCAC8660}"/>
              </a:ext>
            </a:extLst>
          </p:cNvPr>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8868362" y="266844"/>
            <a:ext cx="2952223" cy="3028198"/>
          </a:xfrm>
          <a:prstGeom prst="rect">
            <a:avLst/>
          </a:prstGeom>
          <a:noFill/>
          <a:ln>
            <a:noFill/>
          </a:ln>
        </p:spPr>
      </p:pic>
      <p:pic>
        <p:nvPicPr>
          <p:cNvPr id="16" name="Google Shape;110;p5">
            <a:extLst>
              <a:ext uri="{FF2B5EF4-FFF2-40B4-BE49-F238E27FC236}">
                <a16:creationId xmlns:a16="http://schemas.microsoft.com/office/drawing/2014/main" id="{8E06B21E-73DA-C248-A65A-0ED7565AA30E}"/>
              </a:ext>
            </a:extLst>
          </p:cNvPr>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8868354" y="3562958"/>
            <a:ext cx="2952231" cy="3028198"/>
          </a:xfrm>
          <a:prstGeom prst="rect">
            <a:avLst/>
          </a:prstGeom>
          <a:noFill/>
          <a:ln>
            <a:noFill/>
          </a:ln>
        </p:spPr>
      </p:pic>
      <p:sp>
        <p:nvSpPr>
          <p:cNvPr id="17" name="Google Shape;96;p5">
            <a:extLst>
              <a:ext uri="{FF2B5EF4-FFF2-40B4-BE49-F238E27FC236}">
                <a16:creationId xmlns:a16="http://schemas.microsoft.com/office/drawing/2014/main" id="{FFB254AE-6254-8E4F-A6D4-5D30B36D8D2A}"/>
              </a:ext>
            </a:extLst>
          </p:cNvPr>
          <p:cNvSpPr txBox="1"/>
          <p:nvPr/>
        </p:nvSpPr>
        <p:spPr>
          <a:xfrm>
            <a:off x="402370" y="-55555"/>
            <a:ext cx="8850688" cy="1162422"/>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135BAB"/>
              </a:buClr>
              <a:buSzPts val="4400"/>
              <a:buFont typeface="Calibri"/>
              <a:buNone/>
            </a:pPr>
            <a:r>
              <a:rPr lang="pt" sz="4000" b="1" dirty="0">
                <a:solidFill>
                  <a:srgbClr val="135BAB"/>
                </a:solidFill>
                <a:latin typeface="Calibri"/>
                <a:ea typeface="Calibri"/>
                <a:cs typeface="Calibri"/>
                <a:sym typeface="Calibri"/>
              </a:rPr>
              <a:t>Razões de superaquecimento/incêndio</a:t>
            </a:r>
            <a:endParaRPr sz="4000" dirty="0"/>
          </a:p>
        </p:txBody>
      </p:sp>
      <p:sp>
        <p:nvSpPr>
          <p:cNvPr id="41" name="Rectangle 40">
            <a:extLst>
              <a:ext uri="{FF2B5EF4-FFF2-40B4-BE49-F238E27FC236}">
                <a16:creationId xmlns:a16="http://schemas.microsoft.com/office/drawing/2014/main" id="{2335A8B3-2DB0-9C40-93F8-DA71D34C2D46}"/>
              </a:ext>
            </a:extLst>
          </p:cNvPr>
          <p:cNvSpPr/>
          <p:nvPr/>
        </p:nvSpPr>
        <p:spPr>
          <a:xfrm>
            <a:off x="4308393" y="3137319"/>
            <a:ext cx="4024707"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2" name="Rectangle 41">
            <a:extLst>
              <a:ext uri="{FF2B5EF4-FFF2-40B4-BE49-F238E27FC236}">
                <a16:creationId xmlns:a16="http://schemas.microsoft.com/office/drawing/2014/main" id="{8994819A-AC63-0B40-80C5-01160DA76A7D}"/>
              </a:ext>
            </a:extLst>
          </p:cNvPr>
          <p:cNvSpPr/>
          <p:nvPr/>
        </p:nvSpPr>
        <p:spPr>
          <a:xfrm>
            <a:off x="4339364" y="4280222"/>
            <a:ext cx="4024707"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3" name="Rectangle 42">
            <a:extLst>
              <a:ext uri="{FF2B5EF4-FFF2-40B4-BE49-F238E27FC236}">
                <a16:creationId xmlns:a16="http://schemas.microsoft.com/office/drawing/2014/main" id="{BFF901F0-77D7-B743-83FC-98F7EA6B3A4A}"/>
              </a:ext>
            </a:extLst>
          </p:cNvPr>
          <p:cNvSpPr/>
          <p:nvPr/>
        </p:nvSpPr>
        <p:spPr>
          <a:xfrm>
            <a:off x="4352442" y="2386963"/>
            <a:ext cx="3970232"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4" name="Rectangle 43">
            <a:extLst>
              <a:ext uri="{FF2B5EF4-FFF2-40B4-BE49-F238E27FC236}">
                <a16:creationId xmlns:a16="http://schemas.microsoft.com/office/drawing/2014/main" id="{FFE55182-3FC7-394C-9A30-FA00904383B3}"/>
              </a:ext>
            </a:extLst>
          </p:cNvPr>
          <p:cNvSpPr/>
          <p:nvPr/>
        </p:nvSpPr>
        <p:spPr>
          <a:xfrm>
            <a:off x="515938" y="1890007"/>
            <a:ext cx="3210340" cy="400110"/>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0070C0"/>
              </a:solidFill>
              <a:effectLst/>
              <a:uLnTx/>
              <a:uFillTx/>
              <a:latin typeface="Arial"/>
              <a:ea typeface="+mn-ea"/>
              <a:cs typeface="+mn-cs"/>
              <a:sym typeface="Arial"/>
            </a:endParaRPr>
          </a:p>
        </p:txBody>
      </p:sp>
      <p:sp>
        <p:nvSpPr>
          <p:cNvPr id="45" name="Rectangle 44">
            <a:extLst>
              <a:ext uri="{FF2B5EF4-FFF2-40B4-BE49-F238E27FC236}">
                <a16:creationId xmlns:a16="http://schemas.microsoft.com/office/drawing/2014/main" id="{BC0F3BB4-8C87-6A4E-B3EB-C16E4C21498D}"/>
              </a:ext>
            </a:extLst>
          </p:cNvPr>
          <p:cNvSpPr/>
          <p:nvPr/>
        </p:nvSpPr>
        <p:spPr>
          <a:xfrm>
            <a:off x="515938" y="3137319"/>
            <a:ext cx="3210340"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6" name="Rectangle 45">
            <a:extLst>
              <a:ext uri="{FF2B5EF4-FFF2-40B4-BE49-F238E27FC236}">
                <a16:creationId xmlns:a16="http://schemas.microsoft.com/office/drawing/2014/main" id="{4C9DA1B7-912F-A049-8FA0-B34E49343414}"/>
              </a:ext>
            </a:extLst>
          </p:cNvPr>
          <p:cNvSpPr/>
          <p:nvPr/>
        </p:nvSpPr>
        <p:spPr>
          <a:xfrm>
            <a:off x="515938" y="4269704"/>
            <a:ext cx="3241311"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7" name="Rectangle 46">
            <a:extLst>
              <a:ext uri="{FF2B5EF4-FFF2-40B4-BE49-F238E27FC236}">
                <a16:creationId xmlns:a16="http://schemas.microsoft.com/office/drawing/2014/main" id="{F405AEBC-D039-1D40-8933-637C5AE19674}"/>
              </a:ext>
            </a:extLst>
          </p:cNvPr>
          <p:cNvSpPr/>
          <p:nvPr/>
        </p:nvSpPr>
        <p:spPr>
          <a:xfrm>
            <a:off x="515938" y="2386963"/>
            <a:ext cx="3210340" cy="400110"/>
          </a:xfrm>
          <a:prstGeom prst="rect">
            <a:avLst/>
          </a:prstGeom>
          <a:solidFill>
            <a:srgbClr val="FFFFFF">
              <a:lumMod val="8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8" name="Объект 2">
            <a:extLst>
              <a:ext uri="{FF2B5EF4-FFF2-40B4-BE49-F238E27FC236}">
                <a16:creationId xmlns:a16="http://schemas.microsoft.com/office/drawing/2014/main" id="{BC61AA3D-7052-EC4B-98C1-CD059D9C7694}"/>
              </a:ext>
            </a:extLst>
          </p:cNvPr>
          <p:cNvSpPr txBox="1">
            <a:spLocks/>
          </p:cNvSpPr>
          <p:nvPr/>
        </p:nvSpPr>
        <p:spPr>
          <a:xfrm>
            <a:off x="591325" y="2297558"/>
            <a:ext cx="3445208" cy="308285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rgbClr val="006699"/>
              </a:buClr>
              <a:buSzPts val="2800"/>
              <a:buFont typeface="Arial"/>
              <a:buChar char="•"/>
              <a:defRPr sz="2800" b="0" i="0" u="none" strike="noStrike" cap="none">
                <a:solidFill>
                  <a:srgbClr val="44545E"/>
                </a:solidFill>
                <a:latin typeface="Trebuchet MS"/>
                <a:ea typeface="Trebuchet MS"/>
                <a:cs typeface="Trebuchet MS"/>
                <a:sym typeface="Trebuchet MS"/>
              </a:defRPr>
            </a:lvl1pPr>
            <a:lvl2pPr marL="914400" marR="0" lvl="1" indent="-381000" algn="l" rtl="0">
              <a:lnSpc>
                <a:spcPct val="100000"/>
              </a:lnSpc>
              <a:spcBef>
                <a:spcPts val="480"/>
              </a:spcBef>
              <a:spcAft>
                <a:spcPts val="0"/>
              </a:spcAft>
              <a:buClr>
                <a:srgbClr val="204D21"/>
              </a:buClr>
              <a:buSzPts val="2400"/>
              <a:buFont typeface="Arial"/>
              <a:buChar char="–"/>
              <a:defRPr sz="2400" b="0" i="0" u="none" strike="noStrike" cap="none">
                <a:solidFill>
                  <a:srgbClr val="44545E"/>
                </a:solidFill>
                <a:latin typeface="Trebuchet MS"/>
                <a:ea typeface="Trebuchet MS"/>
                <a:cs typeface="Trebuchet MS"/>
                <a:sym typeface="Trebuchet MS"/>
              </a:defRPr>
            </a:lvl2pPr>
            <a:lvl3pPr marL="1371600" marR="0" lvl="2" indent="-355600" algn="l" rtl="0">
              <a:lnSpc>
                <a:spcPct val="100000"/>
              </a:lnSpc>
              <a:spcBef>
                <a:spcPts val="400"/>
              </a:spcBef>
              <a:spcAft>
                <a:spcPts val="0"/>
              </a:spcAft>
              <a:buClr>
                <a:srgbClr val="7F7F7F"/>
              </a:buClr>
              <a:buSzPts val="2000"/>
              <a:buFont typeface="Arial"/>
              <a:buChar char="•"/>
              <a:defRPr sz="2000" b="0" i="0" u="none" strike="noStrike" cap="none">
                <a:solidFill>
                  <a:srgbClr val="44545E"/>
                </a:solidFill>
                <a:latin typeface="Trebuchet MS"/>
                <a:ea typeface="Trebuchet MS"/>
                <a:cs typeface="Trebuchet MS"/>
                <a:sym typeface="Trebuchet MS"/>
              </a:defRPr>
            </a:lvl3pPr>
            <a:lvl4pPr marL="1828800" marR="0" lvl="3" indent="-342900" algn="l" rtl="0">
              <a:lnSpc>
                <a:spcPct val="100000"/>
              </a:lnSpc>
              <a:spcBef>
                <a:spcPts val="360"/>
              </a:spcBef>
              <a:spcAft>
                <a:spcPts val="0"/>
              </a:spcAft>
              <a:buClr>
                <a:srgbClr val="44545E"/>
              </a:buClr>
              <a:buSzPts val="1800"/>
              <a:buFont typeface="Arial"/>
              <a:buChar char="–"/>
              <a:defRPr sz="1800" b="0" i="0" u="none" strike="noStrike" cap="none">
                <a:solidFill>
                  <a:srgbClr val="44545E"/>
                </a:solidFill>
                <a:latin typeface="Trebuchet MS"/>
                <a:ea typeface="Trebuchet MS"/>
                <a:cs typeface="Trebuchet MS"/>
                <a:sym typeface="Trebuchet MS"/>
              </a:defRPr>
            </a:lvl4pPr>
            <a:lvl5pPr marL="2286000" marR="0" lvl="4" indent="-342900" algn="l" rtl="0">
              <a:lnSpc>
                <a:spcPct val="100000"/>
              </a:lnSpc>
              <a:spcBef>
                <a:spcPts val="360"/>
              </a:spcBef>
              <a:spcAft>
                <a:spcPts val="0"/>
              </a:spcAft>
              <a:buClr>
                <a:srgbClr val="44545E"/>
              </a:buClr>
              <a:buSzPts val="1800"/>
              <a:buFont typeface="Arial"/>
              <a:buChar char="»"/>
              <a:defRPr sz="1600" b="0" i="0" u="none" strike="noStrike" cap="none">
                <a:solidFill>
                  <a:srgbClr val="44545E"/>
                </a:solidFill>
                <a:latin typeface="Trebuchet MS"/>
                <a:ea typeface="Trebuchet MS"/>
                <a:cs typeface="Trebuchet MS"/>
                <a:sym typeface="Trebuchet MS"/>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defTabSz="914400">
              <a:buClr>
                <a:srgbClr val="FFFFFF">
                  <a:lumMod val="50000"/>
                </a:srgbClr>
              </a:buClr>
              <a:buFont typeface="Arial"/>
              <a:buNone/>
            </a:pPr>
            <a:r>
              <a:rPr lang="pt" sz="2000" b="1" kern="0" dirty="0">
                <a:latin typeface="Calibri" panose="020F0502020204030204" pitchFamily="34" charset="0"/>
                <a:cs typeface="Calibri" panose="020F0502020204030204" pitchFamily="34" charset="0"/>
                <a:sym typeface="Arial"/>
              </a:rPr>
              <a:t>MAL CONTATO</a:t>
            </a:r>
          </a:p>
          <a:p>
            <a:pPr marL="0" indent="0" defTabSz="914400">
              <a:buClr>
                <a:srgbClr val="FFFFFF">
                  <a:lumMod val="50000"/>
                </a:srgbClr>
              </a:buClr>
              <a:buFont typeface="Arial"/>
              <a:buNone/>
            </a:pPr>
            <a:r>
              <a:rPr lang="pt" sz="2000" kern="0" dirty="0">
                <a:latin typeface="Calibri" panose="020F0502020204030204" pitchFamily="34" charset="0"/>
                <a:cs typeface="Calibri" panose="020F0502020204030204" pitchFamily="34" charset="0"/>
                <a:sym typeface="Arial"/>
              </a:rPr>
              <a:t>Envelhecimento</a:t>
            </a:r>
          </a:p>
          <a:p>
            <a:pPr marL="0" indent="0" defTabSz="914400">
              <a:buClr>
                <a:srgbClr val="FFFFFF">
                  <a:lumMod val="50000"/>
                </a:srgbClr>
              </a:buClr>
              <a:buFont typeface="Arial"/>
              <a:buNone/>
            </a:pPr>
            <a:r>
              <a:rPr lang="pt" sz="2000" kern="0" dirty="0">
                <a:latin typeface="Calibri" panose="020F0502020204030204" pitchFamily="34" charset="0"/>
                <a:cs typeface="Calibri" panose="020F0502020204030204" pitchFamily="34" charset="0"/>
                <a:sym typeface="Arial"/>
              </a:rPr>
              <a:t>Falhas de arco</a:t>
            </a:r>
          </a:p>
          <a:p>
            <a:pPr marL="0" indent="0" defTabSz="914400">
              <a:buClr>
                <a:srgbClr val="FFFFFF">
                  <a:lumMod val="50000"/>
                </a:srgbClr>
              </a:buClr>
              <a:buFont typeface="Arial"/>
              <a:buNone/>
            </a:pPr>
            <a:r>
              <a:rPr lang="pt" sz="2000" kern="0" dirty="0">
                <a:latin typeface="Calibri" panose="020F0502020204030204" pitchFamily="34" charset="0"/>
                <a:cs typeface="Calibri" panose="020F0502020204030204" pitchFamily="34" charset="0"/>
                <a:sym typeface="Arial"/>
              </a:rPr>
              <a:t>Falha de isolamento</a:t>
            </a:r>
            <a:endParaRPr lang="ru-RU" sz="2000" kern="0" dirty="0">
              <a:latin typeface="Calibri" panose="020F0502020204030204" pitchFamily="34" charset="0"/>
              <a:cs typeface="Calibri" panose="020F0502020204030204" pitchFamily="34" charset="0"/>
              <a:sym typeface="Arial"/>
            </a:endParaRPr>
          </a:p>
          <a:p>
            <a:pPr marL="0" indent="0" defTabSz="914400">
              <a:buClr>
                <a:srgbClr val="FFFFFF">
                  <a:lumMod val="50000"/>
                </a:srgbClr>
              </a:buClr>
              <a:buFont typeface="Arial"/>
              <a:buNone/>
            </a:pPr>
            <a:endParaRPr lang="en-US" sz="2000" kern="0" dirty="0">
              <a:latin typeface="Calibri" panose="020F0502020204030204" pitchFamily="34" charset="0"/>
              <a:cs typeface="Calibri" panose="020F0502020204030204" pitchFamily="34" charset="0"/>
              <a:sym typeface="Arial"/>
            </a:endParaRPr>
          </a:p>
          <a:p>
            <a:pPr marL="0" indent="0" defTabSz="914400">
              <a:buClr>
                <a:srgbClr val="FFFFFF">
                  <a:lumMod val="50000"/>
                </a:srgbClr>
              </a:buClr>
              <a:buFont typeface="Arial"/>
              <a:buNone/>
            </a:pPr>
            <a:r>
              <a:rPr lang="pt" sz="2000" kern="0" dirty="0">
                <a:latin typeface="Calibri" panose="020F0502020204030204" pitchFamily="34" charset="0"/>
                <a:cs typeface="Calibri" panose="020F0502020204030204" pitchFamily="34" charset="0"/>
                <a:sym typeface="Arial"/>
              </a:rPr>
              <a:t>Sobrecargas</a:t>
            </a:r>
          </a:p>
          <a:p>
            <a:pPr marL="0" indent="0" defTabSz="914400">
              <a:buClr>
                <a:srgbClr val="FFFFFF">
                  <a:lumMod val="50000"/>
                </a:srgbClr>
              </a:buClr>
              <a:buFont typeface="Arial"/>
              <a:buNone/>
            </a:pPr>
            <a:r>
              <a:rPr lang="pt" sz="2000" kern="0" dirty="0">
                <a:latin typeface="Calibri" panose="020F0502020204030204" pitchFamily="34" charset="0"/>
                <a:cs typeface="Calibri" panose="020F0502020204030204" pitchFamily="34" charset="0"/>
                <a:sym typeface="Arial"/>
              </a:rPr>
              <a:t>Seleção inadequada de equipamentos</a:t>
            </a:r>
            <a:endParaRPr lang="ru-RU" sz="2000" kern="0" dirty="0">
              <a:latin typeface="Calibri" panose="020F0502020204030204" pitchFamily="34" charset="0"/>
              <a:cs typeface="Calibri" panose="020F0502020204030204" pitchFamily="34" charset="0"/>
              <a:sym typeface="Arial"/>
            </a:endParaRPr>
          </a:p>
        </p:txBody>
      </p:sp>
      <p:sp>
        <p:nvSpPr>
          <p:cNvPr id="49" name="Rectangle 48">
            <a:extLst>
              <a:ext uri="{FF2B5EF4-FFF2-40B4-BE49-F238E27FC236}">
                <a16:creationId xmlns:a16="http://schemas.microsoft.com/office/drawing/2014/main" id="{F822B94F-2109-0C4F-BF88-1499A288813A}"/>
              </a:ext>
            </a:extLst>
          </p:cNvPr>
          <p:cNvSpPr/>
          <p:nvPr/>
        </p:nvSpPr>
        <p:spPr>
          <a:xfrm>
            <a:off x="4406312" y="3162041"/>
            <a:ext cx="3890809" cy="369332"/>
          </a:xfrm>
          <a:prstGeom prst="rect">
            <a:avLst/>
          </a:prstGeom>
        </p:spPr>
        <p:txBody>
          <a:bodyPr wrap="none">
            <a:spAutoFit/>
          </a:bodyPr>
          <a:lstStyle/>
          <a:p>
            <a:pPr defTabSz="914400">
              <a:buClr>
                <a:srgbClr val="000000"/>
              </a:buClr>
              <a:buFont typeface="Arial"/>
              <a:buNone/>
            </a:pPr>
            <a:r>
              <a:rPr lang="pt" kern="0" dirty="0">
                <a:solidFill>
                  <a:srgbClr val="44545E"/>
                </a:solidFill>
                <a:cs typeface="Calibri" panose="020F0502020204030204" pitchFamily="34" charset="0"/>
                <a:sym typeface="Arial"/>
              </a:rPr>
              <a:t>Dispositivo de detecção de arco (AFDD</a:t>
            </a:r>
            <a:r>
              <a:rPr lang="pt" kern="0" dirty="0">
                <a:solidFill>
                  <a:srgbClr val="626469"/>
                </a:solidFill>
                <a:latin typeface="Helvetica" pitchFamily="2" charset="0"/>
                <a:cs typeface="Arial"/>
                <a:sym typeface="Arial"/>
              </a:rPr>
              <a:t>)</a:t>
            </a:r>
          </a:p>
        </p:txBody>
      </p:sp>
      <p:sp>
        <p:nvSpPr>
          <p:cNvPr id="50" name="Rectangle 49">
            <a:extLst>
              <a:ext uri="{FF2B5EF4-FFF2-40B4-BE49-F238E27FC236}">
                <a16:creationId xmlns:a16="http://schemas.microsoft.com/office/drawing/2014/main" id="{C86E0B2B-6353-6B45-AF90-34A0AC73B402}"/>
              </a:ext>
            </a:extLst>
          </p:cNvPr>
          <p:cNvSpPr/>
          <p:nvPr/>
        </p:nvSpPr>
        <p:spPr>
          <a:xfrm>
            <a:off x="4406312" y="3538436"/>
            <a:ext cx="4379838" cy="646331"/>
          </a:xfrm>
          <a:prstGeom prst="rect">
            <a:avLst/>
          </a:prstGeom>
        </p:spPr>
        <p:txBody>
          <a:bodyPr wrap="square">
            <a:spAutoFit/>
          </a:bodyPr>
          <a:lstStyle/>
          <a:p>
            <a:pPr defTabSz="914400">
              <a:buClr>
                <a:srgbClr val="000000"/>
              </a:buClr>
              <a:buFont typeface="Arial"/>
              <a:buNone/>
            </a:pPr>
            <a:r>
              <a:rPr lang="pt" kern="0" dirty="0">
                <a:solidFill>
                  <a:srgbClr val="44545E"/>
                </a:solidFill>
                <a:cs typeface="Calibri" panose="020F0502020204030204" pitchFamily="34" charset="0"/>
                <a:sym typeface="Arial"/>
              </a:rPr>
              <a:t>Dispositivo de corrente residual (RCD) e proteção contra falha à terra (GFP)</a:t>
            </a:r>
          </a:p>
        </p:txBody>
      </p:sp>
      <p:sp>
        <p:nvSpPr>
          <p:cNvPr id="51" name="Rectangle 50">
            <a:extLst>
              <a:ext uri="{FF2B5EF4-FFF2-40B4-BE49-F238E27FC236}">
                <a16:creationId xmlns:a16="http://schemas.microsoft.com/office/drawing/2014/main" id="{4B49F741-5290-2547-8BB4-3C51E6FD356D}"/>
              </a:ext>
            </a:extLst>
          </p:cNvPr>
          <p:cNvSpPr/>
          <p:nvPr/>
        </p:nvSpPr>
        <p:spPr>
          <a:xfrm>
            <a:off x="4427828" y="4298979"/>
            <a:ext cx="3102131" cy="369332"/>
          </a:xfrm>
          <a:prstGeom prst="rect">
            <a:avLst/>
          </a:prstGeom>
        </p:spPr>
        <p:txBody>
          <a:bodyPr wrap="none">
            <a:spAutoFit/>
          </a:bodyPr>
          <a:lstStyle/>
          <a:p>
            <a:pPr defTabSz="914400">
              <a:buClr>
                <a:srgbClr val="000000"/>
              </a:buClr>
              <a:buFont typeface="Arial"/>
              <a:buNone/>
            </a:pPr>
            <a:r>
              <a:rPr lang="pt" kern="0" dirty="0">
                <a:solidFill>
                  <a:srgbClr val="44545E"/>
                </a:solidFill>
                <a:cs typeface="Calibri" panose="020F0502020204030204" pitchFamily="34" charset="0"/>
                <a:sym typeface="Arial"/>
              </a:rPr>
              <a:t>CB com limite de SOBRECARGA</a:t>
            </a:r>
            <a:endParaRPr lang="en-GB" sz="1400" kern="0" dirty="0">
              <a:solidFill>
                <a:srgbClr val="626469"/>
              </a:solidFill>
              <a:latin typeface="Helvetica" pitchFamily="2" charset="0"/>
              <a:cs typeface="Arial"/>
              <a:sym typeface="Arial"/>
            </a:endParaRPr>
          </a:p>
        </p:txBody>
      </p:sp>
      <p:cxnSp>
        <p:nvCxnSpPr>
          <p:cNvPr id="52" name="Straight Arrow Connector 51">
            <a:extLst>
              <a:ext uri="{FF2B5EF4-FFF2-40B4-BE49-F238E27FC236}">
                <a16:creationId xmlns:a16="http://schemas.microsoft.com/office/drawing/2014/main" id="{5B58D33D-4FCD-C549-84AB-22759E97F0CD}"/>
              </a:ext>
            </a:extLst>
          </p:cNvPr>
          <p:cNvCxnSpPr>
            <a:cxnSpLocks/>
          </p:cNvCxnSpPr>
          <p:nvPr/>
        </p:nvCxnSpPr>
        <p:spPr>
          <a:xfrm flipV="1">
            <a:off x="4036533" y="1660409"/>
            <a:ext cx="0" cy="3614033"/>
          </a:xfrm>
          <a:prstGeom prst="straightConnector1">
            <a:avLst/>
          </a:prstGeom>
          <a:noFill/>
          <a:ln w="76200" cap="flat" cmpd="sng" algn="ctr">
            <a:solidFill>
              <a:srgbClr val="FF5B5E"/>
            </a:solidFill>
            <a:prstDash val="solid"/>
            <a:tailEnd type="triangle"/>
          </a:ln>
          <a:effectLst/>
        </p:spPr>
      </p:cxnSp>
      <p:sp>
        <p:nvSpPr>
          <p:cNvPr id="53" name="Rectangle 52">
            <a:extLst>
              <a:ext uri="{FF2B5EF4-FFF2-40B4-BE49-F238E27FC236}">
                <a16:creationId xmlns:a16="http://schemas.microsoft.com/office/drawing/2014/main" id="{EEA19699-0106-B54A-8D0D-23AD4B087D36}"/>
              </a:ext>
            </a:extLst>
          </p:cNvPr>
          <p:cNvSpPr/>
          <p:nvPr/>
        </p:nvSpPr>
        <p:spPr>
          <a:xfrm>
            <a:off x="3278999" y="5329094"/>
            <a:ext cx="1665841" cy="307777"/>
          </a:xfrm>
          <a:prstGeom prst="rect">
            <a:avLst/>
          </a:prstGeom>
        </p:spPr>
        <p:txBody>
          <a:bodyPr wrap="none">
            <a:spAutoFit/>
          </a:bodyPr>
          <a:lstStyle/>
          <a:p>
            <a:pPr defTabSz="914400">
              <a:buClr>
                <a:srgbClr val="000000"/>
              </a:buClr>
              <a:buFont typeface="Arial"/>
              <a:buNone/>
            </a:pPr>
            <a:r>
              <a:rPr lang="pt" sz="1400" kern="0" dirty="0">
                <a:solidFill>
                  <a:srgbClr val="FF0000"/>
                </a:solidFill>
                <a:cs typeface="Calibri" panose="020F0502020204030204" pitchFamily="34" charset="0"/>
                <a:sym typeface="Arial"/>
              </a:rPr>
              <a:t>MENOS FREQUENTE</a:t>
            </a:r>
          </a:p>
        </p:txBody>
      </p:sp>
      <p:sp>
        <p:nvSpPr>
          <p:cNvPr id="54" name="Rectangle 53">
            <a:extLst>
              <a:ext uri="{FF2B5EF4-FFF2-40B4-BE49-F238E27FC236}">
                <a16:creationId xmlns:a16="http://schemas.microsoft.com/office/drawing/2014/main" id="{1169A38F-1852-AB43-8E6B-511A4F3966DB}"/>
              </a:ext>
            </a:extLst>
          </p:cNvPr>
          <p:cNvSpPr/>
          <p:nvPr/>
        </p:nvSpPr>
        <p:spPr>
          <a:xfrm>
            <a:off x="3334998" y="1332422"/>
            <a:ext cx="1492716" cy="307777"/>
          </a:xfrm>
          <a:prstGeom prst="rect">
            <a:avLst/>
          </a:prstGeom>
        </p:spPr>
        <p:txBody>
          <a:bodyPr wrap="none">
            <a:spAutoFit/>
          </a:bodyPr>
          <a:lstStyle/>
          <a:p>
            <a:pPr defTabSz="914400">
              <a:buClr>
                <a:srgbClr val="000000"/>
              </a:buClr>
              <a:buFont typeface="Arial"/>
              <a:buNone/>
            </a:pPr>
            <a:r>
              <a:rPr lang="pt" sz="1400" kern="0" dirty="0">
                <a:solidFill>
                  <a:srgbClr val="FF0000"/>
                </a:solidFill>
                <a:cs typeface="Calibri" panose="020F0502020204030204" pitchFamily="34" charset="0"/>
                <a:sym typeface="Arial"/>
              </a:rPr>
              <a:t>MAIS FREQUENTE</a:t>
            </a:r>
          </a:p>
        </p:txBody>
      </p:sp>
      <p:sp>
        <p:nvSpPr>
          <p:cNvPr id="55" name="Rectangle 54">
            <a:extLst>
              <a:ext uri="{FF2B5EF4-FFF2-40B4-BE49-F238E27FC236}">
                <a16:creationId xmlns:a16="http://schemas.microsoft.com/office/drawing/2014/main" id="{7DFBAD6F-7139-994C-B595-A48AF3A258CB}"/>
              </a:ext>
            </a:extLst>
          </p:cNvPr>
          <p:cNvSpPr/>
          <p:nvPr/>
        </p:nvSpPr>
        <p:spPr>
          <a:xfrm>
            <a:off x="591324" y="1872459"/>
            <a:ext cx="1069524" cy="400110"/>
          </a:xfrm>
          <a:prstGeom prst="rect">
            <a:avLst/>
          </a:prstGeom>
        </p:spPr>
        <p:txBody>
          <a:bodyPr wrap="none">
            <a:spAutoFit/>
          </a:bodyPr>
          <a:lstStyle/>
          <a:p>
            <a:pPr defTabSz="914400">
              <a:buClr>
                <a:srgbClr val="000000"/>
              </a:buClr>
              <a:buFont typeface="Arial"/>
              <a:buNone/>
            </a:pPr>
            <a:r>
              <a:rPr lang="pt" sz="2000" kern="0">
                <a:solidFill>
                  <a:srgbClr val="FFFFFF"/>
                </a:solidFill>
                <a:cs typeface="Calibri" panose="020F0502020204030204" pitchFamily="34" charset="0"/>
                <a:sym typeface="Arial"/>
              </a:rPr>
              <a:t>Problema</a:t>
            </a:r>
            <a:endParaRPr lang="en-RU" sz="2000" kern="0">
              <a:solidFill>
                <a:srgbClr val="FFFFFF"/>
              </a:solidFill>
              <a:cs typeface="Calibri" panose="020F0502020204030204" pitchFamily="34" charset="0"/>
              <a:sym typeface="Arial"/>
            </a:endParaRPr>
          </a:p>
        </p:txBody>
      </p:sp>
      <p:sp>
        <p:nvSpPr>
          <p:cNvPr id="56" name="Rectangle 55">
            <a:extLst>
              <a:ext uri="{FF2B5EF4-FFF2-40B4-BE49-F238E27FC236}">
                <a16:creationId xmlns:a16="http://schemas.microsoft.com/office/drawing/2014/main" id="{9D65BDC4-2D09-2348-9319-DAF864C98C51}"/>
              </a:ext>
            </a:extLst>
          </p:cNvPr>
          <p:cNvSpPr/>
          <p:nvPr/>
        </p:nvSpPr>
        <p:spPr>
          <a:xfrm>
            <a:off x="4352442" y="1890007"/>
            <a:ext cx="3970226" cy="400110"/>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RU" sz="1400" b="0" i="0" u="none" strike="noStrike" kern="0" cap="none" spc="0" normalizeH="0" baseline="0" noProof="0">
              <a:ln>
                <a:noFill/>
              </a:ln>
              <a:solidFill>
                <a:srgbClr val="0070C0"/>
              </a:solidFill>
              <a:effectLst/>
              <a:uLnTx/>
              <a:uFillTx/>
              <a:latin typeface="Arial"/>
              <a:ea typeface="+mn-ea"/>
              <a:cs typeface="+mn-cs"/>
              <a:sym typeface="Arial"/>
            </a:endParaRPr>
          </a:p>
        </p:txBody>
      </p:sp>
      <p:sp>
        <p:nvSpPr>
          <p:cNvPr id="57" name="Rectangle 56">
            <a:extLst>
              <a:ext uri="{FF2B5EF4-FFF2-40B4-BE49-F238E27FC236}">
                <a16:creationId xmlns:a16="http://schemas.microsoft.com/office/drawing/2014/main" id="{4E89CF4D-FD45-3748-8173-D830038CA687}"/>
              </a:ext>
            </a:extLst>
          </p:cNvPr>
          <p:cNvSpPr/>
          <p:nvPr/>
        </p:nvSpPr>
        <p:spPr>
          <a:xfrm>
            <a:off x="4427828" y="1872459"/>
            <a:ext cx="1047082" cy="400110"/>
          </a:xfrm>
          <a:prstGeom prst="rect">
            <a:avLst/>
          </a:prstGeom>
        </p:spPr>
        <p:txBody>
          <a:bodyPr wrap="none">
            <a:spAutoFit/>
          </a:bodyPr>
          <a:lstStyle/>
          <a:p>
            <a:pPr defTabSz="914400">
              <a:buClr>
                <a:srgbClr val="000000"/>
              </a:buClr>
              <a:buFont typeface="Arial"/>
              <a:buNone/>
            </a:pPr>
            <a:r>
              <a:rPr lang="pt" sz="2000" kern="0">
                <a:solidFill>
                  <a:srgbClr val="FFFFFF"/>
                </a:solidFill>
                <a:cs typeface="Calibri" panose="020F0502020204030204" pitchFamily="34" charset="0"/>
                <a:sym typeface="Arial"/>
              </a:rPr>
              <a:t>Solução</a:t>
            </a:r>
            <a:endParaRPr lang="en-RU" sz="2000" kern="0">
              <a:solidFill>
                <a:srgbClr val="FFFFFF"/>
              </a:solidFill>
              <a:cs typeface="Calibri" panose="020F0502020204030204" pitchFamily="34" charset="0"/>
              <a:sym typeface="Arial"/>
            </a:endParaRPr>
          </a:p>
        </p:txBody>
      </p:sp>
      <p:sp>
        <p:nvSpPr>
          <p:cNvPr id="58" name="Rectangle 57">
            <a:extLst>
              <a:ext uri="{FF2B5EF4-FFF2-40B4-BE49-F238E27FC236}">
                <a16:creationId xmlns:a16="http://schemas.microsoft.com/office/drawing/2014/main" id="{295A8310-63B4-274E-B4B9-2782C7B41120}"/>
              </a:ext>
            </a:extLst>
          </p:cNvPr>
          <p:cNvSpPr/>
          <p:nvPr/>
        </p:nvSpPr>
        <p:spPr>
          <a:xfrm>
            <a:off x="4427828" y="2381426"/>
            <a:ext cx="898003" cy="400110"/>
          </a:xfrm>
          <a:prstGeom prst="rect">
            <a:avLst/>
          </a:prstGeom>
        </p:spPr>
        <p:txBody>
          <a:bodyPr wrap="none">
            <a:spAutoFit/>
          </a:bodyPr>
          <a:lstStyle/>
          <a:p>
            <a:pPr defTabSz="914400">
              <a:buClr>
                <a:srgbClr val="000000"/>
              </a:buClr>
              <a:buFont typeface="Arial"/>
              <a:buNone/>
            </a:pPr>
            <a:r>
              <a:rPr lang="pt" sz="2000" b="1" kern="0">
                <a:solidFill>
                  <a:srgbClr val="000000"/>
                </a:solidFill>
                <a:cs typeface="Calibri" panose="020F0502020204030204" pitchFamily="34" charset="0"/>
                <a:sym typeface="Arial"/>
              </a:rPr>
              <a:t>FIPRES</a:t>
            </a:r>
            <a:endParaRPr lang="en-RU" sz="2000" kern="0">
              <a:solidFill>
                <a:srgbClr val="000000"/>
              </a:solidFill>
              <a:latin typeface="Arial"/>
              <a:cs typeface="Arial"/>
              <a:sym typeface="Arial"/>
            </a:endParaRPr>
          </a:p>
        </p:txBody>
      </p:sp>
      <p:sp>
        <p:nvSpPr>
          <p:cNvPr id="59" name="Rectangle 58">
            <a:extLst>
              <a:ext uri="{FF2B5EF4-FFF2-40B4-BE49-F238E27FC236}">
                <a16:creationId xmlns:a16="http://schemas.microsoft.com/office/drawing/2014/main" id="{2A8C9B0B-227B-4949-BE6A-D3CEABA49D04}"/>
              </a:ext>
            </a:extLst>
          </p:cNvPr>
          <p:cNvSpPr/>
          <p:nvPr/>
        </p:nvSpPr>
        <p:spPr>
          <a:xfrm>
            <a:off x="4427828" y="2759113"/>
            <a:ext cx="898003" cy="400110"/>
          </a:xfrm>
          <a:prstGeom prst="rect">
            <a:avLst/>
          </a:prstGeom>
        </p:spPr>
        <p:txBody>
          <a:bodyPr wrap="none">
            <a:spAutoFit/>
          </a:bodyPr>
          <a:lstStyle/>
          <a:p>
            <a:pPr defTabSz="914400">
              <a:buClr>
                <a:srgbClr val="000000"/>
              </a:buClr>
              <a:buFont typeface="Arial"/>
              <a:buNone/>
            </a:pPr>
            <a:r>
              <a:rPr lang="pt" sz="2000" b="1" kern="0">
                <a:solidFill>
                  <a:srgbClr val="000000"/>
                </a:solidFill>
                <a:cs typeface="Calibri" panose="020F0502020204030204" pitchFamily="34" charset="0"/>
                <a:sym typeface="Arial"/>
              </a:rPr>
              <a:t>FIPRES</a:t>
            </a:r>
            <a:endParaRPr lang="en-RU" sz="2000" kern="0">
              <a:solidFill>
                <a:srgbClr val="000000"/>
              </a:solidFill>
              <a:latin typeface="Arial"/>
              <a:cs typeface="Arial"/>
              <a:sym typeface="Arial"/>
            </a:endParaRPr>
          </a:p>
        </p:txBody>
      </p:sp>
      <p:sp>
        <p:nvSpPr>
          <p:cNvPr id="60" name="Rectangle 59">
            <a:extLst>
              <a:ext uri="{FF2B5EF4-FFF2-40B4-BE49-F238E27FC236}">
                <a16:creationId xmlns:a16="http://schemas.microsoft.com/office/drawing/2014/main" id="{7FA32C96-C351-694C-BDF2-89BB7401CEC6}"/>
              </a:ext>
            </a:extLst>
          </p:cNvPr>
          <p:cNvSpPr/>
          <p:nvPr/>
        </p:nvSpPr>
        <p:spPr>
          <a:xfrm>
            <a:off x="4427828" y="4776756"/>
            <a:ext cx="898003" cy="400110"/>
          </a:xfrm>
          <a:prstGeom prst="rect">
            <a:avLst/>
          </a:prstGeom>
        </p:spPr>
        <p:txBody>
          <a:bodyPr wrap="none">
            <a:spAutoFit/>
          </a:bodyPr>
          <a:lstStyle/>
          <a:p>
            <a:pPr defTabSz="914400">
              <a:buClr>
                <a:srgbClr val="000000"/>
              </a:buClr>
              <a:buFont typeface="Arial"/>
              <a:buNone/>
            </a:pPr>
            <a:r>
              <a:rPr lang="pt" sz="2000" b="1" kern="0">
                <a:solidFill>
                  <a:srgbClr val="000000"/>
                </a:solidFill>
                <a:cs typeface="Calibri" panose="020F0502020204030204" pitchFamily="34" charset="0"/>
                <a:sym typeface="Arial"/>
              </a:rPr>
              <a:t>FIPRES</a:t>
            </a:r>
            <a:endParaRPr lang="en-RU" sz="2000" kern="0">
              <a:solidFill>
                <a:srgbClr val="000000"/>
              </a:solidFill>
              <a:latin typeface="Arial"/>
              <a:cs typeface="Arial"/>
              <a:sym typeface="Arial"/>
            </a:endParaRPr>
          </a:p>
        </p:txBody>
      </p:sp>
    </p:spTree>
    <p:extLst>
      <p:ext uri="{BB962C8B-B14F-4D97-AF65-F5344CB8AC3E}">
        <p14:creationId xmlns:p14="http://schemas.microsoft.com/office/powerpoint/2010/main" val="3005066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390610" y="228726"/>
            <a:ext cx="10972800" cy="1143000"/>
          </a:xfrm>
          <a:prstGeom prst="rect">
            <a:avLst/>
          </a:prstGeom>
        </p:spPr>
        <p:txBody>
          <a:bodyPr>
            <a:normAutofit/>
          </a:bodyPr>
          <a:lstStyle/>
          <a:p>
            <a:r>
              <a:rPr lang="pt" b="1" dirty="0">
                <a:solidFill>
                  <a:srgbClr val="135BAB"/>
                </a:solidFill>
                <a:latin typeface="Calibri"/>
                <a:cs typeface="Calibri"/>
              </a:rPr>
              <a:t>MAL CONTATO?</a:t>
            </a:r>
            <a:endParaRPr lang="ru-RU" b="1" dirty="0">
              <a:solidFill>
                <a:srgbClr val="135BAB"/>
              </a:solidFill>
              <a:latin typeface="Calibri"/>
              <a:cs typeface="Calibri"/>
            </a:endParaRPr>
          </a:p>
        </p:txBody>
      </p:sp>
      <p:sp>
        <p:nvSpPr>
          <p:cNvPr id="22" name="Google Shape;117;p6">
            <a:extLst>
              <a:ext uri="{FF2B5EF4-FFF2-40B4-BE49-F238E27FC236}">
                <a16:creationId xmlns:a16="http://schemas.microsoft.com/office/drawing/2014/main" id="{F2645A7E-CE79-B54D-9409-319913C77D94}"/>
              </a:ext>
            </a:extLst>
          </p:cNvPr>
          <p:cNvSpPr/>
          <p:nvPr/>
        </p:nvSpPr>
        <p:spPr>
          <a:xfrm>
            <a:off x="1068698" y="2406367"/>
            <a:ext cx="4265609" cy="498206"/>
          </a:xfrm>
          <a:custGeom>
            <a:avLst/>
            <a:gdLst/>
            <a:ahLst/>
            <a:cxnLst/>
            <a:rect l="l" t="t" r="r" b="b"/>
            <a:pathLst>
              <a:path w="3009550" h="546528" extrusionOk="0">
                <a:moveTo>
                  <a:pt x="0" y="0"/>
                </a:moveTo>
                <a:lnTo>
                  <a:pt x="3009550" y="0"/>
                </a:lnTo>
                <a:lnTo>
                  <a:pt x="3009550" y="546528"/>
                </a:lnTo>
                <a:lnTo>
                  <a:pt x="0" y="546528"/>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highlight>
                <a:srgbClr val="FFFF00"/>
              </a:highlight>
              <a:latin typeface="Calibri"/>
              <a:ea typeface="Calibri"/>
              <a:cs typeface="Calibri"/>
              <a:sym typeface="Calibri"/>
            </a:endParaRPr>
          </a:p>
        </p:txBody>
      </p:sp>
      <p:sp>
        <p:nvSpPr>
          <p:cNvPr id="23" name="Google Shape;118;p6">
            <a:extLst>
              <a:ext uri="{FF2B5EF4-FFF2-40B4-BE49-F238E27FC236}">
                <a16:creationId xmlns:a16="http://schemas.microsoft.com/office/drawing/2014/main" id="{E9D3EAE0-86B5-3D40-871F-9A1B6B1AFF68}"/>
              </a:ext>
            </a:extLst>
          </p:cNvPr>
          <p:cNvSpPr txBox="1"/>
          <p:nvPr/>
        </p:nvSpPr>
        <p:spPr>
          <a:xfrm>
            <a:off x="1504388" y="2485569"/>
            <a:ext cx="382991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600" b="1" dirty="0">
                <a:solidFill>
                  <a:schemeClr val="lt1"/>
                </a:solidFill>
                <a:latin typeface="Calibri"/>
                <a:ea typeface="Calibri"/>
                <a:cs typeface="Calibri"/>
                <a:sym typeface="Calibri"/>
              </a:rPr>
              <a:t>CONEXÃO MECANICAMENTE SOLTA</a:t>
            </a:r>
            <a:endParaRPr dirty="0"/>
          </a:p>
        </p:txBody>
      </p:sp>
      <p:sp>
        <p:nvSpPr>
          <p:cNvPr id="26" name="Google Shape;120;p6">
            <a:extLst>
              <a:ext uri="{FF2B5EF4-FFF2-40B4-BE49-F238E27FC236}">
                <a16:creationId xmlns:a16="http://schemas.microsoft.com/office/drawing/2014/main" id="{C3998E34-7EF0-6C44-8EB6-A8168425C49E}"/>
              </a:ext>
            </a:extLst>
          </p:cNvPr>
          <p:cNvSpPr txBox="1"/>
          <p:nvPr/>
        </p:nvSpPr>
        <p:spPr>
          <a:xfrm>
            <a:off x="515938" y="1413088"/>
            <a:ext cx="5483864" cy="58667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 sz="1600" dirty="0">
                <a:solidFill>
                  <a:schemeClr val="dk1"/>
                </a:solidFill>
                <a:latin typeface="Calibri"/>
                <a:ea typeface="Calibri"/>
                <a:cs typeface="Calibri"/>
                <a:sym typeface="Calibri"/>
              </a:rPr>
              <a:t>Torque inadequado, corrosão, vibração, flutuações de corrente/temperatura, manobras de contatos móveis</a:t>
            </a:r>
            <a:endParaRPr sz="1600" dirty="0">
              <a:solidFill>
                <a:schemeClr val="dk1"/>
              </a:solidFill>
              <a:latin typeface="Calibri"/>
              <a:ea typeface="Calibri"/>
              <a:cs typeface="Calibri"/>
              <a:sym typeface="Calibri"/>
            </a:endParaRPr>
          </a:p>
        </p:txBody>
      </p:sp>
      <p:grpSp>
        <p:nvGrpSpPr>
          <p:cNvPr id="29" name="Google Shape;121;p6">
            <a:extLst>
              <a:ext uri="{FF2B5EF4-FFF2-40B4-BE49-F238E27FC236}">
                <a16:creationId xmlns:a16="http://schemas.microsoft.com/office/drawing/2014/main" id="{3301EE52-BD21-F74B-8D1C-48CAEE9B8819}"/>
              </a:ext>
            </a:extLst>
          </p:cNvPr>
          <p:cNvGrpSpPr/>
          <p:nvPr/>
        </p:nvGrpSpPr>
        <p:grpSpPr>
          <a:xfrm>
            <a:off x="1916940" y="2043381"/>
            <a:ext cx="261830" cy="349538"/>
            <a:chOff x="4959787" y="2332008"/>
            <a:chExt cx="287225" cy="383440"/>
          </a:xfrm>
        </p:grpSpPr>
        <p:sp>
          <p:nvSpPr>
            <p:cNvPr id="30" name="Google Shape;122;p6">
              <a:extLst>
                <a:ext uri="{FF2B5EF4-FFF2-40B4-BE49-F238E27FC236}">
                  <a16:creationId xmlns:a16="http://schemas.microsoft.com/office/drawing/2014/main" id="{C5271B20-777E-834B-90A9-2F3D62823535}"/>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 name="Google Shape;123;p6">
              <a:extLst>
                <a:ext uri="{FF2B5EF4-FFF2-40B4-BE49-F238E27FC236}">
                  <a16:creationId xmlns:a16="http://schemas.microsoft.com/office/drawing/2014/main" id="{AE915725-75C0-0848-B21F-438130DFC41B}"/>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34" name="Google Shape;124;p6">
            <a:extLst>
              <a:ext uri="{FF2B5EF4-FFF2-40B4-BE49-F238E27FC236}">
                <a16:creationId xmlns:a16="http://schemas.microsoft.com/office/drawing/2014/main" id="{FA3E1520-DEF8-F441-A179-46B4C330E713}"/>
              </a:ext>
            </a:extLst>
          </p:cNvPr>
          <p:cNvGrpSpPr/>
          <p:nvPr/>
        </p:nvGrpSpPr>
        <p:grpSpPr>
          <a:xfrm>
            <a:off x="1108273" y="3469196"/>
            <a:ext cx="5850738" cy="1899983"/>
            <a:chOff x="1519385" y="3697796"/>
            <a:chExt cx="5850738" cy="1899983"/>
          </a:xfrm>
        </p:grpSpPr>
        <p:grpSp>
          <p:nvGrpSpPr>
            <p:cNvPr id="35" name="Google Shape;125;p6">
              <a:extLst>
                <a:ext uri="{FF2B5EF4-FFF2-40B4-BE49-F238E27FC236}">
                  <a16:creationId xmlns:a16="http://schemas.microsoft.com/office/drawing/2014/main" id="{86FD0823-72D3-394A-A1C0-1ABB2344AED9}"/>
                </a:ext>
              </a:extLst>
            </p:cNvPr>
            <p:cNvGrpSpPr/>
            <p:nvPr/>
          </p:nvGrpSpPr>
          <p:grpSpPr>
            <a:xfrm>
              <a:off x="4986928" y="3759620"/>
              <a:ext cx="568730" cy="1838159"/>
              <a:chOff x="6669444" y="2994849"/>
              <a:chExt cx="623892" cy="2016444"/>
            </a:xfrm>
          </p:grpSpPr>
          <p:sp>
            <p:nvSpPr>
              <p:cNvPr id="42" name="Google Shape;126;p6">
                <a:extLst>
                  <a:ext uri="{FF2B5EF4-FFF2-40B4-BE49-F238E27FC236}">
                    <a16:creationId xmlns:a16="http://schemas.microsoft.com/office/drawing/2014/main" id="{A92B8F73-E78C-7845-8552-601BE912B320}"/>
                  </a:ext>
                </a:extLst>
              </p:cNvPr>
              <p:cNvSpPr/>
              <p:nvPr/>
            </p:nvSpPr>
            <p:spPr>
              <a:xfrm>
                <a:off x="6669444" y="3102269"/>
                <a:ext cx="623892" cy="1909024"/>
              </a:xfrm>
              <a:custGeom>
                <a:avLst/>
                <a:gdLst/>
                <a:ahLst/>
                <a:cxnLst/>
                <a:rect l="l" t="t" r="r" b="b"/>
                <a:pathLst>
                  <a:path w="623892" h="1909024" extrusionOk="0">
                    <a:moveTo>
                      <a:pt x="0" y="1909024"/>
                    </a:moveTo>
                    <a:cubicBezTo>
                      <a:pt x="114179" y="1909024"/>
                      <a:pt x="624426" y="1554573"/>
                      <a:pt x="623892" y="916986"/>
                    </a:cubicBezTo>
                    <a:cubicBezTo>
                      <a:pt x="623536" y="498687"/>
                      <a:pt x="401582" y="147614"/>
                      <a:pt x="192610" y="0"/>
                    </a:cubicBezTo>
                  </a:path>
                </a:pathLst>
              </a:custGeom>
              <a:noFill/>
              <a:ln w="106675" cap="flat" cmpd="sng">
                <a:solidFill>
                  <a:srgbClr val="FF5B5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rgbClr val="125BAB"/>
                  </a:solidFill>
                  <a:latin typeface="Calibri"/>
                  <a:ea typeface="Calibri"/>
                  <a:cs typeface="Calibri"/>
                  <a:sym typeface="Calibri"/>
                </a:endParaRPr>
              </a:p>
            </p:txBody>
          </p:sp>
          <p:sp>
            <p:nvSpPr>
              <p:cNvPr id="43" name="Google Shape;127;p6">
                <a:extLst>
                  <a:ext uri="{FF2B5EF4-FFF2-40B4-BE49-F238E27FC236}">
                    <a16:creationId xmlns:a16="http://schemas.microsoft.com/office/drawing/2014/main" id="{D501F764-02A1-AB44-8564-F9ACAE69F280}"/>
                  </a:ext>
                </a:extLst>
              </p:cNvPr>
              <p:cNvSpPr/>
              <p:nvPr/>
            </p:nvSpPr>
            <p:spPr>
              <a:xfrm>
                <a:off x="6669444" y="2994849"/>
                <a:ext cx="285446" cy="263393"/>
              </a:xfrm>
              <a:custGeom>
                <a:avLst/>
                <a:gdLst/>
                <a:ahLst/>
                <a:cxnLst/>
                <a:rect l="l" t="t" r="r" b="b"/>
                <a:pathLst>
                  <a:path w="285446" h="263393" extrusionOk="0">
                    <a:moveTo>
                      <a:pt x="285447" y="0"/>
                    </a:moveTo>
                    <a:lnTo>
                      <a:pt x="0" y="32546"/>
                    </a:lnTo>
                    <a:lnTo>
                      <a:pt x="170734" y="263393"/>
                    </a:lnTo>
                    <a:close/>
                  </a:path>
                </a:pathLst>
              </a:custGeom>
              <a:solidFill>
                <a:srgbClr val="FF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36" name="Google Shape;128;p6">
              <a:extLst>
                <a:ext uri="{FF2B5EF4-FFF2-40B4-BE49-F238E27FC236}">
                  <a16:creationId xmlns:a16="http://schemas.microsoft.com/office/drawing/2014/main" id="{BBC67A3A-E349-394A-855B-0C7C5B7656A3}"/>
                </a:ext>
              </a:extLst>
            </p:cNvPr>
            <p:cNvGrpSpPr/>
            <p:nvPr/>
          </p:nvGrpSpPr>
          <p:grpSpPr>
            <a:xfrm>
              <a:off x="1519385" y="3697796"/>
              <a:ext cx="568730" cy="1838159"/>
              <a:chOff x="2894256" y="3027395"/>
              <a:chExt cx="623892" cy="2016444"/>
            </a:xfrm>
          </p:grpSpPr>
          <p:sp>
            <p:nvSpPr>
              <p:cNvPr id="40" name="Google Shape;129;p6">
                <a:extLst>
                  <a:ext uri="{FF2B5EF4-FFF2-40B4-BE49-F238E27FC236}">
                    <a16:creationId xmlns:a16="http://schemas.microsoft.com/office/drawing/2014/main" id="{59A1792B-7402-1D40-8B6D-71BFB51F4C70}"/>
                  </a:ext>
                </a:extLst>
              </p:cNvPr>
              <p:cNvSpPr/>
              <p:nvPr/>
            </p:nvSpPr>
            <p:spPr>
              <a:xfrm>
                <a:off x="2894256" y="3027395"/>
                <a:ext cx="623892" cy="1908846"/>
              </a:xfrm>
              <a:custGeom>
                <a:avLst/>
                <a:gdLst/>
                <a:ahLst/>
                <a:cxnLst/>
                <a:rect l="l" t="t" r="r" b="b"/>
                <a:pathLst>
                  <a:path w="623892" h="1908846" extrusionOk="0">
                    <a:moveTo>
                      <a:pt x="623893" y="0"/>
                    </a:moveTo>
                    <a:cubicBezTo>
                      <a:pt x="509714" y="0"/>
                      <a:pt x="-533" y="354452"/>
                      <a:pt x="0" y="991860"/>
                    </a:cubicBezTo>
                    <a:cubicBezTo>
                      <a:pt x="356" y="1410160"/>
                      <a:pt x="222311" y="1761233"/>
                      <a:pt x="431283" y="1908847"/>
                    </a:cubicBezTo>
                  </a:path>
                </a:pathLst>
              </a:custGeom>
              <a:noFill/>
              <a:ln w="106675" cap="flat" cmpd="sng">
                <a:solidFill>
                  <a:srgbClr val="FF5B5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rgbClr val="125BAB"/>
                  </a:solidFill>
                  <a:latin typeface="Calibri"/>
                  <a:ea typeface="Calibri"/>
                  <a:cs typeface="Calibri"/>
                  <a:sym typeface="Calibri"/>
                </a:endParaRPr>
              </a:p>
            </p:txBody>
          </p:sp>
          <p:sp>
            <p:nvSpPr>
              <p:cNvPr id="41" name="Google Shape;130;p6">
                <a:extLst>
                  <a:ext uri="{FF2B5EF4-FFF2-40B4-BE49-F238E27FC236}">
                    <a16:creationId xmlns:a16="http://schemas.microsoft.com/office/drawing/2014/main" id="{DFB37382-3317-C141-8905-3077656679BB}"/>
                  </a:ext>
                </a:extLst>
              </p:cNvPr>
              <p:cNvSpPr/>
              <p:nvPr/>
            </p:nvSpPr>
            <p:spPr>
              <a:xfrm>
                <a:off x="3232701" y="4780446"/>
                <a:ext cx="285446" cy="263393"/>
              </a:xfrm>
              <a:custGeom>
                <a:avLst/>
                <a:gdLst/>
                <a:ahLst/>
                <a:cxnLst/>
                <a:rect l="l" t="t" r="r" b="b"/>
                <a:pathLst>
                  <a:path w="285446" h="263393" extrusionOk="0">
                    <a:moveTo>
                      <a:pt x="0" y="263393"/>
                    </a:moveTo>
                    <a:lnTo>
                      <a:pt x="285447" y="230847"/>
                    </a:lnTo>
                    <a:lnTo>
                      <a:pt x="114712" y="0"/>
                    </a:lnTo>
                    <a:close/>
                  </a:path>
                </a:pathLst>
              </a:custGeom>
              <a:solidFill>
                <a:srgbClr val="FF5B5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sp>
          <p:nvSpPr>
            <p:cNvPr id="39" name="Google Shape;133;p6">
              <a:extLst>
                <a:ext uri="{FF2B5EF4-FFF2-40B4-BE49-F238E27FC236}">
                  <a16:creationId xmlns:a16="http://schemas.microsoft.com/office/drawing/2014/main" id="{C0598ECA-2EE8-F14A-AEA5-6F8FF0AE3AB3}"/>
                </a:ext>
              </a:extLst>
            </p:cNvPr>
            <p:cNvSpPr txBox="1"/>
            <p:nvPr/>
          </p:nvSpPr>
          <p:spPr>
            <a:xfrm>
              <a:off x="5451705" y="4359153"/>
              <a:ext cx="1918418"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600" b="1" dirty="0">
                  <a:solidFill>
                    <a:srgbClr val="FF5B5E"/>
                  </a:solidFill>
                  <a:latin typeface="Calibri"/>
                  <a:ea typeface="Calibri"/>
                  <a:cs typeface="Calibri"/>
                  <a:sym typeface="Calibri"/>
                </a:rPr>
                <a:t>AQUECIMENTO DESCONTROLADO</a:t>
              </a:r>
              <a:endParaRPr dirty="0"/>
            </a:p>
          </p:txBody>
        </p:sp>
      </p:grpSp>
      <p:grpSp>
        <p:nvGrpSpPr>
          <p:cNvPr id="44" name="Google Shape;134;p6">
            <a:extLst>
              <a:ext uri="{FF2B5EF4-FFF2-40B4-BE49-F238E27FC236}">
                <a16:creationId xmlns:a16="http://schemas.microsoft.com/office/drawing/2014/main" id="{F690DF5F-C009-9A43-B5B7-7727D558986B}"/>
              </a:ext>
            </a:extLst>
          </p:cNvPr>
          <p:cNvGrpSpPr/>
          <p:nvPr/>
        </p:nvGrpSpPr>
        <p:grpSpPr>
          <a:xfrm>
            <a:off x="3025069" y="2043381"/>
            <a:ext cx="261830" cy="349538"/>
            <a:chOff x="4959787" y="2332008"/>
            <a:chExt cx="287225" cy="383440"/>
          </a:xfrm>
        </p:grpSpPr>
        <p:sp>
          <p:nvSpPr>
            <p:cNvPr id="45" name="Google Shape;135;p6">
              <a:extLst>
                <a:ext uri="{FF2B5EF4-FFF2-40B4-BE49-F238E27FC236}">
                  <a16:creationId xmlns:a16="http://schemas.microsoft.com/office/drawing/2014/main" id="{B4388D73-2DD9-0843-91F8-90D5A41A9DF8}"/>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6" name="Google Shape;136;p6">
              <a:extLst>
                <a:ext uri="{FF2B5EF4-FFF2-40B4-BE49-F238E27FC236}">
                  <a16:creationId xmlns:a16="http://schemas.microsoft.com/office/drawing/2014/main" id="{535B7F83-1D78-6345-B804-2BDF7AB7A344}"/>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47" name="Google Shape;137;p6">
            <a:extLst>
              <a:ext uri="{FF2B5EF4-FFF2-40B4-BE49-F238E27FC236}">
                <a16:creationId xmlns:a16="http://schemas.microsoft.com/office/drawing/2014/main" id="{3F166DC7-551B-4842-8029-CFA9D5FEE21D}"/>
              </a:ext>
            </a:extLst>
          </p:cNvPr>
          <p:cNvGrpSpPr/>
          <p:nvPr/>
        </p:nvGrpSpPr>
        <p:grpSpPr>
          <a:xfrm>
            <a:off x="4117700" y="2043381"/>
            <a:ext cx="261830" cy="349538"/>
            <a:chOff x="4959787" y="2332008"/>
            <a:chExt cx="287225" cy="383440"/>
          </a:xfrm>
        </p:grpSpPr>
        <p:sp>
          <p:nvSpPr>
            <p:cNvPr id="48" name="Google Shape;138;p6">
              <a:extLst>
                <a:ext uri="{FF2B5EF4-FFF2-40B4-BE49-F238E27FC236}">
                  <a16:creationId xmlns:a16="http://schemas.microsoft.com/office/drawing/2014/main" id="{FD2E39DE-2468-F246-BC30-4DA4E897ACE5}"/>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9" name="Google Shape;139;p6">
              <a:extLst>
                <a:ext uri="{FF2B5EF4-FFF2-40B4-BE49-F238E27FC236}">
                  <a16:creationId xmlns:a16="http://schemas.microsoft.com/office/drawing/2014/main" id="{0624666D-0F8B-0C46-895C-F3A4DAF56EAE}"/>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50" name="Google Shape;140;p6">
            <a:extLst>
              <a:ext uri="{FF2B5EF4-FFF2-40B4-BE49-F238E27FC236}">
                <a16:creationId xmlns:a16="http://schemas.microsoft.com/office/drawing/2014/main" id="{C7ADFC8C-43ED-254A-94CA-CB327B415787}"/>
              </a:ext>
            </a:extLst>
          </p:cNvPr>
          <p:cNvGrpSpPr/>
          <p:nvPr/>
        </p:nvGrpSpPr>
        <p:grpSpPr>
          <a:xfrm>
            <a:off x="1776424" y="3817936"/>
            <a:ext cx="2743458" cy="875348"/>
            <a:chOff x="2187536" y="4046536"/>
            <a:chExt cx="2743458" cy="875348"/>
          </a:xfrm>
        </p:grpSpPr>
        <p:sp>
          <p:nvSpPr>
            <p:cNvPr id="51" name="Google Shape;141;p6">
              <a:extLst>
                <a:ext uri="{FF2B5EF4-FFF2-40B4-BE49-F238E27FC236}">
                  <a16:creationId xmlns:a16="http://schemas.microsoft.com/office/drawing/2014/main" id="{9FB1EF9D-3EF3-4040-B9AA-0AC315AC7BEA}"/>
                </a:ext>
              </a:extLst>
            </p:cNvPr>
            <p:cNvSpPr/>
            <p:nvPr/>
          </p:nvSpPr>
          <p:spPr>
            <a:xfrm>
              <a:off x="2187536" y="4423678"/>
              <a:ext cx="2743458" cy="498206"/>
            </a:xfrm>
            <a:custGeom>
              <a:avLst/>
              <a:gdLst/>
              <a:ahLst/>
              <a:cxnLst/>
              <a:rect l="l" t="t" r="r" b="b"/>
              <a:pathLst>
                <a:path w="3009550" h="546528" extrusionOk="0">
                  <a:moveTo>
                    <a:pt x="0" y="0"/>
                  </a:moveTo>
                  <a:lnTo>
                    <a:pt x="3009550" y="0"/>
                  </a:lnTo>
                  <a:lnTo>
                    <a:pt x="3009550" y="546528"/>
                  </a:lnTo>
                  <a:lnTo>
                    <a:pt x="0" y="546528"/>
                  </a:lnTo>
                  <a:close/>
                </a:path>
              </a:pathLst>
            </a:custGeom>
            <a:solidFill>
              <a:srgbClr val="F7CA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 name="Google Shape;142;p6">
              <a:extLst>
                <a:ext uri="{FF2B5EF4-FFF2-40B4-BE49-F238E27FC236}">
                  <a16:creationId xmlns:a16="http://schemas.microsoft.com/office/drawing/2014/main" id="{AA5FCFC3-44F4-9141-973D-27A48634925B}"/>
                </a:ext>
              </a:extLst>
            </p:cNvPr>
            <p:cNvSpPr txBox="1"/>
            <p:nvPr/>
          </p:nvSpPr>
          <p:spPr>
            <a:xfrm>
              <a:off x="3030060" y="4523410"/>
              <a:ext cx="10584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b="1">
                  <a:solidFill>
                    <a:srgbClr val="000000"/>
                  </a:solidFill>
                  <a:latin typeface="Arial"/>
                  <a:ea typeface="Arial"/>
                  <a:cs typeface="Arial"/>
                  <a:sym typeface="Arial"/>
                </a:rPr>
                <a:t>OXIDAÇÃO</a:t>
              </a:r>
              <a:endParaRPr/>
            </a:p>
          </p:txBody>
        </p:sp>
        <p:grpSp>
          <p:nvGrpSpPr>
            <p:cNvPr id="53" name="Google Shape;143;p6">
              <a:extLst>
                <a:ext uri="{FF2B5EF4-FFF2-40B4-BE49-F238E27FC236}">
                  <a16:creationId xmlns:a16="http://schemas.microsoft.com/office/drawing/2014/main" id="{214BA35C-0B1A-EE47-94ED-C2242F6D7F5C}"/>
                </a:ext>
              </a:extLst>
            </p:cNvPr>
            <p:cNvGrpSpPr/>
            <p:nvPr/>
          </p:nvGrpSpPr>
          <p:grpSpPr>
            <a:xfrm>
              <a:off x="3428432" y="4046536"/>
              <a:ext cx="261830" cy="349538"/>
              <a:chOff x="4959787" y="2332008"/>
              <a:chExt cx="287225" cy="383440"/>
            </a:xfrm>
          </p:grpSpPr>
          <p:sp>
            <p:nvSpPr>
              <p:cNvPr id="54" name="Google Shape;144;p6">
                <a:extLst>
                  <a:ext uri="{FF2B5EF4-FFF2-40B4-BE49-F238E27FC236}">
                    <a16:creationId xmlns:a16="http://schemas.microsoft.com/office/drawing/2014/main" id="{1013B506-3228-3C4E-B01A-4A3DBD239F5E}"/>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 name="Google Shape;145;p6">
                <a:extLst>
                  <a:ext uri="{FF2B5EF4-FFF2-40B4-BE49-F238E27FC236}">
                    <a16:creationId xmlns:a16="http://schemas.microsoft.com/office/drawing/2014/main" id="{A5E404DA-DB0D-B047-969C-FE2749013CE3}"/>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sp>
        <p:nvSpPr>
          <p:cNvPr id="56" name="Google Shape;146;p6">
            <a:extLst>
              <a:ext uri="{FF2B5EF4-FFF2-40B4-BE49-F238E27FC236}">
                <a16:creationId xmlns:a16="http://schemas.microsoft.com/office/drawing/2014/main" id="{0CFBCAB6-51F7-404F-AE20-5CDB845DAF12}"/>
              </a:ext>
            </a:extLst>
          </p:cNvPr>
          <p:cNvSpPr/>
          <p:nvPr/>
        </p:nvSpPr>
        <p:spPr>
          <a:xfrm>
            <a:off x="7703529" y="3839960"/>
            <a:ext cx="289560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2800" b="1">
                <a:solidFill>
                  <a:schemeClr val="lt1"/>
                </a:solidFill>
                <a:latin typeface="Calibri"/>
                <a:ea typeface="Calibri"/>
                <a:cs typeface="Calibri"/>
                <a:sym typeface="Calibri"/>
              </a:rPr>
              <a:t>FLASHOVER / FOGO</a:t>
            </a:r>
            <a:endParaRPr sz="2800">
              <a:solidFill>
                <a:schemeClr val="lt1"/>
              </a:solidFill>
              <a:latin typeface="Calibri"/>
              <a:ea typeface="Calibri"/>
              <a:cs typeface="Calibri"/>
              <a:sym typeface="Calibri"/>
            </a:endParaRPr>
          </a:p>
        </p:txBody>
      </p:sp>
      <p:sp>
        <p:nvSpPr>
          <p:cNvPr id="58" name="Google Shape;148;p6">
            <a:extLst>
              <a:ext uri="{FF2B5EF4-FFF2-40B4-BE49-F238E27FC236}">
                <a16:creationId xmlns:a16="http://schemas.microsoft.com/office/drawing/2014/main" id="{7F2D1AEB-D4B3-4241-A8D2-2FFC8ABDD4A3}"/>
              </a:ext>
            </a:extLst>
          </p:cNvPr>
          <p:cNvSpPr/>
          <p:nvPr/>
        </p:nvSpPr>
        <p:spPr>
          <a:xfrm>
            <a:off x="1776424" y="3296101"/>
            <a:ext cx="2743458" cy="498206"/>
          </a:xfrm>
          <a:custGeom>
            <a:avLst/>
            <a:gdLst/>
            <a:ahLst/>
            <a:cxnLst/>
            <a:rect l="l" t="t" r="r" b="b"/>
            <a:pathLst>
              <a:path w="3009550" h="546528" extrusionOk="0">
                <a:moveTo>
                  <a:pt x="0" y="0"/>
                </a:moveTo>
                <a:lnTo>
                  <a:pt x="3009550" y="0"/>
                </a:lnTo>
                <a:lnTo>
                  <a:pt x="3009550" y="546528"/>
                </a:lnTo>
                <a:lnTo>
                  <a:pt x="0" y="546528"/>
                </a:lnTo>
                <a:close/>
              </a:path>
            </a:pathLst>
          </a:custGeom>
          <a:solidFill>
            <a:srgbClr val="FBE4D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 name="Google Shape;149;p6">
            <a:extLst>
              <a:ext uri="{FF2B5EF4-FFF2-40B4-BE49-F238E27FC236}">
                <a16:creationId xmlns:a16="http://schemas.microsoft.com/office/drawing/2014/main" id="{3326E2BC-0945-9D40-9AB9-3D681FB20BB9}"/>
              </a:ext>
            </a:extLst>
          </p:cNvPr>
          <p:cNvSpPr txBox="1"/>
          <p:nvPr/>
        </p:nvSpPr>
        <p:spPr>
          <a:xfrm>
            <a:off x="2216535" y="3399408"/>
            <a:ext cx="2032161"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b="1" dirty="0">
                <a:solidFill>
                  <a:srgbClr val="000000"/>
                </a:solidFill>
                <a:latin typeface="Arial"/>
                <a:ea typeface="Arial"/>
                <a:cs typeface="Arial"/>
                <a:sym typeface="Arial"/>
              </a:rPr>
              <a:t>SUPERAQUECIMENTO</a:t>
            </a:r>
            <a:endParaRPr dirty="0"/>
          </a:p>
        </p:txBody>
      </p:sp>
      <p:grpSp>
        <p:nvGrpSpPr>
          <p:cNvPr id="60" name="Google Shape;150;p6">
            <a:extLst>
              <a:ext uri="{FF2B5EF4-FFF2-40B4-BE49-F238E27FC236}">
                <a16:creationId xmlns:a16="http://schemas.microsoft.com/office/drawing/2014/main" id="{4FF11B40-F201-C34E-BD6E-069D07A962C6}"/>
              </a:ext>
            </a:extLst>
          </p:cNvPr>
          <p:cNvGrpSpPr/>
          <p:nvPr/>
        </p:nvGrpSpPr>
        <p:grpSpPr>
          <a:xfrm>
            <a:off x="3017320" y="2926784"/>
            <a:ext cx="261830" cy="349538"/>
            <a:chOff x="4959787" y="2332008"/>
            <a:chExt cx="287225" cy="383440"/>
          </a:xfrm>
        </p:grpSpPr>
        <p:sp>
          <p:nvSpPr>
            <p:cNvPr id="62" name="Google Shape;151;p6">
              <a:extLst>
                <a:ext uri="{FF2B5EF4-FFF2-40B4-BE49-F238E27FC236}">
                  <a16:creationId xmlns:a16="http://schemas.microsoft.com/office/drawing/2014/main" id="{6582B5B7-1D4D-0B47-8BDA-9207244E69BF}"/>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 name="Google Shape;152;p6">
              <a:extLst>
                <a:ext uri="{FF2B5EF4-FFF2-40B4-BE49-F238E27FC236}">
                  <a16:creationId xmlns:a16="http://schemas.microsoft.com/office/drawing/2014/main" id="{0782D2D4-47B6-3145-8D78-A4703D2465AC}"/>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nvGrpSpPr>
          <p:cNvPr id="64" name="Google Shape;154;p6">
            <a:extLst>
              <a:ext uri="{FF2B5EF4-FFF2-40B4-BE49-F238E27FC236}">
                <a16:creationId xmlns:a16="http://schemas.microsoft.com/office/drawing/2014/main" id="{20A95207-BBA8-3F49-8343-014058E3DE32}"/>
              </a:ext>
            </a:extLst>
          </p:cNvPr>
          <p:cNvGrpSpPr/>
          <p:nvPr/>
        </p:nvGrpSpPr>
        <p:grpSpPr>
          <a:xfrm>
            <a:off x="1776424" y="4716838"/>
            <a:ext cx="2743458" cy="881098"/>
            <a:chOff x="2187536" y="4945438"/>
            <a:chExt cx="2743458" cy="881098"/>
          </a:xfrm>
        </p:grpSpPr>
        <p:sp>
          <p:nvSpPr>
            <p:cNvPr id="65" name="Google Shape;155;p6">
              <a:extLst>
                <a:ext uri="{FF2B5EF4-FFF2-40B4-BE49-F238E27FC236}">
                  <a16:creationId xmlns:a16="http://schemas.microsoft.com/office/drawing/2014/main" id="{6C99FABB-2ED1-984A-8EC6-A42AB79B0C9B}"/>
                </a:ext>
              </a:extLst>
            </p:cNvPr>
            <p:cNvSpPr/>
            <p:nvPr/>
          </p:nvSpPr>
          <p:spPr>
            <a:xfrm>
              <a:off x="2187536" y="5328330"/>
              <a:ext cx="2743458" cy="498206"/>
            </a:xfrm>
            <a:custGeom>
              <a:avLst/>
              <a:gdLst/>
              <a:ahLst/>
              <a:cxnLst/>
              <a:rect l="l" t="t" r="r" b="b"/>
              <a:pathLst>
                <a:path w="3009550" h="546528" extrusionOk="0">
                  <a:moveTo>
                    <a:pt x="0" y="0"/>
                  </a:moveTo>
                  <a:lnTo>
                    <a:pt x="3009550" y="0"/>
                  </a:lnTo>
                  <a:lnTo>
                    <a:pt x="3009550" y="546528"/>
                  </a:lnTo>
                  <a:lnTo>
                    <a:pt x="0" y="546528"/>
                  </a:lnTo>
                  <a:close/>
                </a:path>
              </a:pathLst>
            </a:custGeom>
            <a:solidFill>
              <a:srgbClr val="F4B08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 name="Google Shape;156;p6">
              <a:extLst>
                <a:ext uri="{FF2B5EF4-FFF2-40B4-BE49-F238E27FC236}">
                  <a16:creationId xmlns:a16="http://schemas.microsoft.com/office/drawing/2014/main" id="{F49DFAFC-2117-AC4D-BFBB-A476CF77D70B}"/>
                </a:ext>
              </a:extLst>
            </p:cNvPr>
            <p:cNvSpPr txBox="1"/>
            <p:nvPr/>
          </p:nvSpPr>
          <p:spPr>
            <a:xfrm>
              <a:off x="2361910" y="5425113"/>
              <a:ext cx="239471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b="1">
                  <a:solidFill>
                    <a:srgbClr val="000000"/>
                  </a:solidFill>
                  <a:latin typeface="Arial"/>
                  <a:ea typeface="Arial"/>
                  <a:cs typeface="Arial"/>
                  <a:sym typeface="Arial"/>
                </a:rPr>
                <a:t>AUMENTO DA RESISTÊNCIA</a:t>
              </a:r>
              <a:endParaRPr/>
            </a:p>
          </p:txBody>
        </p:sp>
        <p:grpSp>
          <p:nvGrpSpPr>
            <p:cNvPr id="67" name="Google Shape;157;p6">
              <a:extLst>
                <a:ext uri="{FF2B5EF4-FFF2-40B4-BE49-F238E27FC236}">
                  <a16:creationId xmlns:a16="http://schemas.microsoft.com/office/drawing/2014/main" id="{88B2D82C-3746-A041-BA33-C80DFCE3A686}"/>
                </a:ext>
              </a:extLst>
            </p:cNvPr>
            <p:cNvGrpSpPr/>
            <p:nvPr/>
          </p:nvGrpSpPr>
          <p:grpSpPr>
            <a:xfrm>
              <a:off x="3428432" y="4945438"/>
              <a:ext cx="261830" cy="349538"/>
              <a:chOff x="4959787" y="2332008"/>
              <a:chExt cx="287225" cy="383440"/>
            </a:xfrm>
          </p:grpSpPr>
          <p:sp>
            <p:nvSpPr>
              <p:cNvPr id="68" name="Google Shape;158;p6">
                <a:extLst>
                  <a:ext uri="{FF2B5EF4-FFF2-40B4-BE49-F238E27FC236}">
                    <a16:creationId xmlns:a16="http://schemas.microsoft.com/office/drawing/2014/main" id="{7692F14C-D873-6943-B256-909D4E6BD942}"/>
                  </a:ext>
                </a:extLst>
              </p:cNvPr>
              <p:cNvSpPr/>
              <p:nvPr/>
            </p:nvSpPr>
            <p:spPr>
              <a:xfrm>
                <a:off x="5103489" y="2332008"/>
                <a:ext cx="17784" cy="176781"/>
              </a:xfrm>
              <a:custGeom>
                <a:avLst/>
                <a:gdLst/>
                <a:ahLst/>
                <a:cxnLst/>
                <a:rect l="l" t="t" r="r" b="b"/>
                <a:pathLst>
                  <a:path w="17784" h="176781" extrusionOk="0">
                    <a:moveTo>
                      <a:pt x="0" y="0"/>
                    </a:moveTo>
                    <a:lnTo>
                      <a:pt x="0" y="176781"/>
                    </a:lnTo>
                  </a:path>
                </a:pathLst>
              </a:custGeom>
              <a:noFill/>
              <a:ln w="106675" cap="flat" cmpd="sng">
                <a:solidFill>
                  <a:srgbClr val="125BA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9" name="Google Shape;159;p6">
                <a:extLst>
                  <a:ext uri="{FF2B5EF4-FFF2-40B4-BE49-F238E27FC236}">
                    <a16:creationId xmlns:a16="http://schemas.microsoft.com/office/drawing/2014/main" id="{7BB9D780-79DF-6740-9000-6A09C896E09D}"/>
                  </a:ext>
                </a:extLst>
              </p:cNvPr>
              <p:cNvSpPr/>
              <p:nvPr/>
            </p:nvSpPr>
            <p:spPr>
              <a:xfrm>
                <a:off x="4959787" y="2466639"/>
                <a:ext cx="287225" cy="248809"/>
              </a:xfrm>
              <a:custGeom>
                <a:avLst/>
                <a:gdLst/>
                <a:ahLst/>
                <a:cxnLst/>
                <a:rect l="l" t="t" r="r" b="b"/>
                <a:pathLst>
                  <a:path w="287225" h="248809" extrusionOk="0">
                    <a:moveTo>
                      <a:pt x="0" y="0"/>
                    </a:moveTo>
                    <a:lnTo>
                      <a:pt x="143702" y="248810"/>
                    </a:lnTo>
                    <a:lnTo>
                      <a:pt x="287225" y="0"/>
                    </a:lnTo>
                    <a:close/>
                  </a:path>
                </a:pathLst>
              </a:custGeom>
              <a:solidFill>
                <a:srgbClr val="125BA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grpSp>
      </p:grpSp>
      <p:sp>
        <p:nvSpPr>
          <p:cNvPr id="70" name="Google Shape;163;p6">
            <a:extLst>
              <a:ext uri="{FF2B5EF4-FFF2-40B4-BE49-F238E27FC236}">
                <a16:creationId xmlns:a16="http://schemas.microsoft.com/office/drawing/2014/main" id="{EC127C89-90B5-AA4B-ADA4-37EF3C024EF8}"/>
              </a:ext>
            </a:extLst>
          </p:cNvPr>
          <p:cNvSpPr/>
          <p:nvPr/>
        </p:nvSpPr>
        <p:spPr>
          <a:xfrm>
            <a:off x="5217598" y="5000717"/>
            <a:ext cx="1676902"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4400" b="1" dirty="0">
                <a:solidFill>
                  <a:srgbClr val="FF0000"/>
                </a:solidFill>
                <a:latin typeface="Calibri"/>
                <a:ea typeface="Calibri"/>
                <a:cs typeface="Calibri"/>
                <a:sym typeface="Calibri"/>
              </a:rPr>
              <a:t>FOGO</a:t>
            </a:r>
            <a:endParaRPr sz="4400" dirty="0">
              <a:solidFill>
                <a:srgbClr val="FF0000"/>
              </a:solidFill>
              <a:latin typeface="Calibri"/>
              <a:ea typeface="Calibri"/>
              <a:cs typeface="Calibri"/>
              <a:sym typeface="Calibri"/>
            </a:endParaRPr>
          </a:p>
        </p:txBody>
      </p:sp>
      <p:pic>
        <p:nvPicPr>
          <p:cNvPr id="71" name="Google Shape;164;p6">
            <a:extLst>
              <a:ext uri="{FF2B5EF4-FFF2-40B4-BE49-F238E27FC236}">
                <a16:creationId xmlns:a16="http://schemas.microsoft.com/office/drawing/2014/main" id="{54ED0DBD-AE56-884F-839D-8092625049CF}"/>
              </a:ext>
            </a:extLst>
          </p:cNvPr>
          <p:cNvPicPr preferRelativeResize="0"/>
          <p:nvPr/>
        </p:nvPicPr>
        <p:blipFill rotWithShape="1">
          <a:blip r:embed="rId2" cstate="hqprint">
            <a:clrChange>
              <a:clrFrom>
                <a:srgbClr val="FFFFFF"/>
              </a:clrFrom>
              <a:clrTo>
                <a:srgbClr val="FFFFFF">
                  <a:alpha val="0"/>
                </a:srgbClr>
              </a:clrTo>
            </a:clrChange>
            <a:alphaModFix/>
            <a:extLst>
              <a:ext uri="{28A0092B-C50C-407E-A947-70E740481C1C}">
                <a14:useLocalDpi xmlns:a14="http://schemas.microsoft.com/office/drawing/2010/main"/>
              </a:ext>
            </a:extLst>
          </a:blip>
          <a:srcRect/>
          <a:stretch/>
        </p:blipFill>
        <p:spPr>
          <a:xfrm>
            <a:off x="6917996" y="1320965"/>
            <a:ext cx="4858068" cy="4156885"/>
          </a:xfrm>
          <a:prstGeom prst="rect">
            <a:avLst/>
          </a:prstGeom>
          <a:noFill/>
          <a:ln w="76200" cap="flat" cmpd="sng">
            <a:noFill/>
            <a:prstDash val="solid"/>
            <a:round/>
            <a:headEnd type="none" w="sm" len="sm"/>
            <a:tailEnd type="none" w="sm" len="sm"/>
          </a:ln>
        </p:spPr>
      </p:pic>
      <p:sp>
        <p:nvSpPr>
          <p:cNvPr id="72" name="Google Shape;151;p6">
            <a:extLst>
              <a:ext uri="{FF2B5EF4-FFF2-40B4-BE49-F238E27FC236}">
                <a16:creationId xmlns:a16="http://schemas.microsoft.com/office/drawing/2014/main" id="{5F8ABCEA-6D4A-4A4F-8690-EA918B4FFE1B}"/>
              </a:ext>
            </a:extLst>
          </p:cNvPr>
          <p:cNvSpPr/>
          <p:nvPr/>
        </p:nvSpPr>
        <p:spPr>
          <a:xfrm>
            <a:off x="5961336" y="4745090"/>
            <a:ext cx="16212" cy="161151"/>
          </a:xfrm>
          <a:custGeom>
            <a:avLst/>
            <a:gdLst/>
            <a:ahLst/>
            <a:cxnLst/>
            <a:rect l="l" t="t" r="r" b="b"/>
            <a:pathLst>
              <a:path w="17784" h="176781" extrusionOk="0">
                <a:moveTo>
                  <a:pt x="0" y="0"/>
                </a:moveTo>
                <a:lnTo>
                  <a:pt x="0" y="176781"/>
                </a:lnTo>
              </a:path>
            </a:pathLst>
          </a:custGeom>
          <a:noFill/>
          <a:ln w="106675"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 name="Google Shape;152;p6">
            <a:extLst>
              <a:ext uri="{FF2B5EF4-FFF2-40B4-BE49-F238E27FC236}">
                <a16:creationId xmlns:a16="http://schemas.microsoft.com/office/drawing/2014/main" id="{425AED8A-B575-2243-9974-DCF4A88105A4}"/>
              </a:ext>
            </a:extLst>
          </p:cNvPr>
          <p:cNvSpPr/>
          <p:nvPr/>
        </p:nvSpPr>
        <p:spPr>
          <a:xfrm>
            <a:off x="5831270" y="4839566"/>
            <a:ext cx="261830" cy="241563"/>
          </a:xfrm>
          <a:custGeom>
            <a:avLst/>
            <a:gdLst/>
            <a:ahLst/>
            <a:cxnLst/>
            <a:rect l="l" t="t" r="r" b="b"/>
            <a:pathLst>
              <a:path w="287225" h="248809" extrusionOk="0">
                <a:moveTo>
                  <a:pt x="0" y="0"/>
                </a:moveTo>
                <a:lnTo>
                  <a:pt x="143702" y="248810"/>
                </a:lnTo>
                <a:lnTo>
                  <a:pt x="287225" y="0"/>
                </a:lnTo>
                <a:close/>
              </a:path>
            </a:pathLst>
          </a:custGeom>
          <a:solidFill>
            <a:srgbClr val="FF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 name="Google Shape;96;p5">
            <a:extLst>
              <a:ext uri="{FF2B5EF4-FFF2-40B4-BE49-F238E27FC236}">
                <a16:creationId xmlns:a16="http://schemas.microsoft.com/office/drawing/2014/main" id="{415D0C47-1708-4C74-8497-175FDF2BC71A}"/>
              </a:ext>
            </a:extLst>
          </p:cNvPr>
          <p:cNvSpPr txBox="1"/>
          <p:nvPr/>
        </p:nvSpPr>
        <p:spPr>
          <a:xfrm>
            <a:off x="7923616" y="800226"/>
            <a:ext cx="3160417" cy="49659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135BAB"/>
              </a:buClr>
              <a:buSzPts val="4400"/>
              <a:buFont typeface="Calibri"/>
              <a:buNone/>
            </a:pPr>
            <a:r>
              <a:rPr lang="pt" sz="2400" b="1" dirty="0">
                <a:solidFill>
                  <a:schemeClr val="bg2">
                    <a:lumMod val="50000"/>
                  </a:schemeClr>
                </a:solidFill>
                <a:latin typeface="Calibri"/>
                <a:ea typeface="Calibri"/>
                <a:cs typeface="Calibri"/>
                <a:sym typeface="Calibri"/>
              </a:rPr>
              <a:t>Oxidação nas conexões</a:t>
            </a:r>
            <a:endParaRPr lang="en-RU" sz="1050" dirty="0">
              <a:solidFill>
                <a:schemeClr val="bg2">
                  <a:lumMod val="50000"/>
                </a:schemeClr>
              </a:solidFill>
            </a:endParaRPr>
          </a:p>
        </p:txBody>
      </p:sp>
    </p:spTree>
    <p:extLst>
      <p:ext uri="{BB962C8B-B14F-4D97-AF65-F5344CB8AC3E}">
        <p14:creationId xmlns:p14="http://schemas.microsoft.com/office/powerpoint/2010/main" val="4657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58" grpId="0" animBg="1"/>
      <p:bldP spid="59" grpId="0"/>
      <p:bldP spid="70" grpId="0"/>
      <p:bldP spid="72" grpId="0" animBg="1"/>
      <p:bldP spid="73" grpId="0" animBg="1"/>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9F3B009B-D92A-4241-803E-4366409E58A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049835" y="817145"/>
            <a:ext cx="5643575" cy="2861813"/>
          </a:xfrm>
          <a:prstGeom prst="rect">
            <a:avLst/>
          </a:prstGeom>
        </p:spPr>
      </p:pic>
      <p:sp>
        <p:nvSpPr>
          <p:cNvPr id="50" name="Rectangle 49">
            <a:extLst>
              <a:ext uri="{FF2B5EF4-FFF2-40B4-BE49-F238E27FC236}">
                <a16:creationId xmlns:a16="http://schemas.microsoft.com/office/drawing/2014/main" id="{0C1E08B1-5727-1640-A367-B87B99B24FDD}"/>
              </a:ext>
            </a:extLst>
          </p:cNvPr>
          <p:cNvSpPr/>
          <p:nvPr/>
        </p:nvSpPr>
        <p:spPr>
          <a:xfrm>
            <a:off x="8610599" y="3753392"/>
            <a:ext cx="3071264" cy="21527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49" name="Rectangle 48">
            <a:extLst>
              <a:ext uri="{FF2B5EF4-FFF2-40B4-BE49-F238E27FC236}">
                <a16:creationId xmlns:a16="http://schemas.microsoft.com/office/drawing/2014/main" id="{A5B2A9CF-6186-6F4B-A678-62CAD1620A70}"/>
              </a:ext>
            </a:extLst>
          </p:cNvPr>
          <p:cNvSpPr/>
          <p:nvPr/>
        </p:nvSpPr>
        <p:spPr>
          <a:xfrm>
            <a:off x="4318189" y="3290923"/>
            <a:ext cx="3411355" cy="21527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48" name="Rectangle 47">
            <a:extLst>
              <a:ext uri="{FF2B5EF4-FFF2-40B4-BE49-F238E27FC236}">
                <a16:creationId xmlns:a16="http://schemas.microsoft.com/office/drawing/2014/main" id="{F3CCA6AD-1BC9-1545-B760-94ADCEBE0037}"/>
              </a:ext>
            </a:extLst>
          </p:cNvPr>
          <p:cNvSpPr/>
          <p:nvPr/>
        </p:nvSpPr>
        <p:spPr>
          <a:xfrm>
            <a:off x="649576" y="3867669"/>
            <a:ext cx="3074233" cy="21527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Content Placeholder 2">
            <a:extLst>
              <a:ext uri="{FF2B5EF4-FFF2-40B4-BE49-F238E27FC236}">
                <a16:creationId xmlns:a16="http://schemas.microsoft.com/office/drawing/2014/main" id="{E48A9065-540E-CC4E-95F7-267E7FE7D55B}"/>
              </a:ext>
            </a:extLst>
          </p:cNvPr>
          <p:cNvSpPr>
            <a:spLocks noGrp="1"/>
          </p:cNvSpPr>
          <p:nvPr>
            <p:ph idx="4294967295"/>
          </p:nvPr>
        </p:nvSpPr>
        <p:spPr>
          <a:xfrm>
            <a:off x="4329440" y="3254908"/>
            <a:ext cx="3411355" cy="882728"/>
          </a:xfrm>
          <a:prstGeom prst="rect">
            <a:avLst/>
          </a:prstGeom>
          <a:solidFill>
            <a:schemeClr val="accent1"/>
          </a:solidFill>
        </p:spPr>
        <p:txBody>
          <a:bodyPr anchor="ctr">
            <a:normAutofit/>
          </a:bodyPr>
          <a:lstStyle/>
          <a:p>
            <a:pPr marL="0" indent="0" algn="ctr">
              <a:buNone/>
            </a:pPr>
            <a:r>
              <a:rPr lang="pt" sz="2400" dirty="0">
                <a:solidFill>
                  <a:schemeClr val="bg1"/>
                </a:solidFill>
              </a:rPr>
              <a:t>Interrupção da fonte de alimentação</a:t>
            </a:r>
          </a:p>
        </p:txBody>
      </p:sp>
      <p:sp>
        <p:nvSpPr>
          <p:cNvPr id="5" name="Slide Number Placeholder 4">
            <a:extLst>
              <a:ext uri="{FF2B5EF4-FFF2-40B4-BE49-F238E27FC236}">
                <a16:creationId xmlns:a16="http://schemas.microsoft.com/office/drawing/2014/main" id="{7DFF3212-1F87-9B4B-B228-5CCA44371E39}"/>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5</a:t>
            </a:fld>
            <a:endParaRPr lang="de-CH"/>
          </a:p>
        </p:txBody>
      </p:sp>
      <p:sp>
        <p:nvSpPr>
          <p:cNvPr id="7" name="Заголовок 1">
            <a:extLst>
              <a:ext uri="{FF2B5EF4-FFF2-40B4-BE49-F238E27FC236}">
                <a16:creationId xmlns:a16="http://schemas.microsoft.com/office/drawing/2014/main" id="{BC3FBF25-74B8-B64C-92AA-B76F48B7E483}"/>
              </a:ext>
            </a:extLst>
          </p:cNvPr>
          <p:cNvSpPr txBox="1">
            <a:spLocks/>
          </p:cNvSpPr>
          <p:nvPr/>
        </p:nvSpPr>
        <p:spPr>
          <a:xfrm>
            <a:off x="386152" y="189310"/>
            <a:ext cx="9780736" cy="882728"/>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spcBef>
                <a:spcPts val="0"/>
              </a:spcBef>
              <a:buClr>
                <a:srgbClr val="135BAB"/>
              </a:buClr>
              <a:buSzPts val="4400"/>
            </a:pPr>
            <a:r>
              <a:rPr lang="pt" b="1" dirty="0">
                <a:solidFill>
                  <a:srgbClr val="135BAB"/>
                </a:solidFill>
                <a:latin typeface="Calibri"/>
                <a:cs typeface="Calibri"/>
              </a:rPr>
              <a:t>Consequências de superaquecimento/incêndio</a:t>
            </a:r>
          </a:p>
        </p:txBody>
      </p:sp>
      <p:sp>
        <p:nvSpPr>
          <p:cNvPr id="8" name="Content Placeholder 2">
            <a:extLst>
              <a:ext uri="{FF2B5EF4-FFF2-40B4-BE49-F238E27FC236}">
                <a16:creationId xmlns:a16="http://schemas.microsoft.com/office/drawing/2014/main" id="{34D85CEB-ABCD-194F-BAFD-27AB185E0E34}"/>
              </a:ext>
            </a:extLst>
          </p:cNvPr>
          <p:cNvSpPr txBox="1">
            <a:spLocks/>
          </p:cNvSpPr>
          <p:nvPr/>
        </p:nvSpPr>
        <p:spPr>
          <a:xfrm>
            <a:off x="8610600" y="3753392"/>
            <a:ext cx="3071263" cy="882727"/>
          </a:xfrm>
          <a:prstGeom prst="rect">
            <a:avLst/>
          </a:prstGeom>
          <a:solidFill>
            <a:schemeClr val="accent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pt" sz="2400" dirty="0">
                <a:solidFill>
                  <a:schemeClr val="bg1"/>
                </a:solidFill>
              </a:rPr>
              <a:t>Ameaça à vida</a:t>
            </a:r>
          </a:p>
        </p:txBody>
      </p:sp>
      <p:sp>
        <p:nvSpPr>
          <p:cNvPr id="9" name="Content Placeholder 2">
            <a:extLst>
              <a:ext uri="{FF2B5EF4-FFF2-40B4-BE49-F238E27FC236}">
                <a16:creationId xmlns:a16="http://schemas.microsoft.com/office/drawing/2014/main" id="{812DF8AC-3B44-CB45-8B2A-D4744242593D}"/>
              </a:ext>
            </a:extLst>
          </p:cNvPr>
          <p:cNvSpPr txBox="1">
            <a:spLocks/>
          </p:cNvSpPr>
          <p:nvPr/>
        </p:nvSpPr>
        <p:spPr>
          <a:xfrm>
            <a:off x="4370720" y="4267952"/>
            <a:ext cx="3411355" cy="5829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pt" sz="2000" dirty="0"/>
              <a:t>Parada do processo de produção</a:t>
            </a:r>
          </a:p>
        </p:txBody>
      </p:sp>
      <p:sp>
        <p:nvSpPr>
          <p:cNvPr id="10" name="Content Placeholder 2">
            <a:extLst>
              <a:ext uri="{FF2B5EF4-FFF2-40B4-BE49-F238E27FC236}">
                <a16:creationId xmlns:a16="http://schemas.microsoft.com/office/drawing/2014/main" id="{238BFAEF-F30C-F04F-AA6A-8B144651E62A}"/>
              </a:ext>
            </a:extLst>
          </p:cNvPr>
          <p:cNvSpPr txBox="1">
            <a:spLocks/>
          </p:cNvSpPr>
          <p:nvPr/>
        </p:nvSpPr>
        <p:spPr>
          <a:xfrm>
            <a:off x="4366142" y="4905034"/>
            <a:ext cx="2219793" cy="582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pt" sz="2000" dirty="0"/>
              <a:t>Perda de receita</a:t>
            </a:r>
          </a:p>
        </p:txBody>
      </p:sp>
      <p:sp>
        <p:nvSpPr>
          <p:cNvPr id="12" name="Content Placeholder 2">
            <a:extLst>
              <a:ext uri="{FF2B5EF4-FFF2-40B4-BE49-F238E27FC236}">
                <a16:creationId xmlns:a16="http://schemas.microsoft.com/office/drawing/2014/main" id="{F7136B44-9191-A642-B306-B78F82744948}"/>
              </a:ext>
            </a:extLst>
          </p:cNvPr>
          <p:cNvSpPr txBox="1">
            <a:spLocks/>
          </p:cNvSpPr>
          <p:nvPr/>
        </p:nvSpPr>
        <p:spPr>
          <a:xfrm>
            <a:off x="649576" y="3867669"/>
            <a:ext cx="3074233" cy="882728"/>
          </a:xfrm>
          <a:prstGeom prst="rect">
            <a:avLst/>
          </a:prstGeom>
          <a:solidFill>
            <a:schemeClr val="accent1"/>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pt" sz="2400" dirty="0">
                <a:solidFill>
                  <a:schemeClr val="bg1"/>
                </a:solidFill>
              </a:rPr>
              <a:t>Danos materiais</a:t>
            </a:r>
          </a:p>
        </p:txBody>
      </p:sp>
      <p:sp>
        <p:nvSpPr>
          <p:cNvPr id="13" name="Content Placeholder 2">
            <a:extLst>
              <a:ext uri="{FF2B5EF4-FFF2-40B4-BE49-F238E27FC236}">
                <a16:creationId xmlns:a16="http://schemas.microsoft.com/office/drawing/2014/main" id="{D3589F7E-F2CE-CB4C-87DE-4FC02BBBC028}"/>
              </a:ext>
            </a:extLst>
          </p:cNvPr>
          <p:cNvSpPr txBox="1">
            <a:spLocks/>
          </p:cNvSpPr>
          <p:nvPr/>
        </p:nvSpPr>
        <p:spPr>
          <a:xfrm>
            <a:off x="659098" y="5199803"/>
            <a:ext cx="3074233" cy="5059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pt" sz="2000" dirty="0"/>
              <a:t>Instalação</a:t>
            </a:r>
          </a:p>
        </p:txBody>
      </p:sp>
      <p:sp>
        <p:nvSpPr>
          <p:cNvPr id="14" name="Content Placeholder 2">
            <a:extLst>
              <a:ext uri="{FF2B5EF4-FFF2-40B4-BE49-F238E27FC236}">
                <a16:creationId xmlns:a16="http://schemas.microsoft.com/office/drawing/2014/main" id="{42F973B3-472E-1B4A-8CEA-6BAECDE945DB}"/>
              </a:ext>
            </a:extLst>
          </p:cNvPr>
          <p:cNvSpPr txBox="1">
            <a:spLocks/>
          </p:cNvSpPr>
          <p:nvPr/>
        </p:nvSpPr>
        <p:spPr>
          <a:xfrm>
            <a:off x="662066" y="4815729"/>
            <a:ext cx="3074233" cy="5059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pt" sz="2000" dirty="0"/>
              <a:t>Equipamento elétrico</a:t>
            </a:r>
          </a:p>
        </p:txBody>
      </p:sp>
      <p:sp>
        <p:nvSpPr>
          <p:cNvPr id="15" name="Content Placeholder 2">
            <a:extLst>
              <a:ext uri="{FF2B5EF4-FFF2-40B4-BE49-F238E27FC236}">
                <a16:creationId xmlns:a16="http://schemas.microsoft.com/office/drawing/2014/main" id="{9F559D94-B1E4-5A4C-AE72-A6407D0AFB87}"/>
              </a:ext>
            </a:extLst>
          </p:cNvPr>
          <p:cNvSpPr txBox="1">
            <a:spLocks/>
          </p:cNvSpPr>
          <p:nvPr/>
        </p:nvSpPr>
        <p:spPr>
          <a:xfrm>
            <a:off x="1150416" y="1356456"/>
            <a:ext cx="4363388" cy="423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 sz="2000" dirty="0"/>
              <a:t>Contato elétrico sem monitoramento</a:t>
            </a:r>
          </a:p>
        </p:txBody>
      </p:sp>
      <p:sp>
        <p:nvSpPr>
          <p:cNvPr id="16" name="Content Placeholder 2">
            <a:extLst>
              <a:ext uri="{FF2B5EF4-FFF2-40B4-BE49-F238E27FC236}">
                <a16:creationId xmlns:a16="http://schemas.microsoft.com/office/drawing/2014/main" id="{1782ABB0-12E9-A444-8C48-5EC850851EF5}"/>
              </a:ext>
            </a:extLst>
          </p:cNvPr>
          <p:cNvSpPr txBox="1">
            <a:spLocks/>
          </p:cNvSpPr>
          <p:nvPr/>
        </p:nvSpPr>
        <p:spPr>
          <a:xfrm>
            <a:off x="1143320" y="2348404"/>
            <a:ext cx="4758124" cy="67682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 sz="2000" dirty="0"/>
              <a:t>Superaquecimento de contatos</a:t>
            </a:r>
          </a:p>
          <a:p>
            <a:pPr marL="0" indent="0">
              <a:buFont typeface="Arial" panose="020B0604020202020204" pitchFamily="34" charset="0"/>
              <a:buNone/>
            </a:pPr>
            <a:r>
              <a:rPr lang="pt" sz="2000" dirty="0"/>
              <a:t>(sem incêndio em painel elétrico)</a:t>
            </a:r>
          </a:p>
        </p:txBody>
      </p:sp>
      <p:sp>
        <p:nvSpPr>
          <p:cNvPr id="17" name="Content Placeholder 2">
            <a:extLst>
              <a:ext uri="{FF2B5EF4-FFF2-40B4-BE49-F238E27FC236}">
                <a16:creationId xmlns:a16="http://schemas.microsoft.com/office/drawing/2014/main" id="{6A720B61-F34F-8E4C-B99D-AA1767B478EA}"/>
              </a:ext>
            </a:extLst>
          </p:cNvPr>
          <p:cNvSpPr txBox="1">
            <a:spLocks/>
          </p:cNvSpPr>
          <p:nvPr/>
        </p:nvSpPr>
        <p:spPr>
          <a:xfrm>
            <a:off x="1143320" y="3411450"/>
            <a:ext cx="2862191" cy="52836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 sz="2000" dirty="0"/>
              <a:t>Incêndio no painel elétrico</a:t>
            </a:r>
            <a:endParaRPr lang="en-RU" sz="2000" dirty="0"/>
          </a:p>
        </p:txBody>
      </p:sp>
      <p:sp>
        <p:nvSpPr>
          <p:cNvPr id="19" name="TextBox 18">
            <a:extLst>
              <a:ext uri="{FF2B5EF4-FFF2-40B4-BE49-F238E27FC236}">
                <a16:creationId xmlns:a16="http://schemas.microsoft.com/office/drawing/2014/main" id="{7E9E7D38-5D50-8A46-971E-3135049C010A}"/>
              </a:ext>
            </a:extLst>
          </p:cNvPr>
          <p:cNvSpPr txBox="1"/>
          <p:nvPr/>
        </p:nvSpPr>
        <p:spPr>
          <a:xfrm>
            <a:off x="887464" y="1337706"/>
            <a:ext cx="301686" cy="369332"/>
          </a:xfrm>
          <a:prstGeom prst="rect">
            <a:avLst/>
          </a:prstGeom>
          <a:solidFill>
            <a:schemeClr val="accent1"/>
          </a:solidFill>
          <a:ln>
            <a:noFill/>
          </a:ln>
        </p:spPr>
        <p:txBody>
          <a:bodyPr wrap="none" rtlCol="0">
            <a:spAutoFit/>
          </a:bodyPr>
          <a:lstStyle/>
          <a:p>
            <a:r>
              <a:rPr lang="pt" b="1" dirty="0">
                <a:solidFill>
                  <a:schemeClr val="bg1"/>
                </a:solidFill>
              </a:rPr>
              <a:t>1</a:t>
            </a:r>
          </a:p>
        </p:txBody>
      </p:sp>
      <p:sp>
        <p:nvSpPr>
          <p:cNvPr id="20" name="TextBox 19">
            <a:extLst>
              <a:ext uri="{FF2B5EF4-FFF2-40B4-BE49-F238E27FC236}">
                <a16:creationId xmlns:a16="http://schemas.microsoft.com/office/drawing/2014/main" id="{67787411-E1B8-ED4F-84D9-59FEB152391C}"/>
              </a:ext>
            </a:extLst>
          </p:cNvPr>
          <p:cNvSpPr txBox="1"/>
          <p:nvPr/>
        </p:nvSpPr>
        <p:spPr>
          <a:xfrm>
            <a:off x="887464" y="2297076"/>
            <a:ext cx="301686" cy="369332"/>
          </a:xfrm>
          <a:prstGeom prst="rect">
            <a:avLst/>
          </a:prstGeom>
          <a:solidFill>
            <a:schemeClr val="accent1"/>
          </a:solidFill>
          <a:ln>
            <a:noFill/>
          </a:ln>
        </p:spPr>
        <p:txBody>
          <a:bodyPr wrap="none" rtlCol="0">
            <a:spAutoFit/>
          </a:bodyPr>
          <a:lstStyle/>
          <a:p>
            <a:r>
              <a:rPr lang="pt" b="1" dirty="0">
                <a:solidFill>
                  <a:schemeClr val="bg1"/>
                </a:solidFill>
              </a:rPr>
              <a:t>2</a:t>
            </a:r>
          </a:p>
        </p:txBody>
      </p:sp>
      <p:sp>
        <p:nvSpPr>
          <p:cNvPr id="21" name="TextBox 20">
            <a:extLst>
              <a:ext uri="{FF2B5EF4-FFF2-40B4-BE49-F238E27FC236}">
                <a16:creationId xmlns:a16="http://schemas.microsoft.com/office/drawing/2014/main" id="{5E6B5CA6-C9CB-C247-8BA4-D57AA3DBF489}"/>
              </a:ext>
            </a:extLst>
          </p:cNvPr>
          <p:cNvSpPr txBox="1"/>
          <p:nvPr/>
        </p:nvSpPr>
        <p:spPr>
          <a:xfrm>
            <a:off x="887464" y="3384060"/>
            <a:ext cx="301686" cy="369332"/>
          </a:xfrm>
          <a:prstGeom prst="rect">
            <a:avLst/>
          </a:prstGeom>
          <a:solidFill>
            <a:schemeClr val="accent1"/>
          </a:solidFill>
          <a:ln>
            <a:noFill/>
          </a:ln>
        </p:spPr>
        <p:txBody>
          <a:bodyPr wrap="none" rtlCol="0">
            <a:spAutoFit/>
          </a:bodyPr>
          <a:lstStyle/>
          <a:p>
            <a:r>
              <a:rPr lang="pt" b="1" dirty="0">
                <a:solidFill>
                  <a:schemeClr val="bg1"/>
                </a:solidFill>
              </a:rPr>
              <a:t>3</a:t>
            </a:r>
          </a:p>
        </p:txBody>
      </p:sp>
      <p:cxnSp>
        <p:nvCxnSpPr>
          <p:cNvPr id="23" name="Straight Arrow Connector 22">
            <a:extLst>
              <a:ext uri="{FF2B5EF4-FFF2-40B4-BE49-F238E27FC236}">
                <a16:creationId xmlns:a16="http://schemas.microsoft.com/office/drawing/2014/main" id="{E79384A4-5F51-1149-A634-C59F1021E092}"/>
              </a:ext>
            </a:extLst>
          </p:cNvPr>
          <p:cNvCxnSpPr/>
          <p:nvPr/>
        </p:nvCxnSpPr>
        <p:spPr>
          <a:xfrm>
            <a:off x="1026124" y="1786534"/>
            <a:ext cx="0" cy="426382"/>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632EC76-2E2C-604C-8D74-8C60F19D2139}"/>
              </a:ext>
            </a:extLst>
          </p:cNvPr>
          <p:cNvCxnSpPr>
            <a:cxnSpLocks/>
          </p:cNvCxnSpPr>
          <p:nvPr/>
        </p:nvCxnSpPr>
        <p:spPr>
          <a:xfrm>
            <a:off x="1026124" y="2728677"/>
            <a:ext cx="0" cy="611359"/>
          </a:xfrm>
          <a:prstGeom prst="straightConnector1">
            <a:avLst/>
          </a:prstGeom>
          <a:ln w="57150">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2" name="Freeform 41">
            <a:extLst>
              <a:ext uri="{FF2B5EF4-FFF2-40B4-BE49-F238E27FC236}">
                <a16:creationId xmlns:a16="http://schemas.microsoft.com/office/drawing/2014/main" id="{C5D4839F-E2A5-FF48-8D9D-5598E16036AA}"/>
              </a:ext>
            </a:extLst>
          </p:cNvPr>
          <p:cNvSpPr/>
          <p:nvPr/>
        </p:nvSpPr>
        <p:spPr>
          <a:xfrm>
            <a:off x="522227" y="1476755"/>
            <a:ext cx="301687" cy="2079885"/>
          </a:xfrm>
          <a:custGeom>
            <a:avLst/>
            <a:gdLst>
              <a:gd name="connsiteX0" fmla="*/ 479685 w 479685"/>
              <a:gd name="connsiteY0" fmla="*/ 0 h 1918741"/>
              <a:gd name="connsiteX1" fmla="*/ 0 w 479685"/>
              <a:gd name="connsiteY1" fmla="*/ 0 h 1918741"/>
              <a:gd name="connsiteX2" fmla="*/ 0 w 479685"/>
              <a:gd name="connsiteY2" fmla="*/ 1918741 h 1918741"/>
              <a:gd name="connsiteX3" fmla="*/ 479685 w 479685"/>
              <a:gd name="connsiteY3" fmla="*/ 1918741 h 1918741"/>
            </a:gdLst>
            <a:ahLst/>
            <a:cxnLst>
              <a:cxn ang="0">
                <a:pos x="connsiteX0" y="connsiteY0"/>
              </a:cxn>
              <a:cxn ang="0">
                <a:pos x="connsiteX1" y="connsiteY1"/>
              </a:cxn>
              <a:cxn ang="0">
                <a:pos x="connsiteX2" y="connsiteY2"/>
              </a:cxn>
              <a:cxn ang="0">
                <a:pos x="connsiteX3" y="connsiteY3"/>
              </a:cxn>
            </a:cxnLst>
            <a:rect l="l" t="t" r="r" b="b"/>
            <a:pathLst>
              <a:path w="479685" h="1918741">
                <a:moveTo>
                  <a:pt x="479685" y="0"/>
                </a:moveTo>
                <a:lnTo>
                  <a:pt x="0" y="0"/>
                </a:lnTo>
                <a:lnTo>
                  <a:pt x="0" y="1918741"/>
                </a:lnTo>
                <a:lnTo>
                  <a:pt x="479685" y="1918741"/>
                </a:lnTo>
              </a:path>
            </a:pathLst>
          </a:custGeom>
          <a:ln w="57150">
            <a:solidFill>
              <a:schemeClr val="accent1"/>
            </a:solidFill>
            <a:prstDash val="sysDot"/>
            <a:beve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RU"/>
          </a:p>
        </p:txBody>
      </p:sp>
      <p:sp>
        <p:nvSpPr>
          <p:cNvPr id="53" name="Content Placeholder 2">
            <a:extLst>
              <a:ext uri="{FF2B5EF4-FFF2-40B4-BE49-F238E27FC236}">
                <a16:creationId xmlns:a16="http://schemas.microsoft.com/office/drawing/2014/main" id="{37229379-C17B-4D4F-B860-496335735F2A}"/>
              </a:ext>
            </a:extLst>
          </p:cNvPr>
          <p:cNvSpPr txBox="1">
            <a:spLocks/>
          </p:cNvSpPr>
          <p:nvPr/>
        </p:nvSpPr>
        <p:spPr>
          <a:xfrm>
            <a:off x="8595142" y="4817324"/>
            <a:ext cx="3411355" cy="5829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pt" sz="2000" dirty="0"/>
              <a:t>Evacuação</a:t>
            </a:r>
            <a:endParaRPr lang="en-RU" sz="2000" dirty="0"/>
          </a:p>
        </p:txBody>
      </p:sp>
    </p:spTree>
    <p:extLst>
      <p:ext uri="{BB962C8B-B14F-4D97-AF65-F5344CB8AC3E}">
        <p14:creationId xmlns:p14="http://schemas.microsoft.com/office/powerpoint/2010/main" val="1589244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D2DA40-2EF5-BB44-A1FE-FCABCE9809E0}"/>
              </a:ext>
            </a:extLst>
          </p:cNvPr>
          <p:cNvSpPr>
            <a:spLocks noGrp="1"/>
          </p:cNvSpPr>
          <p:nvPr>
            <p:ph type="sldNum" sz="quarter" idx="4294967295"/>
          </p:nvPr>
        </p:nvSpPr>
        <p:spPr>
          <a:xfrm>
            <a:off x="9245467" y="6356950"/>
            <a:ext cx="2743200" cy="365125"/>
          </a:xfrm>
          <a:prstGeom prst="rect">
            <a:avLst/>
          </a:prstGeom>
        </p:spPr>
        <p:txBody>
          <a:bodyPr/>
          <a:lstStyle/>
          <a:p>
            <a:fld id="{1E828958-8E6B-485F-9A3A-EFF45344AF93}" type="slidenum">
              <a:rPr lang="de-CH" smtClean="0"/>
              <a:t>6</a:t>
            </a:fld>
            <a:endParaRPr lang="de-CH" dirty="0"/>
          </a:p>
        </p:txBody>
      </p:sp>
      <p:sp>
        <p:nvSpPr>
          <p:cNvPr id="6" name="Заголовок 1">
            <a:extLst>
              <a:ext uri="{FF2B5EF4-FFF2-40B4-BE49-F238E27FC236}">
                <a16:creationId xmlns:a16="http://schemas.microsoft.com/office/drawing/2014/main" id="{A8644C4F-AE50-B545-8CA6-10A497420915}"/>
              </a:ext>
            </a:extLst>
          </p:cNvPr>
          <p:cNvSpPr txBox="1">
            <a:spLocks/>
          </p:cNvSpPr>
          <p:nvPr/>
        </p:nvSpPr>
        <p:spPr>
          <a:xfrm>
            <a:off x="369886" y="-103390"/>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 b="1" dirty="0">
                <a:solidFill>
                  <a:srgbClr val="135BAB"/>
                </a:solidFill>
                <a:latin typeface="Calibri"/>
                <a:cs typeface="Calibri"/>
              </a:rPr>
              <a:t>Como resolver este problema ?</a:t>
            </a:r>
            <a:endParaRPr lang="ru-RU" b="1" dirty="0">
              <a:solidFill>
                <a:srgbClr val="135BAB"/>
              </a:solidFill>
              <a:latin typeface="Calibri"/>
              <a:cs typeface="Calibri"/>
            </a:endParaRPr>
          </a:p>
        </p:txBody>
      </p:sp>
      <p:pic>
        <p:nvPicPr>
          <p:cNvPr id="7" name="Google Shape;171;p7">
            <a:extLst>
              <a:ext uri="{FF2B5EF4-FFF2-40B4-BE49-F238E27FC236}">
                <a16:creationId xmlns:a16="http://schemas.microsoft.com/office/drawing/2014/main" id="{7E5942B8-AABC-7541-B0AB-04C51D935FF8}"/>
              </a:ext>
            </a:extLst>
          </p:cNvPr>
          <p:cNvPicPr preferRelativeResize="0"/>
          <p:nvPr/>
        </p:nvPicPr>
        <p:blipFill rotWithShape="1">
          <a:blip r:embed="rId2">
            <a:clrChange>
              <a:clrFrom>
                <a:srgbClr val="FFFFFF"/>
              </a:clrFrom>
              <a:clrTo>
                <a:srgbClr val="FFFFFF">
                  <a:alpha val="0"/>
                </a:srgbClr>
              </a:clrTo>
            </a:clrChange>
            <a:alphaModFix/>
          </a:blip>
          <a:srcRect/>
          <a:stretch/>
        </p:blipFill>
        <p:spPr>
          <a:xfrm>
            <a:off x="5114307" y="1301828"/>
            <a:ext cx="886840" cy="1640548"/>
          </a:xfrm>
          <a:prstGeom prst="rect">
            <a:avLst/>
          </a:prstGeom>
          <a:noFill/>
          <a:ln>
            <a:noFill/>
          </a:ln>
        </p:spPr>
      </p:pic>
      <p:sp>
        <p:nvSpPr>
          <p:cNvPr id="8" name="Google Shape;172;p7">
            <a:extLst>
              <a:ext uri="{FF2B5EF4-FFF2-40B4-BE49-F238E27FC236}">
                <a16:creationId xmlns:a16="http://schemas.microsoft.com/office/drawing/2014/main" id="{FCB758B3-0C0D-2F4F-BF86-4FE3F1AC9811}"/>
              </a:ext>
            </a:extLst>
          </p:cNvPr>
          <p:cNvSpPr txBox="1"/>
          <p:nvPr/>
        </p:nvSpPr>
        <p:spPr>
          <a:xfrm>
            <a:off x="5120241" y="962819"/>
            <a:ext cx="86566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pt" sz="2000" b="1">
                <a:solidFill>
                  <a:schemeClr val="dk1"/>
                </a:solidFill>
                <a:latin typeface="Calibri"/>
                <a:ea typeface="Calibri"/>
                <a:cs typeface="Calibri"/>
                <a:sym typeface="Calibri"/>
              </a:rPr>
              <a:t>TRI</a:t>
            </a:r>
            <a:endParaRPr sz="2000" b="1">
              <a:solidFill>
                <a:schemeClr val="dk1"/>
              </a:solidFill>
              <a:latin typeface="Calibri"/>
              <a:ea typeface="Calibri"/>
              <a:cs typeface="Calibri"/>
              <a:sym typeface="Calibri"/>
            </a:endParaRPr>
          </a:p>
        </p:txBody>
      </p:sp>
      <p:pic>
        <p:nvPicPr>
          <p:cNvPr id="9" name="Google Shape;173;p7">
            <a:extLst>
              <a:ext uri="{FF2B5EF4-FFF2-40B4-BE49-F238E27FC236}">
                <a16:creationId xmlns:a16="http://schemas.microsoft.com/office/drawing/2014/main" id="{DF8B09DE-7409-0547-9945-974D86C2332B}"/>
              </a:ext>
            </a:extLst>
          </p:cNvPr>
          <p:cNvPicPr preferRelativeResize="0"/>
          <p:nvPr/>
        </p:nvPicPr>
        <p:blipFill rotWithShape="1">
          <a:blip r:embed="rId3" cstate="hqprint">
            <a:clrChange>
              <a:clrFrom>
                <a:srgbClr val="FFFFFF"/>
              </a:clrFrom>
              <a:clrTo>
                <a:srgbClr val="FFFFFF">
                  <a:alpha val="0"/>
                </a:srgbClr>
              </a:clrTo>
            </a:clrChange>
            <a:alphaModFix/>
            <a:extLst>
              <a:ext uri="{28A0092B-C50C-407E-A947-70E740481C1C}">
                <a14:useLocalDpi xmlns:a14="http://schemas.microsoft.com/office/drawing/2010/main"/>
              </a:ext>
            </a:extLst>
          </a:blip>
          <a:srcRect/>
          <a:stretch/>
        </p:blipFill>
        <p:spPr>
          <a:xfrm>
            <a:off x="2227516" y="1338162"/>
            <a:ext cx="2164396" cy="1640548"/>
          </a:xfrm>
          <a:prstGeom prst="rect">
            <a:avLst/>
          </a:prstGeom>
          <a:noFill/>
          <a:ln>
            <a:noFill/>
          </a:ln>
        </p:spPr>
      </p:pic>
      <p:sp>
        <p:nvSpPr>
          <p:cNvPr id="10" name="Google Shape;174;p7">
            <a:extLst>
              <a:ext uri="{FF2B5EF4-FFF2-40B4-BE49-F238E27FC236}">
                <a16:creationId xmlns:a16="http://schemas.microsoft.com/office/drawing/2014/main" id="{D32C3EA4-CDB7-254F-9A48-F4E922A19C5B}"/>
              </a:ext>
            </a:extLst>
          </p:cNvPr>
          <p:cNvSpPr/>
          <p:nvPr/>
        </p:nvSpPr>
        <p:spPr>
          <a:xfrm>
            <a:off x="1963436" y="975992"/>
            <a:ext cx="2653549"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800" b="1" dirty="0">
                <a:solidFill>
                  <a:schemeClr val="dk1"/>
                </a:solidFill>
                <a:latin typeface="Calibri"/>
                <a:ea typeface="Calibri"/>
                <a:cs typeface="Calibri"/>
                <a:sym typeface="Calibri"/>
              </a:rPr>
              <a:t>Sistema de incêndio</a:t>
            </a:r>
            <a:endParaRPr dirty="0"/>
          </a:p>
        </p:txBody>
      </p:sp>
      <p:pic>
        <p:nvPicPr>
          <p:cNvPr id="11" name="Google Shape;175;p7">
            <a:extLst>
              <a:ext uri="{FF2B5EF4-FFF2-40B4-BE49-F238E27FC236}">
                <a16:creationId xmlns:a16="http://schemas.microsoft.com/office/drawing/2014/main" id="{473F12AF-2195-5044-B00A-EF7D07C61A52}"/>
              </a:ext>
            </a:extLst>
          </p:cNvPr>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6706601" y="1385247"/>
            <a:ext cx="1174831" cy="1204158"/>
          </a:xfrm>
          <a:prstGeom prst="rect">
            <a:avLst/>
          </a:prstGeom>
          <a:noFill/>
          <a:ln>
            <a:noFill/>
          </a:ln>
        </p:spPr>
      </p:pic>
      <p:pic>
        <p:nvPicPr>
          <p:cNvPr id="12" name="Google Shape;176;p7">
            <a:extLst>
              <a:ext uri="{FF2B5EF4-FFF2-40B4-BE49-F238E27FC236}">
                <a16:creationId xmlns:a16="http://schemas.microsoft.com/office/drawing/2014/main" id="{2ED5383C-F713-9543-9BF0-4AC64DAF766A}"/>
              </a:ext>
            </a:extLst>
          </p:cNvPr>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7881432" y="2158436"/>
            <a:ext cx="1033504" cy="869315"/>
          </a:xfrm>
          <a:prstGeom prst="rect">
            <a:avLst/>
          </a:prstGeom>
          <a:noFill/>
          <a:ln>
            <a:noFill/>
          </a:ln>
        </p:spPr>
      </p:pic>
      <p:pic>
        <p:nvPicPr>
          <p:cNvPr id="13" name="Google Shape;177;p7">
            <a:extLst>
              <a:ext uri="{FF2B5EF4-FFF2-40B4-BE49-F238E27FC236}">
                <a16:creationId xmlns:a16="http://schemas.microsoft.com/office/drawing/2014/main" id="{59FF5620-AC85-0943-91A2-13B2AF5641BE}"/>
              </a:ext>
            </a:extLst>
          </p:cNvPr>
          <p:cNvPicPr preferRelativeResize="0"/>
          <p:nvPr/>
        </p:nvPicPr>
        <p:blipFill rotWithShape="1">
          <a:blip r:embed="rId6" cstate="hqprint">
            <a:alphaModFix/>
            <a:extLst>
              <a:ext uri="{28A0092B-C50C-407E-A947-70E740481C1C}">
                <a14:useLocalDpi xmlns:a14="http://schemas.microsoft.com/office/drawing/2010/main"/>
              </a:ext>
            </a:extLst>
          </a:blip>
          <a:srcRect/>
          <a:stretch/>
        </p:blipFill>
        <p:spPr>
          <a:xfrm>
            <a:off x="7952455" y="1205606"/>
            <a:ext cx="891458" cy="889106"/>
          </a:xfrm>
          <a:prstGeom prst="rect">
            <a:avLst/>
          </a:prstGeom>
          <a:noFill/>
          <a:ln>
            <a:noFill/>
          </a:ln>
        </p:spPr>
      </p:pic>
      <p:sp>
        <p:nvSpPr>
          <p:cNvPr id="14" name="Google Shape;178;p7">
            <a:extLst>
              <a:ext uri="{FF2B5EF4-FFF2-40B4-BE49-F238E27FC236}">
                <a16:creationId xmlns:a16="http://schemas.microsoft.com/office/drawing/2014/main" id="{84B3213F-37F2-F543-8786-0921491B5B97}"/>
              </a:ext>
            </a:extLst>
          </p:cNvPr>
          <p:cNvSpPr/>
          <p:nvPr/>
        </p:nvSpPr>
        <p:spPr>
          <a:xfrm>
            <a:off x="6499433" y="984053"/>
            <a:ext cx="265838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800" b="1" dirty="0">
                <a:solidFill>
                  <a:schemeClr val="dk1"/>
                </a:solidFill>
                <a:latin typeface="Calibri"/>
                <a:ea typeface="Calibri"/>
                <a:cs typeface="Calibri"/>
                <a:sym typeface="Calibri"/>
              </a:rPr>
              <a:t>Sensores de temperatura</a:t>
            </a:r>
            <a:endParaRPr dirty="0"/>
          </a:p>
        </p:txBody>
      </p:sp>
      <p:sp>
        <p:nvSpPr>
          <p:cNvPr id="15" name="Google Shape;179;p7">
            <a:extLst>
              <a:ext uri="{FF2B5EF4-FFF2-40B4-BE49-F238E27FC236}">
                <a16:creationId xmlns:a16="http://schemas.microsoft.com/office/drawing/2014/main" id="{E6F15B78-2DB8-3D41-ABCA-ECFD0A126BD2}"/>
              </a:ext>
            </a:extLst>
          </p:cNvPr>
          <p:cNvSpPr/>
          <p:nvPr/>
        </p:nvSpPr>
        <p:spPr>
          <a:xfrm>
            <a:off x="188219" y="3733286"/>
            <a:ext cx="11548210" cy="645171"/>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180;p7">
            <a:extLst>
              <a:ext uri="{FF2B5EF4-FFF2-40B4-BE49-F238E27FC236}">
                <a16:creationId xmlns:a16="http://schemas.microsoft.com/office/drawing/2014/main" id="{E5D079B9-9EB0-9F43-9A45-3AF904F2BDC9}"/>
              </a:ext>
            </a:extLst>
          </p:cNvPr>
          <p:cNvSpPr/>
          <p:nvPr/>
        </p:nvSpPr>
        <p:spPr>
          <a:xfrm>
            <a:off x="188218" y="4981848"/>
            <a:ext cx="11548210" cy="957511"/>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 name="Google Shape;181;p7">
            <a:extLst>
              <a:ext uri="{FF2B5EF4-FFF2-40B4-BE49-F238E27FC236}">
                <a16:creationId xmlns:a16="http://schemas.microsoft.com/office/drawing/2014/main" id="{BFB17679-3661-264F-88D1-21E25F0DC8FA}"/>
              </a:ext>
            </a:extLst>
          </p:cNvPr>
          <p:cNvPicPr preferRelativeResize="0"/>
          <p:nvPr/>
        </p:nvPicPr>
        <p:blipFill rotWithShape="1">
          <a:blip r:embed="rId7" cstate="hqprint">
            <a:alphaModFix/>
            <a:extLst>
              <a:ext uri="{28A0092B-C50C-407E-A947-70E740481C1C}">
                <a14:useLocalDpi xmlns:a14="http://schemas.microsoft.com/office/drawing/2010/main"/>
              </a:ext>
            </a:extLst>
          </a:blip>
          <a:srcRect/>
          <a:stretch/>
        </p:blipFill>
        <p:spPr>
          <a:xfrm>
            <a:off x="9844037" y="1165015"/>
            <a:ext cx="656942" cy="1678073"/>
          </a:xfrm>
          <a:prstGeom prst="rect">
            <a:avLst/>
          </a:prstGeom>
          <a:noFill/>
          <a:ln>
            <a:noFill/>
          </a:ln>
        </p:spPr>
      </p:pic>
      <p:sp>
        <p:nvSpPr>
          <p:cNvPr id="18" name="Google Shape;182;p7">
            <a:extLst>
              <a:ext uri="{FF2B5EF4-FFF2-40B4-BE49-F238E27FC236}">
                <a16:creationId xmlns:a16="http://schemas.microsoft.com/office/drawing/2014/main" id="{34627C01-9A92-8B4F-B998-53A42AD9C7D1}"/>
              </a:ext>
            </a:extLst>
          </p:cNvPr>
          <p:cNvSpPr/>
          <p:nvPr/>
        </p:nvSpPr>
        <p:spPr>
          <a:xfrm>
            <a:off x="10118589" y="961458"/>
            <a:ext cx="82362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800" b="1" dirty="0">
                <a:solidFill>
                  <a:schemeClr val="dk1"/>
                </a:solidFill>
                <a:latin typeface="Calibri"/>
                <a:ea typeface="Calibri"/>
                <a:cs typeface="Calibri"/>
                <a:sym typeface="Calibri"/>
              </a:rPr>
              <a:t>FIPRES</a:t>
            </a:r>
            <a:endParaRPr dirty="0"/>
          </a:p>
        </p:txBody>
      </p:sp>
      <p:sp>
        <p:nvSpPr>
          <p:cNvPr id="19" name="Google Shape;183;p7">
            <a:extLst>
              <a:ext uri="{FF2B5EF4-FFF2-40B4-BE49-F238E27FC236}">
                <a16:creationId xmlns:a16="http://schemas.microsoft.com/office/drawing/2014/main" id="{D7B5F5A8-9EC4-A848-8602-D4A21AFDF8A1}"/>
              </a:ext>
            </a:extLst>
          </p:cNvPr>
          <p:cNvSpPr txBox="1"/>
          <p:nvPr/>
        </p:nvSpPr>
        <p:spPr>
          <a:xfrm>
            <a:off x="225047" y="3233353"/>
            <a:ext cx="1925734"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pt" sz="2000" b="1" dirty="0">
                <a:solidFill>
                  <a:schemeClr val="bg2">
                    <a:lumMod val="25000"/>
                  </a:schemeClr>
                </a:solidFill>
                <a:latin typeface="Calibri"/>
                <a:ea typeface="Calibri"/>
                <a:cs typeface="Calibri"/>
                <a:sym typeface="Calibri"/>
              </a:rPr>
              <a:t>Preventivo</a:t>
            </a:r>
            <a:endParaRPr sz="2000" b="1" dirty="0">
              <a:solidFill>
                <a:schemeClr val="bg2">
                  <a:lumMod val="25000"/>
                </a:schemeClr>
              </a:solidFill>
              <a:latin typeface="Calibri"/>
              <a:ea typeface="Calibri"/>
              <a:cs typeface="Calibri"/>
              <a:sym typeface="Calibri"/>
            </a:endParaRPr>
          </a:p>
        </p:txBody>
      </p:sp>
      <p:sp>
        <p:nvSpPr>
          <p:cNvPr id="20" name="Google Shape;184;p7">
            <a:extLst>
              <a:ext uri="{FF2B5EF4-FFF2-40B4-BE49-F238E27FC236}">
                <a16:creationId xmlns:a16="http://schemas.microsoft.com/office/drawing/2014/main" id="{8E38E9F1-C04E-3049-92A1-29D231320B7D}"/>
              </a:ext>
            </a:extLst>
          </p:cNvPr>
          <p:cNvSpPr txBox="1"/>
          <p:nvPr/>
        </p:nvSpPr>
        <p:spPr>
          <a:xfrm>
            <a:off x="225047" y="3867840"/>
            <a:ext cx="1925734"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pt" sz="2000" b="1">
                <a:solidFill>
                  <a:schemeClr val="bg2">
                    <a:lumMod val="25000"/>
                  </a:schemeClr>
                </a:solidFill>
                <a:latin typeface="Calibri"/>
                <a:ea typeface="Calibri"/>
                <a:cs typeface="Calibri"/>
                <a:sym typeface="Calibri"/>
              </a:rPr>
              <a:t>Contínuo</a:t>
            </a:r>
            <a:endParaRPr sz="2000" b="1">
              <a:solidFill>
                <a:schemeClr val="bg2">
                  <a:lumMod val="25000"/>
                </a:schemeClr>
              </a:solidFill>
              <a:latin typeface="Calibri"/>
              <a:ea typeface="Calibri"/>
              <a:cs typeface="Calibri"/>
              <a:sym typeface="Calibri"/>
            </a:endParaRPr>
          </a:p>
        </p:txBody>
      </p:sp>
      <p:sp>
        <p:nvSpPr>
          <p:cNvPr id="21" name="Google Shape;185;p7">
            <a:extLst>
              <a:ext uri="{FF2B5EF4-FFF2-40B4-BE49-F238E27FC236}">
                <a16:creationId xmlns:a16="http://schemas.microsoft.com/office/drawing/2014/main" id="{7E086D9D-B59D-284A-9E9C-9AC4F18A6E90}"/>
              </a:ext>
            </a:extLst>
          </p:cNvPr>
          <p:cNvSpPr txBox="1"/>
          <p:nvPr/>
        </p:nvSpPr>
        <p:spPr>
          <a:xfrm>
            <a:off x="225047" y="4462815"/>
            <a:ext cx="1925734"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pt" sz="2000" b="1" dirty="0">
                <a:solidFill>
                  <a:schemeClr val="bg2">
                    <a:lumMod val="25000"/>
                  </a:schemeClr>
                </a:solidFill>
                <a:latin typeface="Calibri"/>
                <a:ea typeface="Calibri"/>
                <a:cs typeface="Calibri"/>
                <a:sym typeface="Calibri"/>
              </a:rPr>
              <a:t>Acessível</a:t>
            </a:r>
            <a:endParaRPr sz="2000" b="1" dirty="0">
              <a:solidFill>
                <a:schemeClr val="bg2">
                  <a:lumMod val="25000"/>
                </a:schemeClr>
              </a:solidFill>
              <a:latin typeface="Calibri"/>
              <a:ea typeface="Calibri"/>
              <a:cs typeface="Calibri"/>
              <a:sym typeface="Calibri"/>
            </a:endParaRPr>
          </a:p>
        </p:txBody>
      </p:sp>
      <p:cxnSp>
        <p:nvCxnSpPr>
          <p:cNvPr id="22" name="Google Shape;187;p7">
            <a:extLst>
              <a:ext uri="{FF2B5EF4-FFF2-40B4-BE49-F238E27FC236}">
                <a16:creationId xmlns:a16="http://schemas.microsoft.com/office/drawing/2014/main" id="{69206077-A2E9-6040-A16C-5D30F088DD55}"/>
              </a:ext>
            </a:extLst>
          </p:cNvPr>
          <p:cNvCxnSpPr>
            <a:cxnSpLocks/>
          </p:cNvCxnSpPr>
          <p:nvPr/>
        </p:nvCxnSpPr>
        <p:spPr>
          <a:xfrm>
            <a:off x="6448813" y="1021712"/>
            <a:ext cx="0" cy="4917647"/>
          </a:xfrm>
          <a:prstGeom prst="straightConnector1">
            <a:avLst/>
          </a:prstGeom>
          <a:noFill/>
          <a:ln w="9525" cap="flat" cmpd="sng">
            <a:solidFill>
              <a:srgbClr val="BFBFBF"/>
            </a:solidFill>
            <a:prstDash val="solid"/>
            <a:round/>
            <a:headEnd type="none" w="sm" len="sm"/>
            <a:tailEnd type="none" w="sm" len="sm"/>
          </a:ln>
        </p:spPr>
      </p:cxnSp>
      <p:cxnSp>
        <p:nvCxnSpPr>
          <p:cNvPr id="23" name="Google Shape;188;p7">
            <a:extLst>
              <a:ext uri="{FF2B5EF4-FFF2-40B4-BE49-F238E27FC236}">
                <a16:creationId xmlns:a16="http://schemas.microsoft.com/office/drawing/2014/main" id="{C3DBF5A1-8E74-AC4B-A79E-ABF9A89873FB}"/>
              </a:ext>
            </a:extLst>
          </p:cNvPr>
          <p:cNvCxnSpPr>
            <a:cxnSpLocks/>
          </p:cNvCxnSpPr>
          <p:nvPr/>
        </p:nvCxnSpPr>
        <p:spPr>
          <a:xfrm>
            <a:off x="9139004" y="901816"/>
            <a:ext cx="0" cy="5037543"/>
          </a:xfrm>
          <a:prstGeom prst="straightConnector1">
            <a:avLst/>
          </a:prstGeom>
          <a:noFill/>
          <a:ln w="9525" cap="flat" cmpd="sng">
            <a:solidFill>
              <a:srgbClr val="BFBFBF"/>
            </a:solidFill>
            <a:prstDash val="solid"/>
            <a:round/>
            <a:headEnd type="none" w="sm" len="sm"/>
            <a:tailEnd type="none" w="sm" len="sm"/>
          </a:ln>
        </p:spPr>
      </p:cxnSp>
      <p:cxnSp>
        <p:nvCxnSpPr>
          <p:cNvPr id="24" name="Google Shape;189;p7">
            <a:extLst>
              <a:ext uri="{FF2B5EF4-FFF2-40B4-BE49-F238E27FC236}">
                <a16:creationId xmlns:a16="http://schemas.microsoft.com/office/drawing/2014/main" id="{243E029F-9AB0-2B4B-8C17-3DC2C0B6BFA6}"/>
              </a:ext>
            </a:extLst>
          </p:cNvPr>
          <p:cNvCxnSpPr>
            <a:cxnSpLocks/>
          </p:cNvCxnSpPr>
          <p:nvPr/>
        </p:nvCxnSpPr>
        <p:spPr>
          <a:xfrm>
            <a:off x="2141856" y="1021712"/>
            <a:ext cx="0" cy="4917647"/>
          </a:xfrm>
          <a:prstGeom prst="straightConnector1">
            <a:avLst/>
          </a:prstGeom>
          <a:noFill/>
          <a:ln w="9525" cap="flat" cmpd="sng">
            <a:solidFill>
              <a:srgbClr val="BFBFBF"/>
            </a:solidFill>
            <a:prstDash val="solid"/>
            <a:round/>
            <a:headEnd type="none" w="sm" len="sm"/>
            <a:tailEnd type="none" w="sm" len="sm"/>
          </a:ln>
        </p:spPr>
      </p:cxnSp>
      <p:sp>
        <p:nvSpPr>
          <p:cNvPr id="25" name="Google Shape;190;p7">
            <a:extLst>
              <a:ext uri="{FF2B5EF4-FFF2-40B4-BE49-F238E27FC236}">
                <a16:creationId xmlns:a16="http://schemas.microsoft.com/office/drawing/2014/main" id="{3F9DC0CF-2507-CA47-917A-445A65956DD2}"/>
              </a:ext>
            </a:extLst>
          </p:cNvPr>
          <p:cNvSpPr txBox="1"/>
          <p:nvPr/>
        </p:nvSpPr>
        <p:spPr>
          <a:xfrm>
            <a:off x="281396" y="4981848"/>
            <a:ext cx="1731696"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000"/>
              <a:buFont typeface="Calibri"/>
              <a:buNone/>
            </a:pPr>
            <a:r>
              <a:rPr lang="pt" sz="2000" b="1" dirty="0">
                <a:solidFill>
                  <a:schemeClr val="bg2">
                    <a:lumMod val="25000"/>
                  </a:schemeClr>
                </a:solidFill>
                <a:latin typeface="Calibri"/>
                <a:ea typeface="Calibri"/>
                <a:cs typeface="Calibri"/>
                <a:sym typeface="Calibri"/>
              </a:rPr>
              <a:t>Fácil de implementar/</a:t>
            </a:r>
            <a:r>
              <a:rPr lang="pt" sz="2000" b="1" dirty="0" err="1">
                <a:solidFill>
                  <a:schemeClr val="bg2">
                    <a:lumMod val="25000"/>
                  </a:schemeClr>
                </a:solidFill>
                <a:latin typeface="Calibri"/>
                <a:ea typeface="Calibri"/>
                <a:cs typeface="Calibri"/>
                <a:sym typeface="Calibri"/>
              </a:rPr>
              <a:t>retrofit</a:t>
            </a:r>
            <a:endParaRPr sz="2000" b="1" dirty="0">
              <a:solidFill>
                <a:schemeClr val="bg2">
                  <a:lumMod val="25000"/>
                </a:schemeClr>
              </a:solidFill>
              <a:latin typeface="Calibri"/>
              <a:ea typeface="Calibri"/>
              <a:cs typeface="Calibri"/>
              <a:sym typeface="Calibri"/>
            </a:endParaRPr>
          </a:p>
        </p:txBody>
      </p:sp>
      <p:sp>
        <p:nvSpPr>
          <p:cNvPr id="26" name="Google Shape;191;p7">
            <a:extLst>
              <a:ext uri="{FF2B5EF4-FFF2-40B4-BE49-F238E27FC236}">
                <a16:creationId xmlns:a16="http://schemas.microsoft.com/office/drawing/2014/main" id="{FF52AB37-84E1-8F4C-92F8-0324A37D76CB}"/>
              </a:ext>
            </a:extLst>
          </p:cNvPr>
          <p:cNvSpPr/>
          <p:nvPr/>
        </p:nvSpPr>
        <p:spPr>
          <a:xfrm>
            <a:off x="5183335" y="3216205"/>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27" name="Google Shape;192;p7">
            <a:extLst>
              <a:ext uri="{FF2B5EF4-FFF2-40B4-BE49-F238E27FC236}">
                <a16:creationId xmlns:a16="http://schemas.microsoft.com/office/drawing/2014/main" id="{8A8FB594-BA6B-A441-839A-FFD65F289829}"/>
              </a:ext>
            </a:extLst>
          </p:cNvPr>
          <p:cNvSpPr/>
          <p:nvPr/>
        </p:nvSpPr>
        <p:spPr>
          <a:xfrm>
            <a:off x="5158659" y="4506938"/>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28" name="Google Shape;193;p7">
            <a:extLst>
              <a:ext uri="{FF2B5EF4-FFF2-40B4-BE49-F238E27FC236}">
                <a16:creationId xmlns:a16="http://schemas.microsoft.com/office/drawing/2014/main" id="{492AD651-3D8A-C640-979C-0146F4B064FC}"/>
              </a:ext>
            </a:extLst>
          </p:cNvPr>
          <p:cNvSpPr/>
          <p:nvPr/>
        </p:nvSpPr>
        <p:spPr>
          <a:xfrm>
            <a:off x="5161442" y="3859974"/>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29" name="Google Shape;194;p7">
            <a:extLst>
              <a:ext uri="{FF2B5EF4-FFF2-40B4-BE49-F238E27FC236}">
                <a16:creationId xmlns:a16="http://schemas.microsoft.com/office/drawing/2014/main" id="{AEB8CD0B-5654-EA4B-AFCA-AA43D4862733}"/>
              </a:ext>
            </a:extLst>
          </p:cNvPr>
          <p:cNvSpPr/>
          <p:nvPr/>
        </p:nvSpPr>
        <p:spPr>
          <a:xfrm>
            <a:off x="2986150" y="3859974"/>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0" name="Google Shape;195;p7">
            <a:extLst>
              <a:ext uri="{FF2B5EF4-FFF2-40B4-BE49-F238E27FC236}">
                <a16:creationId xmlns:a16="http://schemas.microsoft.com/office/drawing/2014/main" id="{C89047A5-F931-8B4B-97A5-F4CC41529FF4}"/>
              </a:ext>
            </a:extLst>
          </p:cNvPr>
          <p:cNvSpPr/>
          <p:nvPr/>
        </p:nvSpPr>
        <p:spPr>
          <a:xfrm>
            <a:off x="2986151" y="3216205"/>
            <a:ext cx="608120"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1" name="Google Shape;196;p7">
            <a:extLst>
              <a:ext uri="{FF2B5EF4-FFF2-40B4-BE49-F238E27FC236}">
                <a16:creationId xmlns:a16="http://schemas.microsoft.com/office/drawing/2014/main" id="{B1A7DAC9-4F42-054A-8BFD-A42BC6DDE3E6}"/>
              </a:ext>
            </a:extLst>
          </p:cNvPr>
          <p:cNvSpPr/>
          <p:nvPr/>
        </p:nvSpPr>
        <p:spPr>
          <a:xfrm>
            <a:off x="2968287" y="4506938"/>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2" name="Google Shape;197;p7">
            <a:extLst>
              <a:ext uri="{FF2B5EF4-FFF2-40B4-BE49-F238E27FC236}">
                <a16:creationId xmlns:a16="http://schemas.microsoft.com/office/drawing/2014/main" id="{29427B84-241F-3A43-A68A-86BD78397FF9}"/>
              </a:ext>
            </a:extLst>
          </p:cNvPr>
          <p:cNvSpPr/>
          <p:nvPr/>
        </p:nvSpPr>
        <p:spPr>
          <a:xfrm>
            <a:off x="7421872" y="3216205"/>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3" name="Google Shape;198;p7">
            <a:extLst>
              <a:ext uri="{FF2B5EF4-FFF2-40B4-BE49-F238E27FC236}">
                <a16:creationId xmlns:a16="http://schemas.microsoft.com/office/drawing/2014/main" id="{306F4CC8-7A90-5E4F-8873-D0F9CE83F8AD}"/>
              </a:ext>
            </a:extLst>
          </p:cNvPr>
          <p:cNvSpPr/>
          <p:nvPr/>
        </p:nvSpPr>
        <p:spPr>
          <a:xfrm>
            <a:off x="7421872" y="3859974"/>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4" name="Google Shape;199;p7">
            <a:extLst>
              <a:ext uri="{FF2B5EF4-FFF2-40B4-BE49-F238E27FC236}">
                <a16:creationId xmlns:a16="http://schemas.microsoft.com/office/drawing/2014/main" id="{517F9FF0-0B50-2F41-8E4E-FB810B622AA2}"/>
              </a:ext>
            </a:extLst>
          </p:cNvPr>
          <p:cNvSpPr/>
          <p:nvPr/>
        </p:nvSpPr>
        <p:spPr>
          <a:xfrm>
            <a:off x="7398150" y="4506938"/>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5" name="Google Shape;200;p7">
            <a:extLst>
              <a:ext uri="{FF2B5EF4-FFF2-40B4-BE49-F238E27FC236}">
                <a16:creationId xmlns:a16="http://schemas.microsoft.com/office/drawing/2014/main" id="{E811F377-BD24-1B42-9B8B-69837DF4BCB8}"/>
              </a:ext>
            </a:extLst>
          </p:cNvPr>
          <p:cNvSpPr/>
          <p:nvPr/>
        </p:nvSpPr>
        <p:spPr>
          <a:xfrm>
            <a:off x="5158659" y="5263757"/>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6" name="Google Shape;201;p7">
            <a:extLst>
              <a:ext uri="{FF2B5EF4-FFF2-40B4-BE49-F238E27FC236}">
                <a16:creationId xmlns:a16="http://schemas.microsoft.com/office/drawing/2014/main" id="{EDADE726-4E2F-C647-9EBD-7AEC6CE69C17}"/>
              </a:ext>
            </a:extLst>
          </p:cNvPr>
          <p:cNvSpPr/>
          <p:nvPr/>
        </p:nvSpPr>
        <p:spPr>
          <a:xfrm>
            <a:off x="2968287" y="5263757"/>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7" name="Google Shape;202;p7">
            <a:extLst>
              <a:ext uri="{FF2B5EF4-FFF2-40B4-BE49-F238E27FC236}">
                <a16:creationId xmlns:a16="http://schemas.microsoft.com/office/drawing/2014/main" id="{D42D3460-3491-014B-BF13-1EA810F513C6}"/>
              </a:ext>
            </a:extLst>
          </p:cNvPr>
          <p:cNvSpPr/>
          <p:nvPr/>
        </p:nvSpPr>
        <p:spPr>
          <a:xfrm>
            <a:off x="7398150" y="5263757"/>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8" name="Google Shape;203;p7">
            <a:extLst>
              <a:ext uri="{FF2B5EF4-FFF2-40B4-BE49-F238E27FC236}">
                <a16:creationId xmlns:a16="http://schemas.microsoft.com/office/drawing/2014/main" id="{19E86BAF-D3E6-5047-9C95-DFB065C74015}"/>
              </a:ext>
            </a:extLst>
          </p:cNvPr>
          <p:cNvSpPr/>
          <p:nvPr/>
        </p:nvSpPr>
        <p:spPr>
          <a:xfrm>
            <a:off x="10244585" y="3216205"/>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39" name="Google Shape;204;p7">
            <a:extLst>
              <a:ext uri="{FF2B5EF4-FFF2-40B4-BE49-F238E27FC236}">
                <a16:creationId xmlns:a16="http://schemas.microsoft.com/office/drawing/2014/main" id="{1596CBF3-FFF2-2548-ABAB-FD7C4FC6E5A6}"/>
              </a:ext>
            </a:extLst>
          </p:cNvPr>
          <p:cNvSpPr/>
          <p:nvPr/>
        </p:nvSpPr>
        <p:spPr>
          <a:xfrm>
            <a:off x="10244585" y="3859974"/>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40" name="Google Shape;205;p7">
            <a:extLst>
              <a:ext uri="{FF2B5EF4-FFF2-40B4-BE49-F238E27FC236}">
                <a16:creationId xmlns:a16="http://schemas.microsoft.com/office/drawing/2014/main" id="{F5397FCB-D816-A74C-B861-6AFE5F67FCA6}"/>
              </a:ext>
            </a:extLst>
          </p:cNvPr>
          <p:cNvSpPr/>
          <p:nvPr/>
        </p:nvSpPr>
        <p:spPr>
          <a:xfrm>
            <a:off x="10244585" y="4506938"/>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sp>
        <p:nvSpPr>
          <p:cNvPr id="41" name="Google Shape;206;p7">
            <a:extLst>
              <a:ext uri="{FF2B5EF4-FFF2-40B4-BE49-F238E27FC236}">
                <a16:creationId xmlns:a16="http://schemas.microsoft.com/office/drawing/2014/main" id="{B7E6F5F7-4A40-BD44-97CC-EC639EFCAA58}"/>
              </a:ext>
            </a:extLst>
          </p:cNvPr>
          <p:cNvSpPr/>
          <p:nvPr/>
        </p:nvSpPr>
        <p:spPr>
          <a:xfrm>
            <a:off x="10244585" y="5263757"/>
            <a:ext cx="69762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a:solidFill>
                  <a:schemeClr val="dk1"/>
                </a:solidFill>
                <a:latin typeface="Calibri"/>
                <a:ea typeface="Calibri"/>
                <a:cs typeface="Calibri"/>
                <a:sym typeface="Calibri"/>
              </a:rPr>
              <a:t>✅</a:t>
            </a:r>
            <a:endParaRPr sz="1400"/>
          </a:p>
        </p:txBody>
      </p:sp>
      <p:pic>
        <p:nvPicPr>
          <p:cNvPr id="42" name="Picture 41" descr="Graphical user interface&#10;&#10;Description automatically generated">
            <a:extLst>
              <a:ext uri="{FF2B5EF4-FFF2-40B4-BE49-F238E27FC236}">
                <a16:creationId xmlns:a16="http://schemas.microsoft.com/office/drawing/2014/main" id="{D35F25EA-4441-7541-9823-76AC0C088FF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0288150" y="1242881"/>
            <a:ext cx="1362473" cy="1226226"/>
          </a:xfrm>
          <a:prstGeom prst="rect">
            <a:avLst/>
          </a:prstGeom>
        </p:spPr>
      </p:pic>
      <p:cxnSp>
        <p:nvCxnSpPr>
          <p:cNvPr id="2" name="Google Shape;187;p7">
            <a:extLst>
              <a:ext uri="{FF2B5EF4-FFF2-40B4-BE49-F238E27FC236}">
                <a16:creationId xmlns:a16="http://schemas.microsoft.com/office/drawing/2014/main" id="{85F45E18-F7A9-E220-6D7B-A14E2528F94B}"/>
              </a:ext>
            </a:extLst>
          </p:cNvPr>
          <p:cNvCxnSpPr>
            <a:cxnSpLocks/>
          </p:cNvCxnSpPr>
          <p:nvPr/>
        </p:nvCxnSpPr>
        <p:spPr>
          <a:xfrm>
            <a:off x="4468106" y="1006344"/>
            <a:ext cx="0" cy="4933015"/>
          </a:xfrm>
          <a:prstGeom prst="straightConnector1">
            <a:avLst/>
          </a:prstGeom>
          <a:noFill/>
          <a:ln w="9525" cap="flat" cmpd="sng">
            <a:solidFill>
              <a:srgbClr val="BFBFBF"/>
            </a:solidFill>
            <a:prstDash val="solid"/>
            <a:round/>
            <a:headEnd type="none" w="sm" len="sm"/>
            <a:tailEnd type="none" w="sm" len="sm"/>
          </a:ln>
        </p:spPr>
      </p:cxnSp>
    </p:spTree>
    <p:extLst>
      <p:ext uri="{BB962C8B-B14F-4D97-AF65-F5344CB8AC3E}">
        <p14:creationId xmlns:p14="http://schemas.microsoft.com/office/powerpoint/2010/main" val="5353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422321" y="127815"/>
            <a:ext cx="10515600" cy="1325563"/>
          </a:xfrm>
          <a:prstGeom prst="rect">
            <a:avLst/>
          </a:prstGeom>
        </p:spPr>
        <p:txBody>
          <a:bodyPr>
            <a:normAutofit/>
          </a:bodyPr>
          <a:lstStyle/>
          <a:p>
            <a:r>
              <a:rPr lang="pt" sz="4300" b="1" dirty="0">
                <a:solidFill>
                  <a:srgbClr val="18478E"/>
                </a:solidFill>
                <a:latin typeface="+mn-lt"/>
              </a:rPr>
              <a:t>Limitações da inspeção termográfica</a:t>
            </a:r>
            <a:endParaRPr lang="ru-RU" sz="4300" b="1" dirty="0">
              <a:solidFill>
                <a:srgbClr val="18478E"/>
              </a:solidFill>
              <a:latin typeface="+mn-lt"/>
            </a:endParaRPr>
          </a:p>
        </p:txBody>
      </p:sp>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7</a:t>
            </a:fld>
            <a:endParaRPr lang="de-CH"/>
          </a:p>
        </p:txBody>
      </p:sp>
      <p:sp>
        <p:nvSpPr>
          <p:cNvPr id="6" name="Прямоугольник 5"/>
          <p:cNvSpPr/>
          <p:nvPr/>
        </p:nvSpPr>
        <p:spPr>
          <a:xfrm>
            <a:off x="4665518" y="982176"/>
            <a:ext cx="7314672" cy="4893647"/>
          </a:xfrm>
          <a:prstGeom prst="rect">
            <a:avLst/>
          </a:prstGeom>
        </p:spPr>
        <p:txBody>
          <a:bodyPr wrap="square">
            <a:spAutoFit/>
          </a:bodyPr>
          <a:lstStyle/>
          <a:p>
            <a:pPr algn="just"/>
            <a:r>
              <a:rPr lang="pt" sz="1600" b="1" dirty="0"/>
              <a:t>Base periódica</a:t>
            </a:r>
          </a:p>
          <a:p>
            <a:pPr algn="just"/>
            <a:r>
              <a:rPr lang="pt" sz="1400" dirty="0"/>
              <a:t>A termografia infravermelha é realizada regularmente a cada 6, 12 ou 24 meses, portanto dá indicação do estado do equipamento apenas no momento da inspeção.</a:t>
            </a:r>
            <a:endParaRPr lang="ru-RU" sz="1400" dirty="0"/>
          </a:p>
          <a:p>
            <a:pPr algn="just"/>
            <a:endParaRPr lang="en-US" sz="1600" dirty="0"/>
          </a:p>
          <a:p>
            <a:pPr algn="just"/>
            <a:r>
              <a:rPr lang="pt" sz="1600" b="1" dirty="0"/>
              <a:t>Depende do nível de carga</a:t>
            </a:r>
          </a:p>
          <a:p>
            <a:pPr algn="just"/>
            <a:r>
              <a:rPr lang="pt" sz="1400" dirty="0"/>
              <a:t>A carga no momento da inspeção deve ser de pelo menos 60% para ver os pontos fracos. Se o nível de carga for inferior ao necessário, uma carga fictícia adicional deverá ser conectada. Caso contrário, você não conseguirá ver as partes superaquecidas das conexões, mesmo que elas já tenham ocorrido.</a:t>
            </a:r>
          </a:p>
          <a:p>
            <a:pPr algn="just"/>
            <a:endParaRPr lang="en-US" sz="1600" dirty="0"/>
          </a:p>
          <a:p>
            <a:pPr algn="just"/>
            <a:r>
              <a:rPr lang="pt" sz="1600" b="1" dirty="0"/>
              <a:t>Acesso limitado</a:t>
            </a:r>
          </a:p>
          <a:p>
            <a:pPr algn="just"/>
            <a:r>
              <a:rPr lang="pt" sz="1400" dirty="0"/>
              <a:t>Layout complexo e compartimentos em um painel elétrico podem não permitir a inspeção de 100% das conexões. No caso de painéis MT (que ficam travados durante a operação) a inspeção pode ser feita apenas através de pequenas janelas IR</a:t>
            </a:r>
            <a:endParaRPr lang="ru-RU" sz="1400" dirty="0"/>
          </a:p>
          <a:p>
            <a:pPr algn="just"/>
            <a:endParaRPr lang="ru-RU" sz="1400" dirty="0"/>
          </a:p>
          <a:p>
            <a:pPr algn="just"/>
            <a:r>
              <a:rPr lang="pt" sz="1400" b="1" dirty="0"/>
              <a:t>Depende do fator humano</a:t>
            </a:r>
          </a:p>
          <a:p>
            <a:r>
              <a:rPr lang="pt" sz="1400" dirty="0"/>
              <a:t>A qualidade da pesquisa depende em grande parte da diligência e profissionalismo do funcionário</a:t>
            </a:r>
          </a:p>
          <a:p>
            <a:pPr algn="just"/>
            <a:endParaRPr lang="en-US" sz="1600" dirty="0"/>
          </a:p>
          <a:p>
            <a:pPr algn="just"/>
            <a:r>
              <a:rPr lang="pt" sz="1600" b="1" dirty="0"/>
              <a:t>Inseguro para o pessoal</a:t>
            </a:r>
            <a:r>
              <a:rPr lang="pt" sz="1600" dirty="0"/>
              <a:t> </a:t>
            </a:r>
            <a:endParaRPr lang="ru-RU" sz="1600" dirty="0"/>
          </a:p>
          <a:p>
            <a:pPr algn="just"/>
            <a:r>
              <a:rPr lang="pt" sz="1400" dirty="0"/>
              <a:t>O pessoal de manutenção deve ficar próximo das peças energizadas durante a inspeção</a:t>
            </a:r>
          </a:p>
          <a:p>
            <a:pPr algn="just"/>
            <a:endParaRPr lang="en-US" dirty="0"/>
          </a:p>
        </p:txBody>
      </p:sp>
      <p:pic>
        <p:nvPicPr>
          <p:cNvPr id="8" name="Picture 7" descr="A picture containing text, person&#10;&#10;Description automatically generated">
            <a:extLst>
              <a:ext uri="{FF2B5EF4-FFF2-40B4-BE49-F238E27FC236}">
                <a16:creationId xmlns:a16="http://schemas.microsoft.com/office/drawing/2014/main" id="{4662DEF5-E54F-0442-9935-FB6244896AC8}"/>
              </a:ext>
            </a:extLst>
          </p:cNvPr>
          <p:cNvPicPr>
            <a:picLocks noChangeAspect="1"/>
          </p:cNvPicPr>
          <p:nvPr/>
        </p:nvPicPr>
        <p:blipFill rotWithShape="1">
          <a:blip r:embed="rId2">
            <a:extLst>
              <a:ext uri="{28A0092B-C50C-407E-A947-70E740481C1C}">
                <a14:useLocalDpi xmlns:a14="http://schemas.microsoft.com/office/drawing/2010/main" val="0"/>
              </a:ext>
            </a:extLst>
          </a:blip>
          <a:srcRect l="12950" t="-816" r="11437" b="816"/>
          <a:stretch/>
        </p:blipFill>
        <p:spPr bwMode="auto">
          <a:xfrm>
            <a:off x="505701" y="3475287"/>
            <a:ext cx="3960674" cy="2225207"/>
          </a:xfrm>
          <a:prstGeom prst="rect">
            <a:avLst/>
          </a:prstGeom>
          <a:noFill/>
          <a:ln>
            <a:noFill/>
          </a:ln>
          <a:extLst>
            <a:ext uri="{53640926-AAD7-44D8-BBD7-CCE9431645EC}">
              <a14:shadowObscured xmlns:a14="http://schemas.microsoft.com/office/drawing/2010/main"/>
            </a:ext>
          </a:extLst>
        </p:spPr>
      </p:pic>
      <p:pic>
        <p:nvPicPr>
          <p:cNvPr id="1026" name="Picture 2" descr="Heat Signatures | Electrical Contractor Magazine">
            <a:extLst>
              <a:ext uri="{FF2B5EF4-FFF2-40B4-BE49-F238E27FC236}">
                <a16:creationId xmlns:a16="http://schemas.microsoft.com/office/drawing/2014/main" id="{C4510CC8-68EB-5E4D-BB81-0D509BD8DE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69" b="10337"/>
          <a:stretch/>
        </p:blipFill>
        <p:spPr bwMode="auto">
          <a:xfrm>
            <a:off x="505701" y="1030860"/>
            <a:ext cx="3960675" cy="2506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490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Timeline&#10;&#10;Description automatically generated">
            <a:extLst>
              <a:ext uri="{FF2B5EF4-FFF2-40B4-BE49-F238E27FC236}">
                <a16:creationId xmlns:a16="http://schemas.microsoft.com/office/drawing/2014/main" id="{E702795C-DACE-4F8B-BFED-307508493C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691" t="53939" r="15442" b="3305"/>
          <a:stretch/>
        </p:blipFill>
        <p:spPr>
          <a:xfrm>
            <a:off x="808455" y="4491871"/>
            <a:ext cx="2038845" cy="1456137"/>
          </a:xfrm>
          <a:prstGeom prst="rect">
            <a:avLst/>
          </a:prstGeom>
        </p:spPr>
      </p:pic>
      <p:pic>
        <p:nvPicPr>
          <p:cNvPr id="109" name="Picture 108" descr="Graphical user interface&#10;&#10;Description automatically generated">
            <a:extLst>
              <a:ext uri="{FF2B5EF4-FFF2-40B4-BE49-F238E27FC236}">
                <a16:creationId xmlns:a16="http://schemas.microsoft.com/office/drawing/2014/main" id="{22033E74-1ED7-1941-9EBE-1EBF2029ECD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89554" y="3627901"/>
            <a:ext cx="1089145" cy="980231"/>
          </a:xfrm>
          <a:prstGeom prst="rect">
            <a:avLst/>
          </a:prstGeom>
        </p:spPr>
      </p:pic>
      <p:sp>
        <p:nvSpPr>
          <p:cNvPr id="2" name="Заголовок 1"/>
          <p:cNvSpPr>
            <a:spLocks noGrp="1"/>
          </p:cNvSpPr>
          <p:nvPr>
            <p:ph type="title" idx="4294967295"/>
          </p:nvPr>
        </p:nvSpPr>
        <p:spPr>
          <a:xfrm>
            <a:off x="348379" y="146512"/>
            <a:ext cx="10972800" cy="1143000"/>
          </a:xfrm>
          <a:prstGeom prst="rect">
            <a:avLst/>
          </a:prstGeom>
        </p:spPr>
        <p:txBody>
          <a:bodyPr>
            <a:normAutofit/>
          </a:bodyPr>
          <a:lstStyle/>
          <a:p>
            <a:r>
              <a:rPr lang="pt" b="1" dirty="0">
                <a:solidFill>
                  <a:srgbClr val="135BAB"/>
                </a:solidFill>
                <a:latin typeface="Calibri"/>
                <a:cs typeface="Calibri"/>
              </a:rPr>
              <a:t>FIPRES. Como funciona...</a:t>
            </a:r>
            <a:endParaRPr lang="ru-RU" b="1" dirty="0">
              <a:solidFill>
                <a:srgbClr val="135BAB"/>
              </a:solidFill>
              <a:latin typeface="Calibri"/>
              <a:cs typeface="Calibri"/>
            </a:endParaRPr>
          </a:p>
        </p:txBody>
      </p:sp>
      <p:sp>
        <p:nvSpPr>
          <p:cNvPr id="51" name="Google Shape;215;p8">
            <a:extLst>
              <a:ext uri="{FF2B5EF4-FFF2-40B4-BE49-F238E27FC236}">
                <a16:creationId xmlns:a16="http://schemas.microsoft.com/office/drawing/2014/main" id="{56983CF3-F7AF-854E-8C4F-CDB4E7AC0043}"/>
              </a:ext>
            </a:extLst>
          </p:cNvPr>
          <p:cNvSpPr txBox="1"/>
          <p:nvPr/>
        </p:nvSpPr>
        <p:spPr>
          <a:xfrm>
            <a:off x="553272" y="896292"/>
            <a:ext cx="2544473" cy="621195"/>
          </a:xfrm>
          <a:prstGeom prst="rect">
            <a:avLst/>
          </a:prstGeom>
          <a:solidFill>
            <a:srgbClr val="595959"/>
          </a:solid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006699"/>
              </a:buClr>
              <a:buSzPts val="1400"/>
              <a:buFont typeface="Arial"/>
              <a:buNone/>
            </a:pPr>
            <a:r>
              <a:rPr lang="pt" sz="1400" b="1" dirty="0">
                <a:solidFill>
                  <a:schemeClr val="lt1"/>
                </a:solidFill>
                <a:latin typeface="Calibri"/>
                <a:ea typeface="Calibri"/>
                <a:cs typeface="Calibri"/>
                <a:sym typeface="Calibri"/>
              </a:rPr>
              <a:t>PREVENÇÃO remota DE INCÊNDIO</a:t>
            </a:r>
            <a:endParaRPr dirty="0"/>
          </a:p>
          <a:p>
            <a:pPr marL="0" marR="0" lvl="0" indent="0" algn="ctr" rtl="0">
              <a:lnSpc>
                <a:spcPct val="120000"/>
              </a:lnSpc>
              <a:spcBef>
                <a:spcPts val="280"/>
              </a:spcBef>
              <a:spcAft>
                <a:spcPts val="0"/>
              </a:spcAft>
              <a:buClr>
                <a:srgbClr val="006699"/>
              </a:buClr>
              <a:buSzPts val="1400"/>
              <a:buFont typeface="Arial"/>
              <a:buNone/>
            </a:pPr>
            <a:r>
              <a:rPr lang="pt" sz="1400" b="1" dirty="0">
                <a:solidFill>
                  <a:schemeClr val="lt1"/>
                </a:solidFill>
                <a:latin typeface="Calibri"/>
                <a:ea typeface="Calibri"/>
                <a:cs typeface="Calibri"/>
                <a:sym typeface="Calibri"/>
              </a:rPr>
              <a:t>TERMOLABEL (rFPT)</a:t>
            </a:r>
            <a:endParaRPr sz="1400" dirty="0">
              <a:solidFill>
                <a:schemeClr val="lt1"/>
              </a:solidFill>
              <a:latin typeface="Calibri"/>
              <a:ea typeface="Calibri"/>
              <a:cs typeface="Calibri"/>
              <a:sym typeface="Calibri"/>
            </a:endParaRPr>
          </a:p>
        </p:txBody>
      </p:sp>
      <p:sp>
        <p:nvSpPr>
          <p:cNvPr id="55" name="Google Shape;219;p8">
            <a:extLst>
              <a:ext uri="{FF2B5EF4-FFF2-40B4-BE49-F238E27FC236}">
                <a16:creationId xmlns:a16="http://schemas.microsoft.com/office/drawing/2014/main" id="{99D6C203-D988-BC48-B8B5-9748C882A97A}"/>
              </a:ext>
            </a:extLst>
          </p:cNvPr>
          <p:cNvSpPr/>
          <p:nvPr/>
        </p:nvSpPr>
        <p:spPr>
          <a:xfrm>
            <a:off x="758630" y="4120964"/>
            <a:ext cx="281897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dirty="0">
                <a:solidFill>
                  <a:schemeClr val="dk1"/>
                </a:solidFill>
                <a:latin typeface="Calibri"/>
                <a:ea typeface="Calibri"/>
                <a:cs typeface="Calibri"/>
                <a:sym typeface="Calibri"/>
              </a:rPr>
              <a:t>Quando aquecidos acima de 50 - 90 ºC, as marcas indicadoras mudarão irreversivelmente de cor</a:t>
            </a:r>
            <a:endParaRPr sz="1800" dirty="0">
              <a:solidFill>
                <a:schemeClr val="dk1"/>
              </a:solidFill>
              <a:latin typeface="Calibri"/>
              <a:ea typeface="Calibri"/>
              <a:cs typeface="Calibri"/>
              <a:sym typeface="Calibri"/>
            </a:endParaRPr>
          </a:p>
        </p:txBody>
      </p:sp>
      <p:sp>
        <p:nvSpPr>
          <p:cNvPr id="56" name="Google Shape;220;p8">
            <a:extLst>
              <a:ext uri="{FF2B5EF4-FFF2-40B4-BE49-F238E27FC236}">
                <a16:creationId xmlns:a16="http://schemas.microsoft.com/office/drawing/2014/main" id="{EAC2366B-65A1-1C4D-BA56-D912CF4B64EC}"/>
              </a:ext>
            </a:extLst>
          </p:cNvPr>
          <p:cNvSpPr/>
          <p:nvPr/>
        </p:nvSpPr>
        <p:spPr>
          <a:xfrm>
            <a:off x="348379" y="4059408"/>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2</a:t>
            </a:r>
            <a:endParaRPr sz="3200">
              <a:solidFill>
                <a:schemeClr val="dk1"/>
              </a:solidFill>
              <a:latin typeface="Calibri"/>
              <a:ea typeface="Calibri"/>
              <a:cs typeface="Calibri"/>
              <a:sym typeface="Calibri"/>
            </a:endParaRPr>
          </a:p>
        </p:txBody>
      </p:sp>
      <p:sp>
        <p:nvSpPr>
          <p:cNvPr id="64" name="Google Shape;226;p8">
            <a:extLst>
              <a:ext uri="{FF2B5EF4-FFF2-40B4-BE49-F238E27FC236}">
                <a16:creationId xmlns:a16="http://schemas.microsoft.com/office/drawing/2014/main" id="{F883B7AF-6945-AE41-8912-040E4B84117A}"/>
              </a:ext>
            </a:extLst>
          </p:cNvPr>
          <p:cNvSpPr txBox="1"/>
          <p:nvPr/>
        </p:nvSpPr>
        <p:spPr>
          <a:xfrm>
            <a:off x="6434200" y="896291"/>
            <a:ext cx="3229719" cy="621195"/>
          </a:xfrm>
          <a:prstGeom prst="rect">
            <a:avLst/>
          </a:prstGeom>
          <a:solidFill>
            <a:srgbClr val="595959"/>
          </a:solid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PREVENÇÃO DE INCÊNDIO</a:t>
            </a:r>
            <a:endParaRPr/>
          </a:p>
          <a:p>
            <a:pPr marL="0" marR="0" lvl="0" indent="0" algn="ctr" rtl="0">
              <a:spcBef>
                <a:spcPts val="28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CONCENTRADOR (FPC)</a:t>
            </a:r>
            <a:endParaRPr sz="1400" b="1">
              <a:solidFill>
                <a:schemeClr val="lt1"/>
              </a:solidFill>
              <a:latin typeface="Calibri"/>
              <a:ea typeface="Calibri"/>
              <a:cs typeface="Calibri"/>
              <a:sym typeface="Calibri"/>
            </a:endParaRPr>
          </a:p>
        </p:txBody>
      </p:sp>
      <p:sp>
        <p:nvSpPr>
          <p:cNvPr id="65" name="Google Shape;227;p8">
            <a:extLst>
              <a:ext uri="{FF2B5EF4-FFF2-40B4-BE49-F238E27FC236}">
                <a16:creationId xmlns:a16="http://schemas.microsoft.com/office/drawing/2014/main" id="{A6369A96-30CE-1346-9539-EB6B6D46BD4D}"/>
              </a:ext>
            </a:extLst>
          </p:cNvPr>
          <p:cNvSpPr/>
          <p:nvPr/>
        </p:nvSpPr>
        <p:spPr>
          <a:xfrm>
            <a:off x="6763052" y="1663373"/>
            <a:ext cx="3003740" cy="1200288"/>
          </a:xfrm>
          <a:prstGeom prst="rect">
            <a:avLst/>
          </a:prstGeom>
          <a:noFill/>
          <a:ln>
            <a:noFill/>
          </a:ln>
        </p:spPr>
        <p:txBody>
          <a:bodyPr spcFirstLastPara="1" wrap="square" lIns="91425" tIns="45700" rIns="91425" bIns="45700" anchor="t" anchorCtr="0">
            <a:spAutoFit/>
          </a:bodyPr>
          <a:lstStyle/>
          <a:p>
            <a:pPr lvl="0"/>
            <a:r>
              <a:rPr lang="pt" sz="1200" dirty="0">
                <a:solidFill>
                  <a:schemeClr val="dk1"/>
                </a:solidFill>
                <a:ea typeface="Calibri"/>
                <a:cs typeface="Calibri"/>
                <a:sym typeface="Calibri"/>
              </a:rPr>
              <a:t>O FPС monitora o estado de até 32 </a:t>
            </a:r>
            <a:r>
              <a:rPr lang="pt" sz="1200" dirty="0" err="1">
                <a:solidFill>
                  <a:schemeClr val="dk1"/>
                </a:solidFill>
                <a:ea typeface="Calibri"/>
                <a:cs typeface="Calibri"/>
                <a:sym typeface="Calibri"/>
              </a:rPr>
              <a:t>FPAs</a:t>
            </a:r>
            <a:r>
              <a:rPr lang="pt" sz="1200" dirty="0">
                <a:solidFill>
                  <a:schemeClr val="dk1"/>
                </a:solidFill>
                <a:ea typeface="Calibri"/>
                <a:cs typeface="Calibri"/>
                <a:sym typeface="Calibri"/>
              </a:rPr>
              <a:t>, exibe e registra sinais de alarme. Quando o FPA é acionado, o FPС transmite informações para o sistema central de alarme de incêndio, SCADA ou BMS. O FPA possui alto-falante para notificação sonora</a:t>
            </a:r>
          </a:p>
        </p:txBody>
      </p:sp>
      <p:sp>
        <p:nvSpPr>
          <p:cNvPr id="66" name="Google Shape;228;p8">
            <a:extLst>
              <a:ext uri="{FF2B5EF4-FFF2-40B4-BE49-F238E27FC236}">
                <a16:creationId xmlns:a16="http://schemas.microsoft.com/office/drawing/2014/main" id="{A5878C6C-0080-6F4B-BF7B-66FC03A06EE2}"/>
              </a:ext>
            </a:extLst>
          </p:cNvPr>
          <p:cNvSpPr/>
          <p:nvPr/>
        </p:nvSpPr>
        <p:spPr>
          <a:xfrm>
            <a:off x="6386397" y="1619426"/>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5</a:t>
            </a:r>
            <a:endParaRPr sz="3200">
              <a:solidFill>
                <a:schemeClr val="dk1"/>
              </a:solidFill>
              <a:latin typeface="Calibri"/>
              <a:ea typeface="Calibri"/>
              <a:cs typeface="Calibri"/>
              <a:sym typeface="Calibri"/>
            </a:endParaRPr>
          </a:p>
        </p:txBody>
      </p:sp>
      <p:sp>
        <p:nvSpPr>
          <p:cNvPr id="67" name="Google Shape;229;p8">
            <a:extLst>
              <a:ext uri="{FF2B5EF4-FFF2-40B4-BE49-F238E27FC236}">
                <a16:creationId xmlns:a16="http://schemas.microsoft.com/office/drawing/2014/main" id="{6B6A1901-4F49-A74B-975E-57D56CF83764}"/>
              </a:ext>
            </a:extLst>
          </p:cNvPr>
          <p:cNvSpPr/>
          <p:nvPr/>
        </p:nvSpPr>
        <p:spPr>
          <a:xfrm>
            <a:off x="6785534" y="4727423"/>
            <a:ext cx="2323169" cy="646331"/>
          </a:xfrm>
          <a:prstGeom prst="rect">
            <a:avLst/>
          </a:prstGeom>
          <a:solidFill>
            <a:schemeClr val="accent1">
              <a:lumMod val="40000"/>
              <a:lumOff val="60000"/>
            </a:schemeClr>
          </a:solidFill>
          <a:ln>
            <a:noFill/>
          </a:ln>
        </p:spPr>
        <p:txBody>
          <a:bodyPr spcFirstLastPara="1" wrap="square" lIns="91425" tIns="45700" rIns="91425" bIns="45700" anchor="t" anchorCtr="0">
            <a:spAutoFit/>
          </a:bodyPr>
          <a:lstStyle/>
          <a:p>
            <a:pPr lvl="0" algn="ctr"/>
            <a:r>
              <a:rPr lang="pt" sz="1200" dirty="0">
                <a:solidFill>
                  <a:schemeClr val="dk1"/>
                </a:solidFill>
                <a:latin typeface="Calibri"/>
                <a:ea typeface="Calibri"/>
                <a:cs typeface="Calibri"/>
                <a:sym typeface="Calibri"/>
              </a:rPr>
              <a:t>Você pode selecionar um </a:t>
            </a:r>
            <a:r>
              <a:rPr lang="pt" sz="1200" dirty="0">
                <a:solidFill>
                  <a:schemeClr val="dk1"/>
                </a:solidFill>
                <a:ea typeface="Calibri"/>
                <a:cs typeface="Calibri"/>
                <a:sym typeface="Calibri"/>
              </a:rPr>
              <a:t>dispositivo FPC </a:t>
            </a:r>
            <a:r>
              <a:rPr lang="pt" sz="1200" dirty="0">
                <a:solidFill>
                  <a:schemeClr val="dk1"/>
                </a:solidFill>
                <a:latin typeface="Calibri"/>
                <a:ea typeface="Calibri"/>
                <a:cs typeface="Calibri"/>
                <a:sym typeface="Calibri"/>
              </a:rPr>
              <a:t>que suporte </a:t>
            </a:r>
            <a:r>
              <a:rPr lang="pt" sz="1200" dirty="0" err="1">
                <a:solidFill>
                  <a:schemeClr val="dk1"/>
                </a:solidFill>
                <a:latin typeface="Calibri"/>
                <a:ea typeface="Calibri"/>
                <a:cs typeface="Calibri"/>
                <a:sym typeface="Calibri"/>
              </a:rPr>
              <a:t>Modbus</a:t>
            </a:r>
            <a:r>
              <a:rPr lang="pt" sz="1200" dirty="0">
                <a:solidFill>
                  <a:schemeClr val="dk1"/>
                </a:solidFill>
                <a:latin typeface="Calibri"/>
                <a:ea typeface="Calibri"/>
                <a:cs typeface="Calibri"/>
                <a:sym typeface="Calibri"/>
              </a:rPr>
              <a:t> RS 485</a:t>
            </a:r>
            <a:endParaRPr sz="1200" dirty="0">
              <a:solidFill>
                <a:schemeClr val="dk1"/>
              </a:solidFill>
              <a:latin typeface="Calibri"/>
              <a:ea typeface="Calibri"/>
              <a:cs typeface="Calibri"/>
              <a:sym typeface="Calibri"/>
            </a:endParaRPr>
          </a:p>
        </p:txBody>
      </p:sp>
      <p:sp>
        <p:nvSpPr>
          <p:cNvPr id="68" name="Google Shape;230;p8">
            <a:extLst>
              <a:ext uri="{FF2B5EF4-FFF2-40B4-BE49-F238E27FC236}">
                <a16:creationId xmlns:a16="http://schemas.microsoft.com/office/drawing/2014/main" id="{939128DD-F102-8146-98BA-05416A7C4330}"/>
              </a:ext>
            </a:extLst>
          </p:cNvPr>
          <p:cNvSpPr/>
          <p:nvPr/>
        </p:nvSpPr>
        <p:spPr>
          <a:xfrm>
            <a:off x="6004385" y="902534"/>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a:t>
            </a:r>
            <a:endParaRPr sz="3200">
              <a:solidFill>
                <a:schemeClr val="dk1"/>
              </a:solidFill>
              <a:latin typeface="Calibri"/>
              <a:ea typeface="Calibri"/>
              <a:cs typeface="Calibri"/>
              <a:sym typeface="Calibri"/>
            </a:endParaRPr>
          </a:p>
        </p:txBody>
      </p:sp>
      <p:pic>
        <p:nvPicPr>
          <p:cNvPr id="69" name="Google Shape;231;p8">
            <a:extLst>
              <a:ext uri="{FF2B5EF4-FFF2-40B4-BE49-F238E27FC236}">
                <a16:creationId xmlns:a16="http://schemas.microsoft.com/office/drawing/2014/main" id="{2C37A47F-43C4-CF43-BFC4-DA7717EC76D9}"/>
              </a:ext>
            </a:extLst>
          </p:cNvPr>
          <p:cNvPicPr preferRelativeResize="0"/>
          <p:nvPr/>
        </p:nvPicPr>
        <p:blipFill rotWithShape="1">
          <a:blip r:embed="rId4">
            <a:alphaModFix/>
          </a:blip>
          <a:srcRect/>
          <a:stretch/>
        </p:blipFill>
        <p:spPr>
          <a:xfrm>
            <a:off x="813958" y="1683921"/>
            <a:ext cx="2092748" cy="631847"/>
          </a:xfrm>
          <a:prstGeom prst="rect">
            <a:avLst/>
          </a:prstGeom>
          <a:noFill/>
          <a:ln>
            <a:noFill/>
          </a:ln>
        </p:spPr>
      </p:pic>
      <p:sp>
        <p:nvSpPr>
          <p:cNvPr id="70" name="Google Shape;232;p8">
            <a:extLst>
              <a:ext uri="{FF2B5EF4-FFF2-40B4-BE49-F238E27FC236}">
                <a16:creationId xmlns:a16="http://schemas.microsoft.com/office/drawing/2014/main" id="{F90D78B3-E6A7-8340-A85A-5E40C3B56267}"/>
              </a:ext>
            </a:extLst>
          </p:cNvPr>
          <p:cNvSpPr/>
          <p:nvPr/>
        </p:nvSpPr>
        <p:spPr>
          <a:xfrm>
            <a:off x="761646" y="2366449"/>
            <a:ext cx="263594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dirty="0">
                <a:solidFill>
                  <a:schemeClr val="dk1"/>
                </a:solidFill>
                <a:latin typeface="Calibri"/>
                <a:ea typeface="Calibri"/>
                <a:cs typeface="Calibri"/>
                <a:sym typeface="Calibri"/>
              </a:rPr>
              <a:t>O </a:t>
            </a:r>
            <a:r>
              <a:rPr lang="pt" sz="1200" dirty="0" err="1">
                <a:solidFill>
                  <a:schemeClr val="dk1"/>
                </a:solidFill>
                <a:latin typeface="Calibri"/>
                <a:ea typeface="Calibri"/>
                <a:cs typeface="Calibri"/>
                <a:sym typeface="Calibri"/>
              </a:rPr>
              <a:t>rFPT</a:t>
            </a:r>
            <a:r>
              <a:rPr lang="pt" sz="1200" dirty="0">
                <a:solidFill>
                  <a:schemeClr val="dk1"/>
                </a:solidFill>
                <a:latin typeface="Calibri"/>
                <a:ea typeface="Calibri"/>
                <a:cs typeface="Calibri"/>
                <a:sym typeface="Calibri"/>
              </a:rPr>
              <a:t> deve ser enrolado em torno de todos os contatos no quadro onde o sensor de gás está instalado</a:t>
            </a:r>
            <a:endParaRPr dirty="0"/>
          </a:p>
        </p:txBody>
      </p:sp>
      <p:sp>
        <p:nvSpPr>
          <p:cNvPr id="71" name="Google Shape;233;p8">
            <a:extLst>
              <a:ext uri="{FF2B5EF4-FFF2-40B4-BE49-F238E27FC236}">
                <a16:creationId xmlns:a16="http://schemas.microsoft.com/office/drawing/2014/main" id="{79652DC7-AEEB-1842-A57C-84DFF3E30F0D}"/>
              </a:ext>
            </a:extLst>
          </p:cNvPr>
          <p:cNvSpPr/>
          <p:nvPr/>
        </p:nvSpPr>
        <p:spPr>
          <a:xfrm>
            <a:off x="348379" y="2428005"/>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1</a:t>
            </a:r>
            <a:endParaRPr sz="3200">
              <a:solidFill>
                <a:schemeClr val="dk1"/>
              </a:solidFill>
              <a:latin typeface="Calibri"/>
              <a:ea typeface="Calibri"/>
              <a:cs typeface="Calibri"/>
              <a:sym typeface="Calibri"/>
            </a:endParaRPr>
          </a:p>
        </p:txBody>
      </p:sp>
      <p:sp>
        <p:nvSpPr>
          <p:cNvPr id="77" name="Google Shape;239;p8">
            <a:extLst>
              <a:ext uri="{FF2B5EF4-FFF2-40B4-BE49-F238E27FC236}">
                <a16:creationId xmlns:a16="http://schemas.microsoft.com/office/drawing/2014/main" id="{0C4F6053-9BED-4241-BEC8-218FFF4CB7CA}"/>
              </a:ext>
            </a:extLst>
          </p:cNvPr>
          <p:cNvSpPr txBox="1"/>
          <p:nvPr/>
        </p:nvSpPr>
        <p:spPr>
          <a:xfrm>
            <a:off x="3803608" y="896292"/>
            <a:ext cx="2196244" cy="587450"/>
          </a:xfrm>
          <a:prstGeom prst="rect">
            <a:avLst/>
          </a:prstGeom>
          <a:solidFill>
            <a:srgbClr val="595959"/>
          </a:solid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PREVENÇÃO DE INCÊNDIO</a:t>
            </a:r>
            <a:endParaRPr/>
          </a:p>
          <a:p>
            <a:pPr marL="0" marR="0" lvl="0" indent="0" algn="ctr" rtl="0">
              <a:spcBef>
                <a:spcPts val="28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ALARME (FPA)</a:t>
            </a:r>
            <a:endParaRPr sz="1400" b="1">
              <a:solidFill>
                <a:schemeClr val="lt1"/>
              </a:solidFill>
              <a:latin typeface="Calibri"/>
              <a:ea typeface="Calibri"/>
              <a:cs typeface="Calibri"/>
              <a:sym typeface="Calibri"/>
            </a:endParaRPr>
          </a:p>
        </p:txBody>
      </p:sp>
      <p:sp>
        <p:nvSpPr>
          <p:cNvPr id="78" name="Google Shape;240;p8">
            <a:extLst>
              <a:ext uri="{FF2B5EF4-FFF2-40B4-BE49-F238E27FC236}">
                <a16:creationId xmlns:a16="http://schemas.microsoft.com/office/drawing/2014/main" id="{A8B82412-841E-0948-8E62-5D14E4CD5C97}"/>
              </a:ext>
            </a:extLst>
          </p:cNvPr>
          <p:cNvSpPr/>
          <p:nvPr/>
        </p:nvSpPr>
        <p:spPr>
          <a:xfrm>
            <a:off x="3926114" y="1662022"/>
            <a:ext cx="2196244" cy="1015622"/>
          </a:xfrm>
          <a:prstGeom prst="rect">
            <a:avLst/>
          </a:prstGeom>
          <a:noFill/>
          <a:ln>
            <a:noFill/>
          </a:ln>
        </p:spPr>
        <p:txBody>
          <a:bodyPr spcFirstLastPara="1" wrap="square" lIns="91425" tIns="45700" rIns="91425" bIns="45700" anchor="t" anchorCtr="0">
            <a:spAutoFit/>
          </a:bodyPr>
          <a:lstStyle/>
          <a:p>
            <a:pPr lvl="0"/>
            <a:r>
              <a:rPr lang="pt" sz="1200" dirty="0">
                <a:solidFill>
                  <a:schemeClr val="dk1"/>
                </a:solidFill>
                <a:ea typeface="Calibri"/>
                <a:cs typeface="Calibri"/>
                <a:sym typeface="Calibri"/>
              </a:rPr>
              <a:t>O FPA transmite sinais de alarme para o sistema SCADA ou BMS através do Modbus RTU ou para sistemas de alarme locais usando saída de contato seco</a:t>
            </a:r>
          </a:p>
        </p:txBody>
      </p:sp>
      <p:sp>
        <p:nvSpPr>
          <p:cNvPr id="79" name="Google Shape;241;p8">
            <a:extLst>
              <a:ext uri="{FF2B5EF4-FFF2-40B4-BE49-F238E27FC236}">
                <a16:creationId xmlns:a16="http://schemas.microsoft.com/office/drawing/2014/main" id="{530A6C25-2BAC-484A-89E4-0F51701F1AF7}"/>
              </a:ext>
            </a:extLst>
          </p:cNvPr>
          <p:cNvSpPr/>
          <p:nvPr/>
        </p:nvSpPr>
        <p:spPr>
          <a:xfrm>
            <a:off x="3547400" y="1619426"/>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4</a:t>
            </a:r>
            <a:endParaRPr sz="3200">
              <a:solidFill>
                <a:schemeClr val="dk1"/>
              </a:solidFill>
              <a:latin typeface="Calibri"/>
              <a:ea typeface="Calibri"/>
              <a:cs typeface="Calibri"/>
              <a:sym typeface="Calibri"/>
            </a:endParaRPr>
          </a:p>
        </p:txBody>
      </p:sp>
      <p:sp>
        <p:nvSpPr>
          <p:cNvPr id="82" name="Google Shape;244;p8">
            <a:extLst>
              <a:ext uri="{FF2B5EF4-FFF2-40B4-BE49-F238E27FC236}">
                <a16:creationId xmlns:a16="http://schemas.microsoft.com/office/drawing/2014/main" id="{BFA160EE-35CB-824E-BC1E-99C3C5FAEC91}"/>
              </a:ext>
            </a:extLst>
          </p:cNvPr>
          <p:cNvSpPr/>
          <p:nvPr/>
        </p:nvSpPr>
        <p:spPr>
          <a:xfrm>
            <a:off x="3233180" y="912035"/>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a:t>
            </a:r>
            <a:endParaRPr sz="3200">
              <a:solidFill>
                <a:schemeClr val="dk1"/>
              </a:solidFill>
              <a:latin typeface="Calibri"/>
              <a:ea typeface="Calibri"/>
              <a:cs typeface="Calibri"/>
              <a:sym typeface="Calibri"/>
            </a:endParaRPr>
          </a:p>
        </p:txBody>
      </p:sp>
      <p:sp>
        <p:nvSpPr>
          <p:cNvPr id="83" name="Google Shape;245;p8">
            <a:extLst>
              <a:ext uri="{FF2B5EF4-FFF2-40B4-BE49-F238E27FC236}">
                <a16:creationId xmlns:a16="http://schemas.microsoft.com/office/drawing/2014/main" id="{64BF37F2-D91D-484B-A3DC-F1A7DB78293D}"/>
              </a:ext>
            </a:extLst>
          </p:cNvPr>
          <p:cNvSpPr/>
          <p:nvPr/>
        </p:nvSpPr>
        <p:spPr>
          <a:xfrm>
            <a:off x="3863878" y="4642803"/>
            <a:ext cx="2323169" cy="461665"/>
          </a:xfrm>
          <a:prstGeom prst="rect">
            <a:avLst/>
          </a:prstGeom>
          <a:solidFill>
            <a:srgbClr val="FFC000">
              <a:alpha val="5215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200" b="1" dirty="0">
                <a:solidFill>
                  <a:schemeClr val="dk1"/>
                </a:solidFill>
                <a:latin typeface="Calibri"/>
                <a:ea typeface="Calibri"/>
                <a:cs typeface="Calibri"/>
                <a:sym typeface="Calibri"/>
              </a:rPr>
              <a:t>FPA possui saída do tipo</a:t>
            </a:r>
          </a:p>
          <a:p>
            <a:pPr marL="0" marR="0" lvl="0" indent="0" algn="ctr" rtl="0">
              <a:spcBef>
                <a:spcPts val="0"/>
              </a:spcBef>
              <a:spcAft>
                <a:spcPts val="0"/>
              </a:spcAft>
              <a:buNone/>
            </a:pPr>
            <a:r>
              <a:rPr lang="pt" sz="1200" b="1" dirty="0">
                <a:solidFill>
                  <a:schemeClr val="dk1"/>
                </a:solidFill>
                <a:latin typeface="Calibri"/>
                <a:ea typeface="Calibri"/>
                <a:cs typeface="Calibri"/>
                <a:sym typeface="Calibri"/>
              </a:rPr>
              <a:t>“contato seco”</a:t>
            </a:r>
            <a:endParaRPr sz="1200" b="1" dirty="0">
              <a:solidFill>
                <a:schemeClr val="dk1"/>
              </a:solidFill>
              <a:latin typeface="Calibri"/>
              <a:ea typeface="Calibri"/>
              <a:cs typeface="Calibri"/>
              <a:sym typeface="Calibri"/>
            </a:endParaRPr>
          </a:p>
        </p:txBody>
      </p:sp>
      <p:cxnSp>
        <p:nvCxnSpPr>
          <p:cNvPr id="86" name="Google Shape;248;p8">
            <a:extLst>
              <a:ext uri="{FF2B5EF4-FFF2-40B4-BE49-F238E27FC236}">
                <a16:creationId xmlns:a16="http://schemas.microsoft.com/office/drawing/2014/main" id="{681ABCCC-B96C-734B-BA19-66A26046B961}"/>
              </a:ext>
            </a:extLst>
          </p:cNvPr>
          <p:cNvCxnSpPr>
            <a:cxnSpLocks/>
          </p:cNvCxnSpPr>
          <p:nvPr/>
        </p:nvCxnSpPr>
        <p:spPr>
          <a:xfrm rot="10800000" flipH="1">
            <a:off x="4804532" y="3680389"/>
            <a:ext cx="1971900" cy="61200"/>
          </a:xfrm>
          <a:prstGeom prst="curvedConnector3">
            <a:avLst>
              <a:gd name="adj1" fmla="val 50000"/>
            </a:avLst>
          </a:prstGeom>
          <a:noFill/>
          <a:ln w="38100" cap="flat" cmpd="sng">
            <a:solidFill>
              <a:srgbClr val="7B7B7B"/>
            </a:solidFill>
            <a:prstDash val="solid"/>
            <a:round/>
            <a:headEnd type="none" w="sm" len="sm"/>
            <a:tailEnd type="triangle" w="med" len="med"/>
          </a:ln>
        </p:spPr>
      </p:cxnSp>
      <p:cxnSp>
        <p:nvCxnSpPr>
          <p:cNvPr id="87" name="Google Shape;250;p8">
            <a:extLst>
              <a:ext uri="{FF2B5EF4-FFF2-40B4-BE49-F238E27FC236}">
                <a16:creationId xmlns:a16="http://schemas.microsoft.com/office/drawing/2014/main" id="{C34751B2-011B-E048-821A-2E7D34C1CCCC}"/>
              </a:ext>
            </a:extLst>
          </p:cNvPr>
          <p:cNvCxnSpPr/>
          <p:nvPr/>
        </p:nvCxnSpPr>
        <p:spPr>
          <a:xfrm>
            <a:off x="5428723" y="3116794"/>
            <a:ext cx="1331473" cy="95634"/>
          </a:xfrm>
          <a:prstGeom prst="curvedConnector3">
            <a:avLst>
              <a:gd name="adj1" fmla="val 50000"/>
            </a:avLst>
          </a:prstGeom>
          <a:noFill/>
          <a:ln w="38100" cap="flat" cmpd="sng">
            <a:solidFill>
              <a:srgbClr val="7B7B7B"/>
            </a:solidFill>
            <a:prstDash val="solid"/>
            <a:round/>
            <a:headEnd type="none" w="sm" len="sm"/>
            <a:tailEnd type="triangle" w="med" len="med"/>
          </a:ln>
        </p:spPr>
      </p:cxnSp>
      <p:cxnSp>
        <p:nvCxnSpPr>
          <p:cNvPr id="88" name="Google Shape;251;p8">
            <a:extLst>
              <a:ext uri="{FF2B5EF4-FFF2-40B4-BE49-F238E27FC236}">
                <a16:creationId xmlns:a16="http://schemas.microsoft.com/office/drawing/2014/main" id="{901F292C-63FA-014C-946A-F3018243A7F5}"/>
              </a:ext>
            </a:extLst>
          </p:cNvPr>
          <p:cNvCxnSpPr>
            <a:cxnSpLocks/>
          </p:cNvCxnSpPr>
          <p:nvPr/>
        </p:nvCxnSpPr>
        <p:spPr>
          <a:xfrm rot="10800000" flipH="1">
            <a:off x="5553591" y="4027753"/>
            <a:ext cx="1206600" cy="166800"/>
          </a:xfrm>
          <a:prstGeom prst="curvedConnector3">
            <a:avLst>
              <a:gd name="adj1" fmla="val 50000"/>
            </a:avLst>
          </a:prstGeom>
          <a:noFill/>
          <a:ln w="38100" cap="flat" cmpd="sng">
            <a:solidFill>
              <a:srgbClr val="7B7B7B"/>
            </a:solidFill>
            <a:prstDash val="solid"/>
            <a:round/>
            <a:headEnd type="none" w="sm" len="sm"/>
            <a:tailEnd type="triangle" w="med" len="med"/>
          </a:ln>
        </p:spPr>
      </p:cxnSp>
      <p:sp>
        <p:nvSpPr>
          <p:cNvPr id="89" name="Google Shape;252;p8">
            <a:extLst>
              <a:ext uri="{FF2B5EF4-FFF2-40B4-BE49-F238E27FC236}">
                <a16:creationId xmlns:a16="http://schemas.microsoft.com/office/drawing/2014/main" id="{AEAF24F9-1AE7-924F-B533-4FF564056673}"/>
              </a:ext>
            </a:extLst>
          </p:cNvPr>
          <p:cNvSpPr/>
          <p:nvPr/>
        </p:nvSpPr>
        <p:spPr>
          <a:xfrm>
            <a:off x="5805613" y="3382968"/>
            <a:ext cx="955711"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800" b="1">
                <a:solidFill>
                  <a:srgbClr val="44545E"/>
                </a:solidFill>
                <a:latin typeface="Arial"/>
                <a:ea typeface="Arial"/>
                <a:cs typeface="Arial"/>
                <a:sym typeface="Arial"/>
              </a:rPr>
              <a:t>Modbus RS-485</a:t>
            </a:r>
            <a:endParaRPr sz="800" b="1">
              <a:solidFill>
                <a:srgbClr val="44545E"/>
              </a:solidFill>
              <a:latin typeface="Arial"/>
              <a:ea typeface="Arial"/>
              <a:cs typeface="Arial"/>
              <a:sym typeface="Arial"/>
            </a:endParaRPr>
          </a:p>
        </p:txBody>
      </p:sp>
      <p:sp>
        <p:nvSpPr>
          <p:cNvPr id="90" name="Google Shape;253;p8">
            <a:extLst>
              <a:ext uri="{FF2B5EF4-FFF2-40B4-BE49-F238E27FC236}">
                <a16:creationId xmlns:a16="http://schemas.microsoft.com/office/drawing/2014/main" id="{8B59B7D2-B1C0-E943-B878-9DFEC60A3660}"/>
              </a:ext>
            </a:extLst>
          </p:cNvPr>
          <p:cNvSpPr/>
          <p:nvPr/>
        </p:nvSpPr>
        <p:spPr>
          <a:xfrm rot="21419434">
            <a:off x="5795423" y="3818032"/>
            <a:ext cx="955711"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800" b="1">
                <a:solidFill>
                  <a:srgbClr val="44545E"/>
                </a:solidFill>
                <a:latin typeface="Arial"/>
                <a:ea typeface="Arial"/>
                <a:cs typeface="Arial"/>
                <a:sym typeface="Arial"/>
              </a:rPr>
              <a:t>Modbus RS-485</a:t>
            </a:r>
            <a:endParaRPr sz="800" b="1">
              <a:solidFill>
                <a:srgbClr val="44545E"/>
              </a:solidFill>
              <a:latin typeface="Arial"/>
              <a:ea typeface="Arial"/>
              <a:cs typeface="Arial"/>
              <a:sym typeface="Arial"/>
            </a:endParaRPr>
          </a:p>
        </p:txBody>
      </p:sp>
      <p:pic>
        <p:nvPicPr>
          <p:cNvPr id="91" name="Google Shape;254;p8" descr="Graphical user interface, application&#10;&#10;Description automatically generated">
            <a:extLst>
              <a:ext uri="{FF2B5EF4-FFF2-40B4-BE49-F238E27FC236}">
                <a16:creationId xmlns:a16="http://schemas.microsoft.com/office/drawing/2014/main" id="{09DC9B3B-D05A-054F-8245-093D364CA290}"/>
              </a:ext>
            </a:extLst>
          </p:cNvPr>
          <p:cNvPicPr preferRelativeResize="0"/>
          <p:nvPr/>
        </p:nvPicPr>
        <p:blipFill rotWithShape="1">
          <a:blip r:embed="rId5" cstate="hqprint">
            <a:alphaModFix/>
            <a:extLst>
              <a:ext uri="{28A0092B-C50C-407E-A947-70E740481C1C}">
                <a14:useLocalDpi xmlns:a14="http://schemas.microsoft.com/office/drawing/2010/main"/>
              </a:ext>
            </a:extLst>
          </a:blip>
          <a:srcRect t="-1"/>
          <a:stretch/>
        </p:blipFill>
        <p:spPr>
          <a:xfrm>
            <a:off x="6781453" y="2844283"/>
            <a:ext cx="2213549" cy="1738346"/>
          </a:xfrm>
          <a:prstGeom prst="rect">
            <a:avLst/>
          </a:prstGeom>
          <a:noFill/>
          <a:ln>
            <a:noFill/>
          </a:ln>
        </p:spPr>
      </p:pic>
      <p:sp>
        <p:nvSpPr>
          <p:cNvPr id="92" name="Google Shape;255;p8">
            <a:extLst>
              <a:ext uri="{FF2B5EF4-FFF2-40B4-BE49-F238E27FC236}">
                <a16:creationId xmlns:a16="http://schemas.microsoft.com/office/drawing/2014/main" id="{A3FBDB8D-63CE-CA46-9627-5575B04AD20E}"/>
              </a:ext>
            </a:extLst>
          </p:cNvPr>
          <p:cNvSpPr/>
          <p:nvPr/>
        </p:nvSpPr>
        <p:spPr>
          <a:xfrm rot="953564">
            <a:off x="9045749" y="3897844"/>
            <a:ext cx="1317467" cy="32312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 sz="1000" b="1" dirty="0">
                <a:solidFill>
                  <a:srgbClr val="44545E"/>
                </a:solidFill>
                <a:latin typeface="Arial"/>
                <a:ea typeface="Arial"/>
                <a:cs typeface="Arial"/>
                <a:sym typeface="Arial"/>
              </a:rPr>
              <a:t>Modbus RS-485</a:t>
            </a:r>
            <a:endParaRPr sz="1000" b="1" dirty="0">
              <a:solidFill>
                <a:srgbClr val="44545E"/>
              </a:solidFill>
              <a:latin typeface="Arial"/>
              <a:ea typeface="Arial"/>
              <a:cs typeface="Arial"/>
              <a:sym typeface="Arial"/>
            </a:endParaRPr>
          </a:p>
        </p:txBody>
      </p:sp>
      <p:sp>
        <p:nvSpPr>
          <p:cNvPr id="93" name="Google Shape;256;p8">
            <a:extLst>
              <a:ext uri="{FF2B5EF4-FFF2-40B4-BE49-F238E27FC236}">
                <a16:creationId xmlns:a16="http://schemas.microsoft.com/office/drawing/2014/main" id="{C609D816-5B1B-2B4F-B01B-75B3D1689487}"/>
              </a:ext>
            </a:extLst>
          </p:cNvPr>
          <p:cNvSpPr/>
          <p:nvPr/>
        </p:nvSpPr>
        <p:spPr>
          <a:xfrm rot="21295574">
            <a:off x="8943486" y="3311483"/>
            <a:ext cx="154533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000" b="1" dirty="0">
                <a:solidFill>
                  <a:srgbClr val="44545E"/>
                </a:solidFill>
                <a:latin typeface="Arial"/>
                <a:ea typeface="Arial"/>
                <a:cs typeface="Arial"/>
                <a:sym typeface="Arial"/>
              </a:rPr>
              <a:t>Relé de contato seco</a:t>
            </a:r>
            <a:endParaRPr sz="1000" b="1" dirty="0">
              <a:solidFill>
                <a:srgbClr val="44545E"/>
              </a:solidFill>
              <a:latin typeface="Arial"/>
              <a:ea typeface="Arial"/>
              <a:cs typeface="Arial"/>
              <a:sym typeface="Arial"/>
            </a:endParaRPr>
          </a:p>
        </p:txBody>
      </p:sp>
      <p:cxnSp>
        <p:nvCxnSpPr>
          <p:cNvPr id="99" name="Google Shape;262;p8">
            <a:extLst>
              <a:ext uri="{FF2B5EF4-FFF2-40B4-BE49-F238E27FC236}">
                <a16:creationId xmlns:a16="http://schemas.microsoft.com/office/drawing/2014/main" id="{465E02B6-31E0-9140-AED9-F1E107BF96C6}"/>
              </a:ext>
            </a:extLst>
          </p:cNvPr>
          <p:cNvCxnSpPr/>
          <p:nvPr/>
        </p:nvCxnSpPr>
        <p:spPr>
          <a:xfrm rot="10800000" flipH="1">
            <a:off x="2349014" y="4342802"/>
            <a:ext cx="1550430" cy="332097"/>
          </a:xfrm>
          <a:prstGeom prst="curvedConnector3">
            <a:avLst>
              <a:gd name="adj1" fmla="val 79980"/>
            </a:avLst>
          </a:prstGeom>
          <a:noFill/>
          <a:ln w="38100" cap="flat" cmpd="sng">
            <a:solidFill>
              <a:srgbClr val="8296B0"/>
            </a:solidFill>
            <a:prstDash val="solid"/>
            <a:round/>
            <a:headEnd type="none" w="sm" len="sm"/>
            <a:tailEnd type="triangle" w="med" len="med"/>
          </a:ln>
        </p:spPr>
      </p:cxnSp>
      <p:sp>
        <p:nvSpPr>
          <p:cNvPr id="100" name="Google Shape;263;p8">
            <a:extLst>
              <a:ext uri="{FF2B5EF4-FFF2-40B4-BE49-F238E27FC236}">
                <a16:creationId xmlns:a16="http://schemas.microsoft.com/office/drawing/2014/main" id="{7DB889DD-B0EE-7842-80EB-381E5B1606F5}"/>
              </a:ext>
            </a:extLst>
          </p:cNvPr>
          <p:cNvSpPr/>
          <p:nvPr/>
        </p:nvSpPr>
        <p:spPr>
          <a:xfrm>
            <a:off x="2608644" y="4690445"/>
            <a:ext cx="1290800"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900" b="1">
                <a:solidFill>
                  <a:srgbClr val="8296B0"/>
                </a:solidFill>
                <a:latin typeface="Arial"/>
                <a:ea typeface="Arial"/>
                <a:cs typeface="Arial"/>
                <a:sym typeface="Arial"/>
              </a:rPr>
              <a:t>GÁS DE SINALIZAÇÃO</a:t>
            </a:r>
            <a:endParaRPr/>
          </a:p>
          <a:p>
            <a:pPr marL="0" marR="0" lvl="0" indent="0" algn="ctr" rtl="0">
              <a:spcBef>
                <a:spcPts val="0"/>
              </a:spcBef>
              <a:spcAft>
                <a:spcPts val="0"/>
              </a:spcAft>
              <a:buNone/>
            </a:pPr>
            <a:r>
              <a:rPr lang="pt" sz="900" b="1">
                <a:solidFill>
                  <a:srgbClr val="8296B0"/>
                </a:solidFill>
                <a:latin typeface="Arial"/>
                <a:ea typeface="Arial"/>
                <a:cs typeface="Arial"/>
                <a:sym typeface="Arial"/>
              </a:rPr>
              <a:t>(NÃO TÓXICO E</a:t>
            </a:r>
            <a:endParaRPr/>
          </a:p>
          <a:p>
            <a:pPr marL="0" marR="0" lvl="0" indent="0" algn="ctr" rtl="0">
              <a:spcBef>
                <a:spcPts val="0"/>
              </a:spcBef>
              <a:spcAft>
                <a:spcPts val="0"/>
              </a:spcAft>
              <a:buNone/>
            </a:pPr>
            <a:r>
              <a:rPr lang="pt" sz="900" b="1">
                <a:solidFill>
                  <a:srgbClr val="8296B0"/>
                </a:solidFill>
                <a:latin typeface="Arial"/>
                <a:ea typeface="Arial"/>
                <a:cs typeface="Arial"/>
                <a:sym typeface="Arial"/>
              </a:rPr>
              <a:t>NÃO INFLAMÁVEL)</a:t>
            </a:r>
            <a:endParaRPr sz="2000">
              <a:solidFill>
                <a:srgbClr val="8296B0"/>
              </a:solidFill>
              <a:latin typeface="Calibri"/>
              <a:ea typeface="Calibri"/>
              <a:cs typeface="Calibri"/>
              <a:sym typeface="Calibri"/>
            </a:endParaRPr>
          </a:p>
        </p:txBody>
      </p:sp>
      <p:sp>
        <p:nvSpPr>
          <p:cNvPr id="101" name="Google Shape;264;p8">
            <a:extLst>
              <a:ext uri="{FF2B5EF4-FFF2-40B4-BE49-F238E27FC236}">
                <a16:creationId xmlns:a16="http://schemas.microsoft.com/office/drawing/2014/main" id="{8240BE97-C8EC-314B-BDDC-06FFB130602D}"/>
              </a:ext>
            </a:extLst>
          </p:cNvPr>
          <p:cNvSpPr/>
          <p:nvPr/>
        </p:nvSpPr>
        <p:spPr>
          <a:xfrm>
            <a:off x="348379" y="5697053"/>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3</a:t>
            </a:r>
            <a:endParaRPr sz="3200">
              <a:solidFill>
                <a:schemeClr val="dk1"/>
              </a:solidFill>
              <a:latin typeface="Calibri"/>
              <a:ea typeface="Calibri"/>
              <a:cs typeface="Calibri"/>
              <a:sym typeface="Calibri"/>
            </a:endParaRPr>
          </a:p>
        </p:txBody>
      </p:sp>
      <p:sp>
        <p:nvSpPr>
          <p:cNvPr id="102" name="Google Shape;265;p8">
            <a:extLst>
              <a:ext uri="{FF2B5EF4-FFF2-40B4-BE49-F238E27FC236}">
                <a16:creationId xmlns:a16="http://schemas.microsoft.com/office/drawing/2014/main" id="{803BD022-01F5-AE4D-81E1-C3B8322EA9ED}"/>
              </a:ext>
            </a:extLst>
          </p:cNvPr>
          <p:cNvSpPr/>
          <p:nvPr/>
        </p:nvSpPr>
        <p:spPr>
          <a:xfrm>
            <a:off x="707686" y="5873115"/>
            <a:ext cx="2818979" cy="461665"/>
          </a:xfrm>
          <a:prstGeom prst="rect">
            <a:avLst/>
          </a:prstGeom>
          <a:noFill/>
          <a:ln>
            <a:noFill/>
          </a:ln>
        </p:spPr>
        <p:txBody>
          <a:bodyPr spcFirstLastPara="1" wrap="square" lIns="91425" tIns="45700" rIns="91425" bIns="45700" anchor="t" anchorCtr="0">
            <a:spAutoFit/>
          </a:bodyPr>
          <a:lstStyle/>
          <a:p>
            <a:pPr lvl="0"/>
            <a:r>
              <a:rPr lang="pt" sz="1200" dirty="0">
                <a:solidFill>
                  <a:schemeClr val="dk1"/>
                </a:solidFill>
                <a:ea typeface="Calibri"/>
                <a:cs typeface="Calibri"/>
                <a:sym typeface="Calibri"/>
              </a:rPr>
              <a:t>A 100 ºC o </a:t>
            </a:r>
            <a:r>
              <a:rPr lang="pt" sz="1200" dirty="0" err="1">
                <a:solidFill>
                  <a:schemeClr val="dk1"/>
                </a:solidFill>
                <a:ea typeface="Calibri"/>
                <a:cs typeface="Calibri"/>
                <a:sym typeface="Calibri"/>
              </a:rPr>
              <a:t>rFPT</a:t>
            </a:r>
            <a:r>
              <a:rPr lang="pt" sz="1200" dirty="0">
                <a:solidFill>
                  <a:schemeClr val="dk1"/>
                </a:solidFill>
                <a:ea typeface="Calibri"/>
                <a:cs typeface="Calibri"/>
                <a:sym typeface="Calibri"/>
              </a:rPr>
              <a:t> libera o sinal de gás, que é detectado pelo FPA</a:t>
            </a:r>
            <a:endParaRPr lang="en-US" dirty="0">
              <a:solidFill>
                <a:schemeClr val="dk1"/>
              </a:solidFill>
              <a:ea typeface="Calibri"/>
              <a:cs typeface="Calibri"/>
              <a:sym typeface="Calibri"/>
            </a:endParaRPr>
          </a:p>
        </p:txBody>
      </p:sp>
      <p:sp>
        <p:nvSpPr>
          <p:cNvPr id="107" name="Google Shape;269;p8">
            <a:extLst>
              <a:ext uri="{FF2B5EF4-FFF2-40B4-BE49-F238E27FC236}">
                <a16:creationId xmlns:a16="http://schemas.microsoft.com/office/drawing/2014/main" id="{7635C3B8-6AA6-6545-AA37-88678658B931}"/>
              </a:ext>
            </a:extLst>
          </p:cNvPr>
          <p:cNvSpPr/>
          <p:nvPr/>
        </p:nvSpPr>
        <p:spPr>
          <a:xfrm rot="20091587">
            <a:off x="9431575" y="2700531"/>
            <a:ext cx="484006" cy="2461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000" b="1" dirty="0">
                <a:solidFill>
                  <a:srgbClr val="44545E"/>
                </a:solidFill>
                <a:latin typeface="Arial"/>
                <a:ea typeface="Arial"/>
                <a:cs typeface="Arial"/>
                <a:sym typeface="Arial"/>
              </a:rPr>
              <a:t>SMS</a:t>
            </a:r>
            <a:endParaRPr sz="1000" b="1" dirty="0">
              <a:solidFill>
                <a:srgbClr val="44545E"/>
              </a:solidFill>
              <a:latin typeface="Arial"/>
              <a:ea typeface="Arial"/>
              <a:cs typeface="Arial"/>
              <a:sym typeface="Arial"/>
            </a:endParaRPr>
          </a:p>
        </p:txBody>
      </p:sp>
      <p:pic>
        <p:nvPicPr>
          <p:cNvPr id="9" name="Picture 8" descr="Graphical user interface&#10;&#10;Description automatically generated">
            <a:extLst>
              <a:ext uri="{FF2B5EF4-FFF2-40B4-BE49-F238E27FC236}">
                <a16:creationId xmlns:a16="http://schemas.microsoft.com/office/drawing/2014/main" id="{94F8D3E6-5AC4-134F-A62D-81AC4B32A24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3346050" y="2850996"/>
            <a:ext cx="1843093" cy="1658784"/>
          </a:xfrm>
          <a:prstGeom prst="rect">
            <a:avLst/>
          </a:prstGeom>
        </p:spPr>
      </p:pic>
      <p:pic>
        <p:nvPicPr>
          <p:cNvPr id="108" name="Picture 107" descr="Graphical user interface&#10;&#10;Description automatically generated">
            <a:extLst>
              <a:ext uri="{FF2B5EF4-FFF2-40B4-BE49-F238E27FC236}">
                <a16:creationId xmlns:a16="http://schemas.microsoft.com/office/drawing/2014/main" id="{4574C250-F537-B747-A6D1-8B3B425319F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665170" y="2579389"/>
            <a:ext cx="1089145" cy="980231"/>
          </a:xfrm>
          <a:prstGeom prst="rect">
            <a:avLst/>
          </a:prstGeom>
        </p:spPr>
      </p:pic>
      <p:sp>
        <p:nvSpPr>
          <p:cNvPr id="110" name="Rectangle 109">
            <a:extLst>
              <a:ext uri="{FF2B5EF4-FFF2-40B4-BE49-F238E27FC236}">
                <a16:creationId xmlns:a16="http://schemas.microsoft.com/office/drawing/2014/main" id="{0878D984-9352-B445-99D7-5737D8E3E455}"/>
              </a:ext>
            </a:extLst>
          </p:cNvPr>
          <p:cNvSpPr/>
          <p:nvPr/>
        </p:nvSpPr>
        <p:spPr>
          <a:xfrm>
            <a:off x="4583717" y="5533168"/>
            <a:ext cx="1499128" cy="276999"/>
          </a:xfrm>
          <a:prstGeom prst="rect">
            <a:avLst/>
          </a:prstGeom>
        </p:spPr>
        <p:txBody>
          <a:bodyPr wrap="none">
            <a:spAutoFit/>
          </a:bodyPr>
          <a:lstStyle/>
          <a:p>
            <a:r>
              <a:rPr lang="pt" sz="1200" b="1">
                <a:solidFill>
                  <a:schemeClr val="dk1"/>
                </a:solidFill>
                <a:latin typeface="Calibri"/>
                <a:cs typeface="Calibri"/>
                <a:sym typeface="Calibri"/>
              </a:rPr>
              <a:t>Sistema de ALARME local</a:t>
            </a:r>
            <a:endParaRPr lang="en-RU" sz="1200" b="1">
              <a:solidFill>
                <a:schemeClr val="dk1"/>
              </a:solidFill>
              <a:latin typeface="Calibri"/>
              <a:cs typeface="Calibri"/>
            </a:endParaRPr>
          </a:p>
        </p:txBody>
      </p:sp>
      <p:cxnSp>
        <p:nvCxnSpPr>
          <p:cNvPr id="111" name="Google Shape;250;p8">
            <a:extLst>
              <a:ext uri="{FF2B5EF4-FFF2-40B4-BE49-F238E27FC236}">
                <a16:creationId xmlns:a16="http://schemas.microsoft.com/office/drawing/2014/main" id="{FD66325F-9CFC-DA48-BD20-26009BA67271}"/>
              </a:ext>
            </a:extLst>
          </p:cNvPr>
          <p:cNvCxnSpPr>
            <a:cxnSpLocks/>
            <a:endCxn id="110" idx="0"/>
          </p:cNvCxnSpPr>
          <p:nvPr/>
        </p:nvCxnSpPr>
        <p:spPr>
          <a:xfrm rot="16200000" flipH="1">
            <a:off x="4995237" y="5195124"/>
            <a:ext cx="368206" cy="307881"/>
          </a:xfrm>
          <a:prstGeom prst="curvedConnector3">
            <a:avLst>
              <a:gd name="adj1" fmla="val 50000"/>
            </a:avLst>
          </a:prstGeom>
          <a:noFill/>
          <a:ln w="38100" cap="flat" cmpd="sng">
            <a:solidFill>
              <a:srgbClr val="7B7B7B"/>
            </a:solidFill>
            <a:prstDash val="solid"/>
            <a:round/>
            <a:headEnd type="none" w="sm" len="sm"/>
            <a:tailEnd type="triangle" w="med" len="med"/>
          </a:ln>
        </p:spPr>
      </p:cxnSp>
      <p:cxnSp>
        <p:nvCxnSpPr>
          <p:cNvPr id="120" name="Straight Arrow Connector 119">
            <a:extLst>
              <a:ext uri="{FF2B5EF4-FFF2-40B4-BE49-F238E27FC236}">
                <a16:creationId xmlns:a16="http://schemas.microsoft.com/office/drawing/2014/main" id="{0E4F8845-60A3-364D-B387-5F6AB0923332}"/>
              </a:ext>
            </a:extLst>
          </p:cNvPr>
          <p:cNvCxnSpPr>
            <a:cxnSpLocks/>
          </p:cNvCxnSpPr>
          <p:nvPr/>
        </p:nvCxnSpPr>
        <p:spPr>
          <a:xfrm>
            <a:off x="9016259" y="4003483"/>
            <a:ext cx="1176871" cy="338978"/>
          </a:xfrm>
          <a:prstGeom prst="straightConnector1">
            <a:avLst/>
          </a:prstGeom>
          <a:noFill/>
          <a:ln w="38100" cap="flat" cmpd="sng">
            <a:solidFill>
              <a:srgbClr val="7B7B7B"/>
            </a:solidFill>
            <a:prstDash val="solid"/>
            <a:round/>
            <a:headEnd type="none" w="sm" len="sm"/>
            <a:tailEnd type="triangle" w="med" len="med"/>
          </a:ln>
        </p:spPr>
      </p:cxnSp>
      <p:cxnSp>
        <p:nvCxnSpPr>
          <p:cNvPr id="122" name="Straight Arrow Connector 121">
            <a:extLst>
              <a:ext uri="{FF2B5EF4-FFF2-40B4-BE49-F238E27FC236}">
                <a16:creationId xmlns:a16="http://schemas.microsoft.com/office/drawing/2014/main" id="{47566B8F-100F-1C48-BE7F-A386EAC10D6A}"/>
              </a:ext>
            </a:extLst>
          </p:cNvPr>
          <p:cNvCxnSpPr>
            <a:cxnSpLocks/>
          </p:cNvCxnSpPr>
          <p:nvPr/>
        </p:nvCxnSpPr>
        <p:spPr>
          <a:xfrm flipV="1">
            <a:off x="9026685" y="3256259"/>
            <a:ext cx="1346552" cy="104753"/>
          </a:xfrm>
          <a:prstGeom prst="straightConnector1">
            <a:avLst/>
          </a:prstGeom>
          <a:noFill/>
          <a:ln w="38100" cap="flat" cmpd="sng">
            <a:solidFill>
              <a:srgbClr val="7B7B7B"/>
            </a:solidFill>
            <a:prstDash val="solid"/>
            <a:round/>
            <a:headEnd type="none" w="sm" len="sm"/>
            <a:tailEnd type="triangle" w="med" len="med"/>
          </a:ln>
        </p:spPr>
      </p:cxnSp>
      <p:cxnSp>
        <p:nvCxnSpPr>
          <p:cNvPr id="124" name="Straight Arrow Connector 123">
            <a:extLst>
              <a:ext uri="{FF2B5EF4-FFF2-40B4-BE49-F238E27FC236}">
                <a16:creationId xmlns:a16="http://schemas.microsoft.com/office/drawing/2014/main" id="{E0013182-C3C0-5E46-A495-4FC4CE8A98A4}"/>
              </a:ext>
            </a:extLst>
          </p:cNvPr>
          <p:cNvCxnSpPr>
            <a:cxnSpLocks/>
          </p:cNvCxnSpPr>
          <p:nvPr/>
        </p:nvCxnSpPr>
        <p:spPr>
          <a:xfrm flipV="1">
            <a:off x="8979597" y="2378521"/>
            <a:ext cx="1349054" cy="632982"/>
          </a:xfrm>
          <a:prstGeom prst="straightConnector1">
            <a:avLst/>
          </a:prstGeom>
          <a:noFill/>
          <a:ln w="38100" cap="flat" cmpd="sng">
            <a:solidFill>
              <a:srgbClr val="7B7B7B"/>
            </a:solidFill>
            <a:prstDash val="solid"/>
            <a:round/>
            <a:headEnd type="none" w="sm" len="sm"/>
            <a:tailEnd type="triangle" w="med" len="med"/>
          </a:ln>
        </p:spPr>
      </p:cxnSp>
      <p:sp>
        <p:nvSpPr>
          <p:cNvPr id="126" name="Google Shape;252;p8">
            <a:extLst>
              <a:ext uri="{FF2B5EF4-FFF2-40B4-BE49-F238E27FC236}">
                <a16:creationId xmlns:a16="http://schemas.microsoft.com/office/drawing/2014/main" id="{7BF83E13-0C0A-7642-8BE9-4982F304C454}"/>
              </a:ext>
            </a:extLst>
          </p:cNvPr>
          <p:cNvSpPr/>
          <p:nvPr/>
        </p:nvSpPr>
        <p:spPr>
          <a:xfrm rot="460356">
            <a:off x="5655182" y="2922545"/>
            <a:ext cx="955711"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800" b="1">
                <a:solidFill>
                  <a:srgbClr val="44545E"/>
                </a:solidFill>
                <a:latin typeface="Arial"/>
                <a:ea typeface="Arial"/>
                <a:cs typeface="Arial"/>
                <a:sym typeface="Arial"/>
              </a:rPr>
              <a:t>Modbus RS-485</a:t>
            </a:r>
            <a:endParaRPr sz="800" b="1">
              <a:solidFill>
                <a:srgbClr val="44545E"/>
              </a:solidFill>
              <a:latin typeface="Arial"/>
              <a:ea typeface="Arial"/>
              <a:cs typeface="Arial"/>
              <a:sym typeface="Arial"/>
            </a:endParaRPr>
          </a:p>
        </p:txBody>
      </p:sp>
      <p:pic>
        <p:nvPicPr>
          <p:cNvPr id="4" name="Picture 3" descr="Graphical user interface, application&#10;&#10;Description automatically generated">
            <a:extLst>
              <a:ext uri="{FF2B5EF4-FFF2-40B4-BE49-F238E27FC236}">
                <a16:creationId xmlns:a16="http://schemas.microsoft.com/office/drawing/2014/main" id="{D9F1BD5F-3BB6-465F-941D-DA88CEE9AFC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385" t="9064" r="78346" b="5568"/>
          <a:stretch/>
        </p:blipFill>
        <p:spPr>
          <a:xfrm>
            <a:off x="10465331" y="4935721"/>
            <a:ext cx="1193831" cy="1330037"/>
          </a:xfrm>
          <a:prstGeom prst="rect">
            <a:avLst/>
          </a:prstGeom>
        </p:spPr>
      </p:pic>
      <p:pic>
        <p:nvPicPr>
          <p:cNvPr id="57" name="Picture 56" descr="Graphical user interface, application&#10;&#10;Description automatically generated">
            <a:extLst>
              <a:ext uri="{FF2B5EF4-FFF2-40B4-BE49-F238E27FC236}">
                <a16:creationId xmlns:a16="http://schemas.microsoft.com/office/drawing/2014/main" id="{06C6423E-B2D7-44D3-8B8E-F60AC63E749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0170" t="5252" r="53865" b="5261"/>
          <a:stretch/>
        </p:blipFill>
        <p:spPr>
          <a:xfrm>
            <a:off x="10465331" y="1159756"/>
            <a:ext cx="943681" cy="1330038"/>
          </a:xfrm>
          <a:prstGeom prst="rect">
            <a:avLst/>
          </a:prstGeom>
        </p:spPr>
      </p:pic>
      <p:pic>
        <p:nvPicPr>
          <p:cNvPr id="58" name="Picture 57" descr="Graphical user interface, application&#10;&#10;Description automatically generated">
            <a:extLst>
              <a:ext uri="{FF2B5EF4-FFF2-40B4-BE49-F238E27FC236}">
                <a16:creationId xmlns:a16="http://schemas.microsoft.com/office/drawing/2014/main" id="{7A33AA29-068C-4841-BB5A-93D2AB05AED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80096" t="10263" r="1912" b="4232"/>
          <a:stretch/>
        </p:blipFill>
        <p:spPr>
          <a:xfrm>
            <a:off x="10465331" y="3683865"/>
            <a:ext cx="1082512" cy="1293685"/>
          </a:xfrm>
          <a:prstGeom prst="rect">
            <a:avLst/>
          </a:prstGeom>
        </p:spPr>
      </p:pic>
      <p:pic>
        <p:nvPicPr>
          <p:cNvPr id="59" name="Picture 58" descr="Graphical user interface, application&#10;&#10;Description automatically generated">
            <a:extLst>
              <a:ext uri="{FF2B5EF4-FFF2-40B4-BE49-F238E27FC236}">
                <a16:creationId xmlns:a16="http://schemas.microsoft.com/office/drawing/2014/main" id="{AF4EE0C1-213C-4F54-96CC-A5CBFFA09C3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5256" t="10706" r="28891" b="5580"/>
          <a:stretch/>
        </p:blipFill>
        <p:spPr>
          <a:xfrm>
            <a:off x="10535943" y="2489794"/>
            <a:ext cx="886477" cy="1177153"/>
          </a:xfrm>
          <a:prstGeom prst="rect">
            <a:avLst/>
          </a:prstGeom>
        </p:spPr>
      </p:pic>
      <p:pic>
        <p:nvPicPr>
          <p:cNvPr id="5" name="Picture 4" descr="Timeline&#10;&#10;Description automatically generated">
            <a:extLst>
              <a:ext uri="{FF2B5EF4-FFF2-40B4-BE49-F238E27FC236}">
                <a16:creationId xmlns:a16="http://schemas.microsoft.com/office/drawing/2014/main" id="{603F7BE2-69B1-4D09-A95E-4593D1F6C7F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4691" t="26355" r="15442" b="45887"/>
          <a:stretch/>
        </p:blipFill>
        <p:spPr>
          <a:xfrm>
            <a:off x="810457" y="2995584"/>
            <a:ext cx="2408768" cy="1116890"/>
          </a:xfrm>
          <a:prstGeom prst="rect">
            <a:avLst/>
          </a:prstGeom>
        </p:spPr>
      </p:pic>
    </p:spTree>
    <p:extLst>
      <p:ext uri="{BB962C8B-B14F-4D97-AF65-F5344CB8AC3E}">
        <p14:creationId xmlns:p14="http://schemas.microsoft.com/office/powerpoint/2010/main" val="105187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9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4"/>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2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2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5" grpId="0"/>
      <p:bldP spid="56" grpId="0"/>
      <p:bldP spid="64" grpId="0" animBg="1"/>
      <p:bldP spid="65" grpId="0"/>
      <p:bldP spid="66" grpId="0"/>
      <p:bldP spid="67" grpId="0" animBg="1"/>
      <p:bldP spid="68" grpId="0"/>
      <p:bldP spid="70" grpId="0"/>
      <p:bldP spid="71" grpId="0"/>
      <p:bldP spid="77" grpId="0" animBg="1"/>
      <p:bldP spid="78" grpId="0"/>
      <p:bldP spid="79" grpId="0"/>
      <p:bldP spid="82" grpId="0"/>
      <p:bldP spid="83" grpId="0" animBg="1"/>
      <p:bldP spid="89" grpId="0"/>
      <p:bldP spid="90" grpId="0"/>
      <p:bldP spid="92" grpId="0"/>
      <p:bldP spid="93" grpId="0"/>
      <p:bldP spid="100" grpId="0"/>
      <p:bldP spid="101" grpId="0"/>
      <p:bldP spid="102" grpId="0"/>
      <p:bldP spid="107" grpId="0"/>
      <p:bldP spid="110" grpId="0"/>
      <p:bldP spid="1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Timeline&#10;&#10;Description automatically generated">
            <a:extLst>
              <a:ext uri="{FF2B5EF4-FFF2-40B4-BE49-F238E27FC236}">
                <a16:creationId xmlns:a16="http://schemas.microsoft.com/office/drawing/2014/main" id="{26C37E32-A146-4D60-8259-F9A285A162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691" t="53939" r="15442" b="3305"/>
          <a:stretch/>
        </p:blipFill>
        <p:spPr>
          <a:xfrm>
            <a:off x="821610" y="4438364"/>
            <a:ext cx="2038845" cy="1456137"/>
          </a:xfrm>
          <a:prstGeom prst="rect">
            <a:avLst/>
          </a:prstGeom>
        </p:spPr>
      </p:pic>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9</a:t>
            </a:fld>
            <a:endParaRPr lang="de-CH"/>
          </a:p>
        </p:txBody>
      </p:sp>
      <p:sp>
        <p:nvSpPr>
          <p:cNvPr id="51" name="Объект 2"/>
          <p:cNvSpPr txBox="1">
            <a:spLocks/>
          </p:cNvSpPr>
          <p:nvPr/>
        </p:nvSpPr>
        <p:spPr>
          <a:xfrm>
            <a:off x="9252368" y="353309"/>
            <a:ext cx="2423733" cy="5400600"/>
          </a:xfrm>
          <a:prstGeom prst="rect">
            <a:avLst/>
          </a:prstGeom>
          <a:solidFill>
            <a:schemeClr val="accent1">
              <a:lumMod val="40000"/>
              <a:lumOff val="60000"/>
            </a:schemeClr>
          </a:solidFill>
        </p:spPr>
        <p:txBody>
          <a:bodyPr vert="horz" lIns="91440" tIns="45720" rIns="91440" bIns="45720" rtlCol="0" anchor="ctr">
            <a:noAutofit/>
          </a:bodyPr>
          <a:lstStyle>
            <a:lvl1pPr marL="0" indent="0" algn="l" defTabSz="914400" rtl="0" eaLnBrk="1" latinLnBrk="0" hangingPunct="1">
              <a:spcBef>
                <a:spcPct val="20000"/>
              </a:spcBef>
              <a:buClr>
                <a:srgbClr val="006699"/>
              </a:buClr>
              <a:buFont typeface="Arial" pitchFamily="34" charset="0"/>
              <a:buNone/>
              <a:defRPr sz="2200" kern="1200">
                <a:solidFill>
                  <a:srgbClr val="44545E"/>
                </a:solidFill>
                <a:latin typeface="Trebuchet MS" panose="020B0603020202020204" pitchFamily="34" charset="0"/>
                <a:ea typeface="+mn-ea"/>
                <a:cs typeface="+mn-cs"/>
              </a:defRPr>
            </a:lvl1pPr>
            <a:lvl2pPr marL="457200" indent="0" algn="l" defTabSz="914400" rtl="0" eaLnBrk="1" latinLnBrk="0" hangingPunct="1">
              <a:spcBef>
                <a:spcPct val="20000"/>
              </a:spcBef>
              <a:buClr>
                <a:srgbClr val="204D21"/>
              </a:buClr>
              <a:buFont typeface="Arial" pitchFamily="34" charset="0"/>
              <a:buNone/>
              <a:defRPr sz="1800" kern="1200">
                <a:solidFill>
                  <a:srgbClr val="44545E"/>
                </a:solidFill>
                <a:latin typeface="Trebuchet MS" panose="020B0603020202020204" pitchFamily="34" charset="0"/>
                <a:ea typeface="+mn-ea"/>
                <a:cs typeface="+mn-cs"/>
              </a:defRPr>
            </a:lvl2pPr>
            <a:lvl3pPr marL="914400" indent="0" algn="l" defTabSz="914400" rtl="0" eaLnBrk="1" latinLnBrk="0" hangingPunct="1">
              <a:spcBef>
                <a:spcPct val="20000"/>
              </a:spcBef>
              <a:buClr>
                <a:schemeClr val="tx1">
                  <a:lumMod val="50000"/>
                  <a:lumOff val="50000"/>
                </a:schemeClr>
              </a:buClr>
              <a:buFont typeface="Arial" pitchFamily="34" charset="0"/>
              <a:buNone/>
              <a:defRPr sz="1600" kern="1200">
                <a:solidFill>
                  <a:srgbClr val="44545E"/>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44545E"/>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44545E"/>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pt" sz="3600" b="1" dirty="0">
                <a:solidFill>
                  <a:schemeClr val="bg1"/>
                </a:solidFill>
              </a:rPr>
              <a:t>VERSÃO</a:t>
            </a:r>
          </a:p>
          <a:p>
            <a:pPr algn="ctr"/>
            <a:r>
              <a:rPr lang="pt" sz="3600" b="1" dirty="0">
                <a:solidFill>
                  <a:schemeClr val="bg1"/>
                </a:solidFill>
              </a:rPr>
              <a:t>“LIGHT”</a:t>
            </a:r>
            <a:endParaRPr lang="ru-RU" sz="3600" b="1" dirty="0">
              <a:solidFill>
                <a:schemeClr val="bg1"/>
              </a:solidFill>
            </a:endParaRPr>
          </a:p>
        </p:txBody>
      </p:sp>
      <p:sp>
        <p:nvSpPr>
          <p:cNvPr id="54" name="Заголовок 1">
            <a:extLst>
              <a:ext uri="{FF2B5EF4-FFF2-40B4-BE49-F238E27FC236}">
                <a16:creationId xmlns:a16="http://schemas.microsoft.com/office/drawing/2014/main" id="{3E386F3F-235E-1846-9B79-10309B0E2337}"/>
              </a:ext>
            </a:extLst>
          </p:cNvPr>
          <p:cNvSpPr txBox="1">
            <a:spLocks/>
          </p:cNvSpPr>
          <p:nvPr/>
        </p:nvSpPr>
        <p:spPr>
          <a:xfrm>
            <a:off x="361534" y="-115487"/>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 b="1" dirty="0">
                <a:solidFill>
                  <a:srgbClr val="135BAB"/>
                </a:solidFill>
                <a:latin typeface="Calibri"/>
                <a:cs typeface="Calibri"/>
              </a:rPr>
              <a:t>FIPRES. Como funciona...</a:t>
            </a:r>
            <a:endParaRPr lang="ru-RU" b="1" dirty="0">
              <a:solidFill>
                <a:srgbClr val="135BAB"/>
              </a:solidFill>
              <a:latin typeface="Calibri"/>
              <a:cs typeface="Calibri"/>
            </a:endParaRPr>
          </a:p>
        </p:txBody>
      </p:sp>
      <p:sp>
        <p:nvSpPr>
          <p:cNvPr id="55" name="Google Shape;215;p8">
            <a:extLst>
              <a:ext uri="{FF2B5EF4-FFF2-40B4-BE49-F238E27FC236}">
                <a16:creationId xmlns:a16="http://schemas.microsoft.com/office/drawing/2014/main" id="{9DBDF280-B7F7-5C46-B9FE-B505079CDA23}"/>
              </a:ext>
            </a:extLst>
          </p:cNvPr>
          <p:cNvSpPr txBox="1"/>
          <p:nvPr/>
        </p:nvSpPr>
        <p:spPr>
          <a:xfrm>
            <a:off x="566427" y="842785"/>
            <a:ext cx="2544473" cy="621195"/>
          </a:xfrm>
          <a:prstGeom prst="rect">
            <a:avLst/>
          </a:prstGeom>
          <a:solidFill>
            <a:srgbClr val="595959"/>
          </a:solid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PREVENÇÃO remota DE INCÊNDIO</a:t>
            </a:r>
            <a:endParaRPr/>
          </a:p>
          <a:p>
            <a:pPr marL="0" marR="0" lvl="0" indent="0" algn="ctr" rtl="0">
              <a:lnSpc>
                <a:spcPct val="120000"/>
              </a:lnSpc>
              <a:spcBef>
                <a:spcPts val="28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TERMOLABEL ( </a:t>
            </a:r>
            <a:r>
              <a:rPr lang="pt" sz="1400" b="1" err="1">
                <a:solidFill>
                  <a:schemeClr val="lt1"/>
                </a:solidFill>
                <a:latin typeface="Calibri"/>
                <a:ea typeface="Calibri"/>
                <a:cs typeface="Calibri"/>
                <a:sym typeface="Calibri"/>
              </a:rPr>
              <a:t>rFPT </a:t>
            </a:r>
            <a:r>
              <a:rPr lang="pt" sz="1400" b="1">
                <a:solidFill>
                  <a:schemeClr val="lt1"/>
                </a:solidFill>
                <a:latin typeface="Calibri"/>
                <a:ea typeface="Calibri"/>
                <a:cs typeface="Calibri"/>
                <a:sym typeface="Calibri"/>
              </a:rPr>
              <a:t>)</a:t>
            </a:r>
            <a:endParaRPr sz="1400">
              <a:solidFill>
                <a:schemeClr val="lt1"/>
              </a:solidFill>
              <a:latin typeface="Calibri"/>
              <a:ea typeface="Calibri"/>
              <a:cs typeface="Calibri"/>
              <a:sym typeface="Calibri"/>
            </a:endParaRPr>
          </a:p>
        </p:txBody>
      </p:sp>
      <p:pic>
        <p:nvPicPr>
          <p:cNvPr id="66" name="Google Shape;231;p8">
            <a:extLst>
              <a:ext uri="{FF2B5EF4-FFF2-40B4-BE49-F238E27FC236}">
                <a16:creationId xmlns:a16="http://schemas.microsoft.com/office/drawing/2014/main" id="{A22D6B76-83B2-8A47-952C-BCEDF668B729}"/>
              </a:ext>
            </a:extLst>
          </p:cNvPr>
          <p:cNvPicPr preferRelativeResize="0"/>
          <p:nvPr/>
        </p:nvPicPr>
        <p:blipFill rotWithShape="1">
          <a:blip r:embed="rId3">
            <a:alphaModFix/>
          </a:blip>
          <a:srcRect/>
          <a:stretch/>
        </p:blipFill>
        <p:spPr>
          <a:xfrm>
            <a:off x="827113" y="1630414"/>
            <a:ext cx="2092748" cy="631847"/>
          </a:xfrm>
          <a:prstGeom prst="rect">
            <a:avLst/>
          </a:prstGeom>
          <a:noFill/>
          <a:ln>
            <a:noFill/>
          </a:ln>
        </p:spPr>
      </p:pic>
      <p:sp>
        <p:nvSpPr>
          <p:cNvPr id="67" name="Google Shape;232;p8">
            <a:extLst>
              <a:ext uri="{FF2B5EF4-FFF2-40B4-BE49-F238E27FC236}">
                <a16:creationId xmlns:a16="http://schemas.microsoft.com/office/drawing/2014/main" id="{C7A73E42-DB20-5D44-903C-D422F485CDF4}"/>
              </a:ext>
            </a:extLst>
          </p:cNvPr>
          <p:cNvSpPr/>
          <p:nvPr/>
        </p:nvSpPr>
        <p:spPr>
          <a:xfrm>
            <a:off x="774801" y="2312942"/>
            <a:ext cx="2635943" cy="646331"/>
          </a:xfrm>
          <a:prstGeom prst="rect">
            <a:avLst/>
          </a:prstGeom>
          <a:noFill/>
          <a:ln>
            <a:noFill/>
          </a:ln>
        </p:spPr>
        <p:txBody>
          <a:bodyPr spcFirstLastPara="1" wrap="square" lIns="91425" tIns="45700" rIns="91425" bIns="45700" anchor="t" anchorCtr="0">
            <a:spAutoFit/>
          </a:bodyPr>
          <a:lstStyle/>
          <a:p>
            <a:pPr lvl="0"/>
            <a:r>
              <a:rPr lang="pt" sz="1200" dirty="0">
                <a:solidFill>
                  <a:schemeClr val="dk1"/>
                </a:solidFill>
                <a:latin typeface="Calibri"/>
                <a:ea typeface="Calibri"/>
                <a:cs typeface="Calibri"/>
                <a:sym typeface="Calibri"/>
              </a:rPr>
              <a:t>O rFPT deve ser enrolado em torno de todos os contatos e do </a:t>
            </a:r>
            <a:r>
              <a:rPr lang="pt" sz="1200" dirty="0">
                <a:solidFill>
                  <a:schemeClr val="dk1"/>
                </a:solidFill>
                <a:ea typeface="Calibri"/>
                <a:cs typeface="Calibri"/>
                <a:sym typeface="Calibri"/>
              </a:rPr>
              <a:t>quadro onde o sensor </a:t>
            </a:r>
            <a:r>
              <a:rPr lang="pt" sz="1200" dirty="0">
                <a:solidFill>
                  <a:schemeClr val="dk1"/>
                </a:solidFill>
                <a:latin typeface="Calibri"/>
                <a:ea typeface="Calibri"/>
                <a:cs typeface="Calibri"/>
                <a:sym typeface="Calibri"/>
              </a:rPr>
              <a:t>de gás está instalado</a:t>
            </a:r>
            <a:endParaRPr dirty="0"/>
          </a:p>
        </p:txBody>
      </p:sp>
      <p:sp>
        <p:nvSpPr>
          <p:cNvPr id="68" name="Google Shape;233;p8">
            <a:extLst>
              <a:ext uri="{FF2B5EF4-FFF2-40B4-BE49-F238E27FC236}">
                <a16:creationId xmlns:a16="http://schemas.microsoft.com/office/drawing/2014/main" id="{F03B5A9E-06DF-DA4E-B220-9D33A49B3049}"/>
              </a:ext>
            </a:extLst>
          </p:cNvPr>
          <p:cNvSpPr/>
          <p:nvPr/>
        </p:nvSpPr>
        <p:spPr>
          <a:xfrm>
            <a:off x="361534" y="2374498"/>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1</a:t>
            </a:r>
            <a:endParaRPr sz="3200">
              <a:solidFill>
                <a:schemeClr val="dk1"/>
              </a:solidFill>
              <a:latin typeface="Calibri"/>
              <a:ea typeface="Calibri"/>
              <a:cs typeface="Calibri"/>
              <a:sym typeface="Calibri"/>
            </a:endParaRPr>
          </a:p>
        </p:txBody>
      </p:sp>
      <p:sp>
        <p:nvSpPr>
          <p:cNvPr id="70" name="Google Shape;239;p8">
            <a:extLst>
              <a:ext uri="{FF2B5EF4-FFF2-40B4-BE49-F238E27FC236}">
                <a16:creationId xmlns:a16="http://schemas.microsoft.com/office/drawing/2014/main" id="{B0852DEA-7C1D-BA4E-BBD4-8E720B67F42D}"/>
              </a:ext>
            </a:extLst>
          </p:cNvPr>
          <p:cNvSpPr txBox="1"/>
          <p:nvPr/>
        </p:nvSpPr>
        <p:spPr>
          <a:xfrm>
            <a:off x="3816763" y="842785"/>
            <a:ext cx="2196244" cy="587450"/>
          </a:xfrm>
          <a:prstGeom prst="rect">
            <a:avLst/>
          </a:prstGeom>
          <a:solidFill>
            <a:srgbClr val="595959"/>
          </a:solid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PREVENÇÃO DE INCÊNDIO</a:t>
            </a:r>
            <a:endParaRPr/>
          </a:p>
          <a:p>
            <a:pPr marL="0" marR="0" lvl="0" indent="0" algn="ctr" rtl="0">
              <a:spcBef>
                <a:spcPts val="280"/>
              </a:spcBef>
              <a:spcAft>
                <a:spcPts val="0"/>
              </a:spcAft>
              <a:buClr>
                <a:srgbClr val="006699"/>
              </a:buClr>
              <a:buSzPts val="1400"/>
              <a:buFont typeface="Arial"/>
              <a:buNone/>
            </a:pPr>
            <a:r>
              <a:rPr lang="pt" sz="1400" b="1">
                <a:solidFill>
                  <a:schemeClr val="lt1"/>
                </a:solidFill>
                <a:latin typeface="Calibri"/>
                <a:ea typeface="Calibri"/>
                <a:cs typeface="Calibri"/>
                <a:sym typeface="Calibri"/>
              </a:rPr>
              <a:t>ALARME (FPA)</a:t>
            </a:r>
            <a:endParaRPr sz="1400" b="1">
              <a:solidFill>
                <a:schemeClr val="lt1"/>
              </a:solidFill>
              <a:latin typeface="Calibri"/>
              <a:ea typeface="Calibri"/>
              <a:cs typeface="Calibri"/>
              <a:sym typeface="Calibri"/>
            </a:endParaRPr>
          </a:p>
        </p:txBody>
      </p:sp>
      <p:sp>
        <p:nvSpPr>
          <p:cNvPr id="71" name="Google Shape;240;p8">
            <a:extLst>
              <a:ext uri="{FF2B5EF4-FFF2-40B4-BE49-F238E27FC236}">
                <a16:creationId xmlns:a16="http://schemas.microsoft.com/office/drawing/2014/main" id="{EF58C294-9D4A-EC4B-A504-4E9F54D5C1AE}"/>
              </a:ext>
            </a:extLst>
          </p:cNvPr>
          <p:cNvSpPr/>
          <p:nvPr/>
        </p:nvSpPr>
        <p:spPr>
          <a:xfrm>
            <a:off x="3939269" y="1608515"/>
            <a:ext cx="2196244" cy="1015622"/>
          </a:xfrm>
          <a:prstGeom prst="rect">
            <a:avLst/>
          </a:prstGeom>
          <a:noFill/>
          <a:ln>
            <a:noFill/>
          </a:ln>
        </p:spPr>
        <p:txBody>
          <a:bodyPr spcFirstLastPara="1" wrap="square" lIns="91425" tIns="45700" rIns="91425" bIns="45700" anchor="t" anchorCtr="0">
            <a:spAutoFit/>
          </a:bodyPr>
          <a:lstStyle/>
          <a:p>
            <a:pPr lvl="0"/>
            <a:r>
              <a:rPr lang="pt" sz="1200">
                <a:solidFill>
                  <a:schemeClr val="dk1"/>
                </a:solidFill>
                <a:ea typeface="Calibri"/>
                <a:cs typeface="Calibri"/>
                <a:sym typeface="Calibri"/>
              </a:rPr>
              <a:t>O FPA transmite sinais de alarme para o sistema SCADA ou BMS através do Modbus RTU ou para sistemas de alarme locais usando saída de contato seco</a:t>
            </a:r>
          </a:p>
        </p:txBody>
      </p:sp>
      <p:sp>
        <p:nvSpPr>
          <p:cNvPr id="72" name="Google Shape;241;p8">
            <a:extLst>
              <a:ext uri="{FF2B5EF4-FFF2-40B4-BE49-F238E27FC236}">
                <a16:creationId xmlns:a16="http://schemas.microsoft.com/office/drawing/2014/main" id="{D46762ED-66F0-3A44-ADDE-47653EA31FC3}"/>
              </a:ext>
            </a:extLst>
          </p:cNvPr>
          <p:cNvSpPr/>
          <p:nvPr/>
        </p:nvSpPr>
        <p:spPr>
          <a:xfrm>
            <a:off x="3560555" y="1565919"/>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4</a:t>
            </a:r>
            <a:endParaRPr sz="3200">
              <a:solidFill>
                <a:schemeClr val="dk1"/>
              </a:solidFill>
              <a:latin typeface="Calibri"/>
              <a:ea typeface="Calibri"/>
              <a:cs typeface="Calibri"/>
              <a:sym typeface="Calibri"/>
            </a:endParaRPr>
          </a:p>
        </p:txBody>
      </p:sp>
      <p:sp>
        <p:nvSpPr>
          <p:cNvPr id="73" name="Google Shape;244;p8">
            <a:extLst>
              <a:ext uri="{FF2B5EF4-FFF2-40B4-BE49-F238E27FC236}">
                <a16:creationId xmlns:a16="http://schemas.microsoft.com/office/drawing/2014/main" id="{550AD8DC-68F2-404C-B47C-1323C5939728}"/>
              </a:ext>
            </a:extLst>
          </p:cNvPr>
          <p:cNvSpPr/>
          <p:nvPr/>
        </p:nvSpPr>
        <p:spPr>
          <a:xfrm>
            <a:off x="3246335" y="858528"/>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a:t>
            </a:r>
            <a:endParaRPr sz="3200">
              <a:solidFill>
                <a:schemeClr val="dk1"/>
              </a:solidFill>
              <a:latin typeface="Calibri"/>
              <a:ea typeface="Calibri"/>
              <a:cs typeface="Calibri"/>
              <a:sym typeface="Calibri"/>
            </a:endParaRPr>
          </a:p>
        </p:txBody>
      </p:sp>
      <p:sp>
        <p:nvSpPr>
          <p:cNvPr id="74" name="Google Shape;245;p8">
            <a:extLst>
              <a:ext uri="{FF2B5EF4-FFF2-40B4-BE49-F238E27FC236}">
                <a16:creationId xmlns:a16="http://schemas.microsoft.com/office/drawing/2014/main" id="{C83DD7AF-5DD5-724F-A4FB-3B7C40AA777E}"/>
              </a:ext>
            </a:extLst>
          </p:cNvPr>
          <p:cNvSpPr/>
          <p:nvPr/>
        </p:nvSpPr>
        <p:spPr>
          <a:xfrm>
            <a:off x="3877033" y="4589296"/>
            <a:ext cx="2323169" cy="461665"/>
          </a:xfrm>
          <a:prstGeom prst="rect">
            <a:avLst/>
          </a:prstGeom>
          <a:solidFill>
            <a:srgbClr val="FFC000">
              <a:alpha val="52156"/>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1200" b="1" dirty="0">
                <a:solidFill>
                  <a:schemeClr val="dk1"/>
                </a:solidFill>
                <a:latin typeface="Calibri"/>
                <a:ea typeface="Calibri"/>
                <a:cs typeface="Calibri"/>
                <a:sym typeface="Calibri"/>
              </a:rPr>
              <a:t>FPA possui saída do tipo</a:t>
            </a:r>
          </a:p>
          <a:p>
            <a:pPr marL="0" marR="0" lvl="0" indent="0" algn="ctr" rtl="0">
              <a:spcBef>
                <a:spcPts val="0"/>
              </a:spcBef>
              <a:spcAft>
                <a:spcPts val="0"/>
              </a:spcAft>
              <a:buNone/>
            </a:pPr>
            <a:r>
              <a:rPr lang="pt" sz="1200" b="1" dirty="0">
                <a:solidFill>
                  <a:schemeClr val="dk1"/>
                </a:solidFill>
                <a:latin typeface="Calibri"/>
                <a:ea typeface="Calibri"/>
                <a:cs typeface="Calibri"/>
                <a:sym typeface="Calibri"/>
              </a:rPr>
              <a:t>“contato seco”</a:t>
            </a:r>
            <a:endParaRPr sz="1200" b="1" dirty="0">
              <a:solidFill>
                <a:schemeClr val="dk1"/>
              </a:solidFill>
              <a:latin typeface="Calibri"/>
              <a:ea typeface="Calibri"/>
              <a:cs typeface="Calibri"/>
              <a:sym typeface="Calibri"/>
            </a:endParaRPr>
          </a:p>
        </p:txBody>
      </p:sp>
      <p:sp>
        <p:nvSpPr>
          <p:cNvPr id="82" name="Google Shape;256;p8">
            <a:extLst>
              <a:ext uri="{FF2B5EF4-FFF2-40B4-BE49-F238E27FC236}">
                <a16:creationId xmlns:a16="http://schemas.microsoft.com/office/drawing/2014/main" id="{5D78E268-F113-0043-B2A4-29CC39EBCFE3}"/>
              </a:ext>
            </a:extLst>
          </p:cNvPr>
          <p:cNvSpPr/>
          <p:nvPr/>
        </p:nvSpPr>
        <p:spPr>
          <a:xfrm rot="19868052">
            <a:off x="5385573" y="2420253"/>
            <a:ext cx="150601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000" b="1" dirty="0">
                <a:solidFill>
                  <a:srgbClr val="44545E"/>
                </a:solidFill>
                <a:latin typeface="Arial"/>
                <a:ea typeface="Arial"/>
                <a:cs typeface="Arial"/>
                <a:sym typeface="Arial"/>
              </a:rPr>
              <a:t>Relé de contato seco</a:t>
            </a:r>
            <a:endParaRPr sz="1000" b="1" dirty="0">
              <a:solidFill>
                <a:srgbClr val="44545E"/>
              </a:solidFill>
              <a:latin typeface="Arial"/>
              <a:ea typeface="Arial"/>
              <a:cs typeface="Arial"/>
              <a:sym typeface="Arial"/>
            </a:endParaRPr>
          </a:p>
        </p:txBody>
      </p:sp>
      <p:cxnSp>
        <p:nvCxnSpPr>
          <p:cNvPr id="86" name="Google Shape;262;p8">
            <a:extLst>
              <a:ext uri="{FF2B5EF4-FFF2-40B4-BE49-F238E27FC236}">
                <a16:creationId xmlns:a16="http://schemas.microsoft.com/office/drawing/2014/main" id="{5A4180DD-4DBE-624C-B8AF-890ADA5860EB}"/>
              </a:ext>
            </a:extLst>
          </p:cNvPr>
          <p:cNvCxnSpPr/>
          <p:nvPr/>
        </p:nvCxnSpPr>
        <p:spPr>
          <a:xfrm rot="10800000" flipH="1">
            <a:off x="2362169" y="4289295"/>
            <a:ext cx="1550430" cy="332097"/>
          </a:xfrm>
          <a:prstGeom prst="curvedConnector3">
            <a:avLst>
              <a:gd name="adj1" fmla="val 79980"/>
            </a:avLst>
          </a:prstGeom>
          <a:noFill/>
          <a:ln w="38100" cap="flat" cmpd="sng">
            <a:solidFill>
              <a:srgbClr val="8296B0"/>
            </a:solidFill>
            <a:prstDash val="solid"/>
            <a:round/>
            <a:headEnd type="none" w="sm" len="sm"/>
            <a:tailEnd type="triangle" w="med" len="med"/>
          </a:ln>
        </p:spPr>
      </p:cxnSp>
      <p:sp>
        <p:nvSpPr>
          <p:cNvPr id="87" name="Google Shape;263;p8">
            <a:extLst>
              <a:ext uri="{FF2B5EF4-FFF2-40B4-BE49-F238E27FC236}">
                <a16:creationId xmlns:a16="http://schemas.microsoft.com/office/drawing/2014/main" id="{A0DD17B7-6DE9-1C4F-BF7C-6D3DCC99CA93}"/>
              </a:ext>
            </a:extLst>
          </p:cNvPr>
          <p:cNvSpPr/>
          <p:nvPr/>
        </p:nvSpPr>
        <p:spPr>
          <a:xfrm>
            <a:off x="2621799" y="4636938"/>
            <a:ext cx="1290800"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 sz="900" b="1">
                <a:solidFill>
                  <a:srgbClr val="8296B0"/>
                </a:solidFill>
                <a:latin typeface="Arial"/>
                <a:ea typeface="Arial"/>
                <a:cs typeface="Arial"/>
                <a:sym typeface="Arial"/>
              </a:rPr>
              <a:t>GÁS DE SINALIZAÇÃO</a:t>
            </a:r>
            <a:endParaRPr/>
          </a:p>
          <a:p>
            <a:pPr marL="0" marR="0" lvl="0" indent="0" algn="ctr" rtl="0">
              <a:spcBef>
                <a:spcPts val="0"/>
              </a:spcBef>
              <a:spcAft>
                <a:spcPts val="0"/>
              </a:spcAft>
              <a:buNone/>
            </a:pPr>
            <a:r>
              <a:rPr lang="pt" sz="900" b="1">
                <a:solidFill>
                  <a:srgbClr val="8296B0"/>
                </a:solidFill>
                <a:latin typeface="Arial"/>
                <a:ea typeface="Arial"/>
                <a:cs typeface="Arial"/>
                <a:sym typeface="Arial"/>
              </a:rPr>
              <a:t>(NÃO TÓXICO E</a:t>
            </a:r>
            <a:endParaRPr/>
          </a:p>
          <a:p>
            <a:pPr marL="0" marR="0" lvl="0" indent="0" algn="ctr" rtl="0">
              <a:spcBef>
                <a:spcPts val="0"/>
              </a:spcBef>
              <a:spcAft>
                <a:spcPts val="0"/>
              </a:spcAft>
              <a:buNone/>
            </a:pPr>
            <a:r>
              <a:rPr lang="pt" sz="900" b="1">
                <a:solidFill>
                  <a:srgbClr val="8296B0"/>
                </a:solidFill>
                <a:latin typeface="Arial"/>
                <a:ea typeface="Arial"/>
                <a:cs typeface="Arial"/>
                <a:sym typeface="Arial"/>
              </a:rPr>
              <a:t>NÃO INFLAMÁVEL)</a:t>
            </a:r>
            <a:endParaRPr sz="2000">
              <a:solidFill>
                <a:srgbClr val="8296B0"/>
              </a:solidFill>
              <a:latin typeface="Calibri"/>
              <a:ea typeface="Calibri"/>
              <a:cs typeface="Calibri"/>
              <a:sym typeface="Calibri"/>
            </a:endParaRPr>
          </a:p>
        </p:txBody>
      </p:sp>
      <p:sp>
        <p:nvSpPr>
          <p:cNvPr id="88" name="Google Shape;264;p8">
            <a:extLst>
              <a:ext uri="{FF2B5EF4-FFF2-40B4-BE49-F238E27FC236}">
                <a16:creationId xmlns:a16="http://schemas.microsoft.com/office/drawing/2014/main" id="{E0574D27-9DE4-5E4D-8D2F-A133847F1E5F}"/>
              </a:ext>
            </a:extLst>
          </p:cNvPr>
          <p:cNvSpPr/>
          <p:nvPr/>
        </p:nvSpPr>
        <p:spPr>
          <a:xfrm>
            <a:off x="361534" y="5643546"/>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dirty="0">
                <a:solidFill>
                  <a:srgbClr val="666666"/>
                </a:solidFill>
                <a:latin typeface="Arial"/>
                <a:ea typeface="Arial"/>
                <a:cs typeface="Arial"/>
                <a:sym typeface="Arial"/>
              </a:rPr>
              <a:t>3</a:t>
            </a:r>
            <a:endParaRPr sz="3200" dirty="0">
              <a:solidFill>
                <a:schemeClr val="dk1"/>
              </a:solidFill>
              <a:latin typeface="Calibri"/>
              <a:ea typeface="Calibri"/>
              <a:cs typeface="Calibri"/>
              <a:sym typeface="Calibri"/>
            </a:endParaRPr>
          </a:p>
        </p:txBody>
      </p:sp>
      <p:sp>
        <p:nvSpPr>
          <p:cNvPr id="89" name="Google Shape;265;p8">
            <a:extLst>
              <a:ext uri="{FF2B5EF4-FFF2-40B4-BE49-F238E27FC236}">
                <a16:creationId xmlns:a16="http://schemas.microsoft.com/office/drawing/2014/main" id="{F38985B3-6148-C14B-BDC0-4ACCEA997B3B}"/>
              </a:ext>
            </a:extLst>
          </p:cNvPr>
          <p:cNvSpPr/>
          <p:nvPr/>
        </p:nvSpPr>
        <p:spPr>
          <a:xfrm>
            <a:off x="720841" y="5819608"/>
            <a:ext cx="2818979" cy="461665"/>
          </a:xfrm>
          <a:prstGeom prst="rect">
            <a:avLst/>
          </a:prstGeom>
          <a:noFill/>
          <a:ln>
            <a:noFill/>
          </a:ln>
        </p:spPr>
        <p:txBody>
          <a:bodyPr spcFirstLastPara="1" wrap="square" lIns="91425" tIns="45700" rIns="91425" bIns="45700" anchor="t" anchorCtr="0">
            <a:spAutoFit/>
          </a:bodyPr>
          <a:lstStyle/>
          <a:p>
            <a:pPr lvl="0"/>
            <a:r>
              <a:rPr lang="pt" sz="1200" dirty="0">
                <a:solidFill>
                  <a:schemeClr val="dk1"/>
                </a:solidFill>
                <a:ea typeface="Calibri"/>
                <a:cs typeface="Calibri"/>
                <a:sym typeface="Calibri"/>
              </a:rPr>
              <a:t>A 100 ºC o rFPT libera o sinal de gás, que é detectado pelo FPA</a:t>
            </a:r>
            <a:endParaRPr lang="en-US" dirty="0">
              <a:solidFill>
                <a:schemeClr val="dk1"/>
              </a:solidFill>
              <a:ea typeface="Calibri"/>
              <a:cs typeface="Calibri"/>
              <a:sym typeface="Calibri"/>
            </a:endParaRPr>
          </a:p>
        </p:txBody>
      </p:sp>
      <p:pic>
        <p:nvPicPr>
          <p:cNvPr id="93" name="Picture 92" descr="Graphical user interface&#10;&#10;Description automatically generated">
            <a:extLst>
              <a:ext uri="{FF2B5EF4-FFF2-40B4-BE49-F238E27FC236}">
                <a16:creationId xmlns:a16="http://schemas.microsoft.com/office/drawing/2014/main" id="{B2B913DA-EB74-E64A-A8C4-BBC6B33A830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916774" y="2693363"/>
            <a:ext cx="1843093" cy="1658784"/>
          </a:xfrm>
          <a:prstGeom prst="rect">
            <a:avLst/>
          </a:prstGeom>
        </p:spPr>
      </p:pic>
      <p:cxnSp>
        <p:nvCxnSpPr>
          <p:cNvPr id="100" name="Straight Arrow Connector 99">
            <a:extLst>
              <a:ext uri="{FF2B5EF4-FFF2-40B4-BE49-F238E27FC236}">
                <a16:creationId xmlns:a16="http://schemas.microsoft.com/office/drawing/2014/main" id="{E0987E07-EF82-E246-8715-68932C8F0E31}"/>
              </a:ext>
            </a:extLst>
          </p:cNvPr>
          <p:cNvCxnSpPr>
            <a:cxnSpLocks/>
          </p:cNvCxnSpPr>
          <p:nvPr/>
        </p:nvCxnSpPr>
        <p:spPr>
          <a:xfrm flipV="1">
            <a:off x="5518428" y="2239718"/>
            <a:ext cx="1377214" cy="792498"/>
          </a:xfrm>
          <a:prstGeom prst="straightConnector1">
            <a:avLst/>
          </a:prstGeom>
          <a:noFill/>
          <a:ln w="38100" cap="flat" cmpd="sng">
            <a:solidFill>
              <a:srgbClr val="7B7B7B"/>
            </a:solidFill>
            <a:prstDash val="solid"/>
            <a:round/>
            <a:headEnd type="none" w="sm" len="sm"/>
            <a:tailEnd type="triangle" w="med" len="med"/>
          </a:ln>
        </p:spPr>
      </p:cxnSp>
      <p:sp>
        <p:nvSpPr>
          <p:cNvPr id="102" name="Google Shape;252;p8">
            <a:extLst>
              <a:ext uri="{FF2B5EF4-FFF2-40B4-BE49-F238E27FC236}">
                <a16:creationId xmlns:a16="http://schemas.microsoft.com/office/drawing/2014/main" id="{A2E4782D-C652-D844-B86F-B3AA1A60D071}"/>
              </a:ext>
            </a:extLst>
          </p:cNvPr>
          <p:cNvSpPr/>
          <p:nvPr/>
        </p:nvSpPr>
        <p:spPr>
          <a:xfrm>
            <a:off x="5573296" y="3246905"/>
            <a:ext cx="1253811" cy="2461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000" b="1" dirty="0">
                <a:solidFill>
                  <a:srgbClr val="44545E"/>
                </a:solidFill>
                <a:latin typeface="Arial"/>
                <a:cs typeface="Arial"/>
                <a:sym typeface="Arial"/>
              </a:rPr>
              <a:t>Modbus RS-485</a:t>
            </a:r>
            <a:endParaRPr sz="1000" b="1" dirty="0">
              <a:solidFill>
                <a:srgbClr val="44545E"/>
              </a:solidFill>
              <a:latin typeface="Arial"/>
              <a:cs typeface="Arial"/>
              <a:sym typeface="Arial"/>
            </a:endParaRPr>
          </a:p>
        </p:txBody>
      </p:sp>
      <p:cxnSp>
        <p:nvCxnSpPr>
          <p:cNvPr id="103" name="Straight Arrow Connector 102">
            <a:extLst>
              <a:ext uri="{FF2B5EF4-FFF2-40B4-BE49-F238E27FC236}">
                <a16:creationId xmlns:a16="http://schemas.microsoft.com/office/drawing/2014/main" id="{E304E631-145C-EA4A-AEE1-552FC554177A}"/>
              </a:ext>
            </a:extLst>
          </p:cNvPr>
          <p:cNvCxnSpPr>
            <a:cxnSpLocks/>
          </p:cNvCxnSpPr>
          <p:nvPr/>
        </p:nvCxnSpPr>
        <p:spPr>
          <a:xfrm>
            <a:off x="5518428" y="3484008"/>
            <a:ext cx="1387182" cy="0"/>
          </a:xfrm>
          <a:prstGeom prst="straightConnector1">
            <a:avLst/>
          </a:prstGeom>
          <a:noFill/>
          <a:ln w="38100" cap="flat" cmpd="sng">
            <a:solidFill>
              <a:srgbClr val="7B7B7B"/>
            </a:solidFill>
            <a:prstDash val="solid"/>
            <a:round/>
            <a:headEnd type="none" w="sm" len="sm"/>
            <a:tailEnd type="triangle" w="med" len="med"/>
          </a:ln>
        </p:spPr>
      </p:cxnSp>
      <p:pic>
        <p:nvPicPr>
          <p:cNvPr id="36" name="Picture 35" descr="Graphical user interface, application&#10;&#10;Description automatically generated">
            <a:extLst>
              <a:ext uri="{FF2B5EF4-FFF2-40B4-BE49-F238E27FC236}">
                <a16:creationId xmlns:a16="http://schemas.microsoft.com/office/drawing/2014/main" id="{CE86DDE7-1CDA-489E-99B5-2E8421C7458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5256" t="10706" r="28891" b="5580"/>
          <a:stretch/>
        </p:blipFill>
        <p:spPr>
          <a:xfrm>
            <a:off x="7136048" y="1473741"/>
            <a:ext cx="1115784" cy="1481650"/>
          </a:xfrm>
          <a:prstGeom prst="rect">
            <a:avLst/>
          </a:prstGeom>
        </p:spPr>
      </p:pic>
      <p:pic>
        <p:nvPicPr>
          <p:cNvPr id="37" name="Picture 36" descr="Graphical user interface, application&#10;&#10;Description automatically generated">
            <a:extLst>
              <a:ext uri="{FF2B5EF4-FFF2-40B4-BE49-F238E27FC236}">
                <a16:creationId xmlns:a16="http://schemas.microsoft.com/office/drawing/2014/main" id="{24012AE3-36C6-4F7A-9557-C92F65297B0F}"/>
              </a:ext>
            </a:extLst>
          </p:cNvPr>
          <p:cNvPicPr>
            <a:picLocks noChangeAspect="1"/>
          </p:cNvPicPr>
          <p:nvPr/>
        </p:nvPicPr>
        <p:blipFill rotWithShape="1">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l="2385" t="9064" r="78346" b="5568"/>
          <a:stretch/>
        </p:blipFill>
        <p:spPr>
          <a:xfrm>
            <a:off x="7083265" y="3043459"/>
            <a:ext cx="1333520" cy="1485663"/>
          </a:xfrm>
          <a:prstGeom prst="rect">
            <a:avLst/>
          </a:prstGeom>
        </p:spPr>
      </p:pic>
      <p:grpSp>
        <p:nvGrpSpPr>
          <p:cNvPr id="2" name="Group 1">
            <a:extLst>
              <a:ext uri="{FF2B5EF4-FFF2-40B4-BE49-F238E27FC236}">
                <a16:creationId xmlns:a16="http://schemas.microsoft.com/office/drawing/2014/main" id="{DEA8FA23-7DB0-453C-A9A5-3342FB8F364B}"/>
              </a:ext>
            </a:extLst>
          </p:cNvPr>
          <p:cNvGrpSpPr/>
          <p:nvPr/>
        </p:nvGrpSpPr>
        <p:grpSpPr>
          <a:xfrm>
            <a:off x="361534" y="2942077"/>
            <a:ext cx="3229230" cy="1771670"/>
            <a:chOff x="361534" y="3288214"/>
            <a:chExt cx="3229230" cy="1771670"/>
          </a:xfrm>
        </p:grpSpPr>
        <p:grpSp>
          <p:nvGrpSpPr>
            <p:cNvPr id="56" name="Google Shape;216;p8">
              <a:extLst>
                <a:ext uri="{FF2B5EF4-FFF2-40B4-BE49-F238E27FC236}">
                  <a16:creationId xmlns:a16="http://schemas.microsoft.com/office/drawing/2014/main" id="{E1E2F63F-1362-2C4F-A191-94E1C349C6CB}"/>
                </a:ext>
              </a:extLst>
            </p:cNvPr>
            <p:cNvGrpSpPr/>
            <p:nvPr/>
          </p:nvGrpSpPr>
          <p:grpSpPr>
            <a:xfrm>
              <a:off x="361534" y="4352038"/>
              <a:ext cx="3229230" cy="707846"/>
              <a:chOff x="361534" y="4488028"/>
              <a:chExt cx="3229230" cy="707846"/>
            </a:xfrm>
          </p:grpSpPr>
          <p:sp>
            <p:nvSpPr>
              <p:cNvPr id="59" name="Google Shape;219;p8">
                <a:extLst>
                  <a:ext uri="{FF2B5EF4-FFF2-40B4-BE49-F238E27FC236}">
                    <a16:creationId xmlns:a16="http://schemas.microsoft.com/office/drawing/2014/main" id="{06CA5E93-8FC3-D64C-BD6B-7FDEFC0009AC}"/>
                  </a:ext>
                </a:extLst>
              </p:cNvPr>
              <p:cNvSpPr/>
              <p:nvPr/>
            </p:nvSpPr>
            <p:spPr>
              <a:xfrm>
                <a:off x="771785" y="4549584"/>
                <a:ext cx="281897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1200" dirty="0">
                    <a:solidFill>
                      <a:schemeClr val="dk1"/>
                    </a:solidFill>
                    <a:latin typeface="Calibri"/>
                    <a:ea typeface="Calibri"/>
                    <a:cs typeface="Calibri"/>
                    <a:sym typeface="Calibri"/>
                  </a:rPr>
                  <a:t>Quando aquecidos acima de 50 até 90 ºC, as marcas indicadoras mudarão irreversivelmente de cor</a:t>
                </a:r>
                <a:endParaRPr sz="1800" dirty="0">
                  <a:solidFill>
                    <a:schemeClr val="dk1"/>
                  </a:solidFill>
                  <a:latin typeface="Calibri"/>
                  <a:ea typeface="Calibri"/>
                  <a:cs typeface="Calibri"/>
                  <a:sym typeface="Calibri"/>
                </a:endParaRPr>
              </a:p>
            </p:txBody>
          </p:sp>
          <p:sp>
            <p:nvSpPr>
              <p:cNvPr id="60" name="Google Shape;220;p8">
                <a:extLst>
                  <a:ext uri="{FF2B5EF4-FFF2-40B4-BE49-F238E27FC236}">
                    <a16:creationId xmlns:a16="http://schemas.microsoft.com/office/drawing/2014/main" id="{269814FE-CF4D-7447-B327-F64B82FD277E}"/>
                  </a:ext>
                </a:extLst>
              </p:cNvPr>
              <p:cNvSpPr/>
              <p:nvPr/>
            </p:nvSpPr>
            <p:spPr>
              <a:xfrm>
                <a:off x="361534" y="4488028"/>
                <a:ext cx="42981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 sz="3200" b="1">
                    <a:solidFill>
                      <a:srgbClr val="666666"/>
                    </a:solidFill>
                    <a:latin typeface="Arial"/>
                    <a:ea typeface="Arial"/>
                    <a:cs typeface="Arial"/>
                    <a:sym typeface="Arial"/>
                  </a:rPr>
                  <a:t>2</a:t>
                </a:r>
                <a:endParaRPr sz="3200">
                  <a:solidFill>
                    <a:schemeClr val="dk1"/>
                  </a:solidFill>
                  <a:latin typeface="Calibri"/>
                  <a:ea typeface="Calibri"/>
                  <a:cs typeface="Calibri"/>
                  <a:sym typeface="Calibri"/>
                </a:endParaRPr>
              </a:p>
            </p:txBody>
          </p:sp>
        </p:grpSp>
        <p:pic>
          <p:nvPicPr>
            <p:cNvPr id="35" name="Picture 34" descr="Timeline&#10;&#10;Description automatically generated">
              <a:extLst>
                <a:ext uri="{FF2B5EF4-FFF2-40B4-BE49-F238E27FC236}">
                  <a16:creationId xmlns:a16="http://schemas.microsoft.com/office/drawing/2014/main" id="{DF24373E-C3AD-428A-A167-A2AD36821E5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4691" t="26355" r="15442" b="45887"/>
            <a:stretch/>
          </p:blipFill>
          <p:spPr>
            <a:xfrm>
              <a:off x="823612" y="3288214"/>
              <a:ext cx="2408768" cy="1116890"/>
            </a:xfrm>
            <a:prstGeom prst="rect">
              <a:avLst/>
            </a:prstGeom>
          </p:spPr>
        </p:pic>
      </p:grpSp>
    </p:spTree>
    <p:extLst>
      <p:ext uri="{BB962C8B-B14F-4D97-AF65-F5344CB8AC3E}">
        <p14:creationId xmlns:p14="http://schemas.microsoft.com/office/powerpoint/2010/main" val="1226122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10;&#10;Description automatically generated">
            <a:extLst>
              <a:ext uri="{FF2B5EF4-FFF2-40B4-BE49-F238E27FC236}">
                <a16:creationId xmlns:a16="http://schemas.microsoft.com/office/drawing/2014/main" id="{AF77E07B-EA70-4CAE-843D-2942AC00F5C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57389"/>
            <a:ext cx="12192000" cy="6600612"/>
          </a:xfrm>
          <a:prstGeom prst="rect">
            <a:avLst/>
          </a:prstGeom>
        </p:spPr>
      </p:pic>
      <p:sp>
        <p:nvSpPr>
          <p:cNvPr id="11" name="Rectangle 10">
            <a:extLst>
              <a:ext uri="{FF2B5EF4-FFF2-40B4-BE49-F238E27FC236}">
                <a16:creationId xmlns:a16="http://schemas.microsoft.com/office/drawing/2014/main" id="{A3923B64-CD20-4E73-A1EB-176A4DA6982A}"/>
              </a:ext>
            </a:extLst>
          </p:cNvPr>
          <p:cNvSpPr/>
          <p:nvPr/>
        </p:nvSpPr>
        <p:spPr>
          <a:xfrm>
            <a:off x="0" y="0"/>
            <a:ext cx="12192000" cy="647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idx="4294967295"/>
          </p:nvPr>
        </p:nvSpPr>
        <p:spPr>
          <a:xfrm>
            <a:off x="438152" y="119064"/>
            <a:ext cx="10972800" cy="1143000"/>
          </a:xfrm>
          <a:prstGeom prst="rect">
            <a:avLst/>
          </a:prstGeom>
        </p:spPr>
        <p:txBody>
          <a:bodyPr/>
          <a:lstStyle/>
          <a:p>
            <a:r>
              <a:rPr lang="pt" sz="4800" b="1" dirty="0">
                <a:solidFill>
                  <a:schemeClr val="bg1"/>
                </a:solidFill>
                <a:latin typeface="+mn-lt"/>
              </a:rPr>
              <a:t>Cenário padrão de incêndio</a:t>
            </a:r>
            <a:endParaRPr lang="ru-RU" sz="4800" b="1" dirty="0">
              <a:solidFill>
                <a:schemeClr val="bg1"/>
              </a:solidFill>
              <a:latin typeface="+mn-lt"/>
            </a:endParaRPr>
          </a:p>
        </p:txBody>
      </p:sp>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10</a:t>
            </a:fld>
            <a:endParaRPr lang="de-CH"/>
          </a:p>
        </p:txBody>
      </p:sp>
      <p:sp>
        <p:nvSpPr>
          <p:cNvPr id="3" name="TextBox 2">
            <a:extLst>
              <a:ext uri="{FF2B5EF4-FFF2-40B4-BE49-F238E27FC236}">
                <a16:creationId xmlns:a16="http://schemas.microsoft.com/office/drawing/2014/main" id="{18BAF81B-6BE5-BD4A-B770-2277394B1FBD}"/>
              </a:ext>
            </a:extLst>
          </p:cNvPr>
          <p:cNvSpPr txBox="1"/>
          <p:nvPr/>
        </p:nvSpPr>
        <p:spPr>
          <a:xfrm>
            <a:off x="1399308" y="2808798"/>
            <a:ext cx="1128835" cy="523220"/>
          </a:xfrm>
          <a:prstGeom prst="rect">
            <a:avLst/>
          </a:prstGeom>
          <a:noFill/>
        </p:spPr>
        <p:txBody>
          <a:bodyPr wrap="none" rtlCol="0">
            <a:spAutoFit/>
          </a:bodyPr>
          <a:lstStyle/>
          <a:p>
            <a:r>
              <a:rPr lang="pt" sz="2800" b="1" dirty="0">
                <a:solidFill>
                  <a:srgbClr val="FFFF00"/>
                </a:solidFill>
              </a:rPr>
              <a:t>250ºC</a:t>
            </a:r>
          </a:p>
        </p:txBody>
      </p:sp>
      <p:sp>
        <p:nvSpPr>
          <p:cNvPr id="7" name="TextBox 6">
            <a:extLst>
              <a:ext uri="{FF2B5EF4-FFF2-40B4-BE49-F238E27FC236}">
                <a16:creationId xmlns:a16="http://schemas.microsoft.com/office/drawing/2014/main" id="{F31D8DF5-DE45-0845-B52B-97C709736BF7}"/>
              </a:ext>
            </a:extLst>
          </p:cNvPr>
          <p:cNvSpPr txBox="1"/>
          <p:nvPr/>
        </p:nvSpPr>
        <p:spPr>
          <a:xfrm>
            <a:off x="1745672" y="4353966"/>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Carga alta 1</a:t>
            </a:r>
          </a:p>
        </p:txBody>
      </p:sp>
      <p:sp>
        <p:nvSpPr>
          <p:cNvPr id="8" name="TextBox 7">
            <a:extLst>
              <a:ext uri="{FF2B5EF4-FFF2-40B4-BE49-F238E27FC236}">
                <a16:creationId xmlns:a16="http://schemas.microsoft.com/office/drawing/2014/main" id="{5EF2BEFC-C61C-0640-9586-11C06A752F5A}"/>
              </a:ext>
            </a:extLst>
          </p:cNvPr>
          <p:cNvSpPr txBox="1"/>
          <p:nvPr/>
        </p:nvSpPr>
        <p:spPr>
          <a:xfrm>
            <a:off x="2798617" y="3984634"/>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Carga alta 2</a:t>
            </a:r>
          </a:p>
        </p:txBody>
      </p:sp>
      <p:sp>
        <p:nvSpPr>
          <p:cNvPr id="9" name="TextBox 8">
            <a:extLst>
              <a:ext uri="{FF2B5EF4-FFF2-40B4-BE49-F238E27FC236}">
                <a16:creationId xmlns:a16="http://schemas.microsoft.com/office/drawing/2014/main" id="{D6B099B8-E772-F048-ACC0-E549E874FF53}"/>
              </a:ext>
            </a:extLst>
          </p:cNvPr>
          <p:cNvSpPr txBox="1"/>
          <p:nvPr/>
        </p:nvSpPr>
        <p:spPr>
          <a:xfrm>
            <a:off x="4045526" y="3666603"/>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Alta carga N</a:t>
            </a:r>
          </a:p>
        </p:txBody>
      </p:sp>
    </p:spTree>
    <p:extLst>
      <p:ext uri="{BB962C8B-B14F-4D97-AF65-F5344CB8AC3E}">
        <p14:creationId xmlns:p14="http://schemas.microsoft.com/office/powerpoint/2010/main" val="2808291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10;&#10;Description automatically generated">
            <a:extLst>
              <a:ext uri="{FF2B5EF4-FFF2-40B4-BE49-F238E27FC236}">
                <a16:creationId xmlns:a16="http://schemas.microsoft.com/office/drawing/2014/main" id="{0D99A01F-1F4A-48AB-8C4F-D6B5444A92D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59056"/>
            <a:ext cx="12192000" cy="6616700"/>
          </a:xfrm>
          <a:prstGeom prst="rect">
            <a:avLst/>
          </a:prstGeom>
        </p:spPr>
      </p:pic>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11</a:t>
            </a:fld>
            <a:endParaRPr lang="de-CH"/>
          </a:p>
        </p:txBody>
      </p:sp>
      <p:sp>
        <p:nvSpPr>
          <p:cNvPr id="13" name="Rectangle 12">
            <a:extLst>
              <a:ext uri="{FF2B5EF4-FFF2-40B4-BE49-F238E27FC236}">
                <a16:creationId xmlns:a16="http://schemas.microsoft.com/office/drawing/2014/main" id="{28912FFB-8811-4B7F-ACC4-F07A2968543D}"/>
              </a:ext>
            </a:extLst>
          </p:cNvPr>
          <p:cNvSpPr/>
          <p:nvPr/>
        </p:nvSpPr>
        <p:spPr>
          <a:xfrm>
            <a:off x="0" y="0"/>
            <a:ext cx="12192000" cy="647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Заголовок 1">
            <a:extLst>
              <a:ext uri="{FF2B5EF4-FFF2-40B4-BE49-F238E27FC236}">
                <a16:creationId xmlns:a16="http://schemas.microsoft.com/office/drawing/2014/main" id="{0AC88818-35C5-46B6-8BF3-2DCF503F3C3A}"/>
              </a:ext>
            </a:extLst>
          </p:cNvPr>
          <p:cNvSpPr>
            <a:spLocks noGrp="1"/>
          </p:cNvSpPr>
          <p:nvPr>
            <p:ph type="title" idx="4294967295"/>
          </p:nvPr>
        </p:nvSpPr>
        <p:spPr>
          <a:xfrm>
            <a:off x="395288" y="144463"/>
            <a:ext cx="10972800" cy="1143000"/>
          </a:xfrm>
          <a:prstGeom prst="rect">
            <a:avLst/>
          </a:prstGeom>
        </p:spPr>
        <p:txBody>
          <a:bodyPr/>
          <a:lstStyle/>
          <a:p>
            <a:r>
              <a:rPr lang="pt" sz="4800" b="1" dirty="0">
                <a:solidFill>
                  <a:schemeClr val="bg1"/>
                </a:solidFill>
                <a:latin typeface="+mn-lt"/>
              </a:rPr>
              <a:t>Detecção preventiva pelo FIPRES</a:t>
            </a:r>
            <a:endParaRPr lang="ru-RU" sz="4800" b="1" dirty="0">
              <a:solidFill>
                <a:schemeClr val="bg1"/>
              </a:solidFill>
              <a:latin typeface="+mn-lt"/>
            </a:endParaRPr>
          </a:p>
        </p:txBody>
      </p:sp>
      <p:sp>
        <p:nvSpPr>
          <p:cNvPr id="6" name="TextBox 5">
            <a:extLst>
              <a:ext uri="{FF2B5EF4-FFF2-40B4-BE49-F238E27FC236}">
                <a16:creationId xmlns:a16="http://schemas.microsoft.com/office/drawing/2014/main" id="{DBC35348-3C25-9C41-9544-26B81447D059}"/>
              </a:ext>
            </a:extLst>
          </p:cNvPr>
          <p:cNvSpPr txBox="1"/>
          <p:nvPr/>
        </p:nvSpPr>
        <p:spPr>
          <a:xfrm>
            <a:off x="1399308" y="2808798"/>
            <a:ext cx="1128835" cy="523220"/>
          </a:xfrm>
          <a:prstGeom prst="rect">
            <a:avLst/>
          </a:prstGeom>
          <a:noFill/>
        </p:spPr>
        <p:txBody>
          <a:bodyPr wrap="none" rtlCol="0">
            <a:spAutoFit/>
          </a:bodyPr>
          <a:lstStyle/>
          <a:p>
            <a:r>
              <a:rPr lang="pt" sz="2800" b="1" dirty="0">
                <a:solidFill>
                  <a:srgbClr val="FFFF00"/>
                </a:solidFill>
              </a:rPr>
              <a:t>250ºC</a:t>
            </a:r>
          </a:p>
        </p:txBody>
      </p:sp>
      <p:sp>
        <p:nvSpPr>
          <p:cNvPr id="8" name="TextBox 7">
            <a:extLst>
              <a:ext uri="{FF2B5EF4-FFF2-40B4-BE49-F238E27FC236}">
                <a16:creationId xmlns:a16="http://schemas.microsoft.com/office/drawing/2014/main" id="{831238C4-B157-9F45-BF41-063C16736E00}"/>
              </a:ext>
            </a:extLst>
          </p:cNvPr>
          <p:cNvSpPr txBox="1"/>
          <p:nvPr/>
        </p:nvSpPr>
        <p:spPr>
          <a:xfrm>
            <a:off x="1745672" y="4353966"/>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Carga alta 1</a:t>
            </a:r>
          </a:p>
        </p:txBody>
      </p:sp>
      <p:sp>
        <p:nvSpPr>
          <p:cNvPr id="9" name="TextBox 8">
            <a:extLst>
              <a:ext uri="{FF2B5EF4-FFF2-40B4-BE49-F238E27FC236}">
                <a16:creationId xmlns:a16="http://schemas.microsoft.com/office/drawing/2014/main" id="{ACE92C3D-D618-1247-BB42-8F3D08FD51BD}"/>
              </a:ext>
            </a:extLst>
          </p:cNvPr>
          <p:cNvSpPr txBox="1"/>
          <p:nvPr/>
        </p:nvSpPr>
        <p:spPr>
          <a:xfrm>
            <a:off x="2798617" y="3984634"/>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Carga alta 2</a:t>
            </a:r>
          </a:p>
        </p:txBody>
      </p:sp>
      <p:sp>
        <p:nvSpPr>
          <p:cNvPr id="10" name="TextBox 9">
            <a:extLst>
              <a:ext uri="{FF2B5EF4-FFF2-40B4-BE49-F238E27FC236}">
                <a16:creationId xmlns:a16="http://schemas.microsoft.com/office/drawing/2014/main" id="{7591A807-CDFD-BC40-8932-1E1DEED2BC6D}"/>
              </a:ext>
            </a:extLst>
          </p:cNvPr>
          <p:cNvSpPr txBox="1"/>
          <p:nvPr/>
        </p:nvSpPr>
        <p:spPr>
          <a:xfrm>
            <a:off x="4045526" y="3666603"/>
            <a:ext cx="1343891" cy="369332"/>
          </a:xfrm>
          <a:prstGeom prst="rect">
            <a:avLst/>
          </a:prstGeom>
          <a:solidFill>
            <a:schemeClr val="bg2">
              <a:lumMod val="25000"/>
            </a:schemeClr>
          </a:solidFill>
        </p:spPr>
        <p:txBody>
          <a:bodyPr wrap="square">
            <a:spAutoFit/>
          </a:bodyPr>
          <a:lstStyle/>
          <a:p>
            <a:r>
              <a:rPr lang="pt" sz="1800" b="1" dirty="0">
                <a:solidFill>
                  <a:schemeClr val="bg1"/>
                </a:solidFill>
                <a:latin typeface="+mj-lt"/>
              </a:rPr>
              <a:t>Alta carga N</a:t>
            </a:r>
          </a:p>
        </p:txBody>
      </p:sp>
    </p:spTree>
    <p:extLst>
      <p:ext uri="{BB962C8B-B14F-4D97-AF65-F5344CB8AC3E}">
        <p14:creationId xmlns:p14="http://schemas.microsoft.com/office/powerpoint/2010/main" val="96336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6986EC45-D85C-4635-B9B5-CBEB8FA0E74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76200"/>
            <a:ext cx="12192000" cy="7442200"/>
          </a:xfrm>
          <a:prstGeom prst="rect">
            <a:avLst/>
          </a:prstGeom>
        </p:spPr>
      </p:pic>
      <p:sp>
        <p:nvSpPr>
          <p:cNvPr id="9" name="Заголовок 1">
            <a:extLst>
              <a:ext uri="{FF2B5EF4-FFF2-40B4-BE49-F238E27FC236}">
                <a16:creationId xmlns:a16="http://schemas.microsoft.com/office/drawing/2014/main" id="{2CECDA16-155E-463B-9509-1D0BC1CF5123}"/>
              </a:ext>
            </a:extLst>
          </p:cNvPr>
          <p:cNvSpPr>
            <a:spLocks noGrp="1"/>
          </p:cNvSpPr>
          <p:nvPr>
            <p:ph type="title" idx="4294967295"/>
          </p:nvPr>
        </p:nvSpPr>
        <p:spPr>
          <a:xfrm>
            <a:off x="423864" y="131763"/>
            <a:ext cx="10972800" cy="1143000"/>
          </a:xfrm>
          <a:prstGeom prst="rect">
            <a:avLst/>
          </a:prstGeom>
        </p:spPr>
        <p:txBody>
          <a:bodyPr>
            <a:normAutofit/>
          </a:bodyPr>
          <a:lstStyle/>
          <a:p>
            <a:r>
              <a:rPr lang="pt" sz="4800" b="1" dirty="0">
                <a:solidFill>
                  <a:schemeClr val="bg1"/>
                </a:solidFill>
                <a:latin typeface="+mn-lt"/>
              </a:rPr>
              <a:t>Cenário padrão utilizando o FIPRES</a:t>
            </a:r>
            <a:endParaRPr lang="ru-RU" sz="4800" b="1" dirty="0">
              <a:solidFill>
                <a:schemeClr val="bg1"/>
              </a:solidFill>
              <a:latin typeface="+mn-lt"/>
            </a:endParaRPr>
          </a:p>
        </p:txBody>
      </p:sp>
      <p:sp>
        <p:nvSpPr>
          <p:cNvPr id="4" name="Номер слайда 3"/>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12</a:t>
            </a:fld>
            <a:endParaRPr lang="de-CH"/>
          </a:p>
        </p:txBody>
      </p:sp>
    </p:spTree>
    <p:extLst>
      <p:ext uri="{BB962C8B-B14F-4D97-AF65-F5344CB8AC3E}">
        <p14:creationId xmlns:p14="http://schemas.microsoft.com/office/powerpoint/2010/main" val="372059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4EBCE6A4-3F10-9445-9895-502FF94FCB23}"/>
              </a:ext>
            </a:extLst>
          </p:cNvPr>
          <p:cNvSpPr txBox="1">
            <a:spLocks/>
          </p:cNvSpPr>
          <p:nvPr/>
        </p:nvSpPr>
        <p:spPr>
          <a:xfrm>
            <a:off x="371061" y="0"/>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 sz="4300" b="1" dirty="0">
                <a:solidFill>
                  <a:srgbClr val="135BAB"/>
                </a:solidFill>
                <a:latin typeface="Calibri"/>
                <a:cs typeface="Calibri"/>
              </a:rPr>
              <a:t>Vídeo de demonstração do FIPRES</a:t>
            </a:r>
            <a:endParaRPr lang="ru-RU" sz="4300" b="1" dirty="0">
              <a:solidFill>
                <a:srgbClr val="135BAB"/>
              </a:solidFill>
              <a:latin typeface="Calibri"/>
              <a:cs typeface="Calibri"/>
            </a:endParaRPr>
          </a:p>
        </p:txBody>
      </p:sp>
      <p:sp>
        <p:nvSpPr>
          <p:cNvPr id="8" name="Rectangle 7">
            <a:extLst>
              <a:ext uri="{FF2B5EF4-FFF2-40B4-BE49-F238E27FC236}">
                <a16:creationId xmlns:a16="http://schemas.microsoft.com/office/drawing/2014/main" id="{1E679301-F846-4C40-88CC-5545B573A428}"/>
              </a:ext>
            </a:extLst>
          </p:cNvPr>
          <p:cNvSpPr/>
          <p:nvPr/>
        </p:nvSpPr>
        <p:spPr>
          <a:xfrm>
            <a:off x="4226617" y="3167390"/>
            <a:ext cx="7727308" cy="523220"/>
          </a:xfrm>
          <a:prstGeom prst="rect">
            <a:avLst/>
          </a:prstGeom>
        </p:spPr>
        <p:txBody>
          <a:bodyPr wrap="none">
            <a:spAutoFit/>
          </a:bodyPr>
          <a:lstStyle/>
          <a:p>
            <a:r>
              <a:rPr lang="pt" sz="2800" dirty="0">
                <a:hlinkClick r:id="rId2"/>
              </a:rPr>
              <a:t>https://www.youtube.com/watch?v=eFU3nWpY3ak</a:t>
            </a:r>
            <a:endParaRPr lang="en-US" sz="2800" dirty="0"/>
          </a:p>
        </p:txBody>
      </p:sp>
      <p:pic>
        <p:nvPicPr>
          <p:cNvPr id="10" name="Picture 9">
            <a:extLst>
              <a:ext uri="{FF2B5EF4-FFF2-40B4-BE49-F238E27FC236}">
                <a16:creationId xmlns:a16="http://schemas.microsoft.com/office/drawing/2014/main" id="{30CE6621-99E7-44D9-AEC9-867B1A25C179}"/>
              </a:ext>
            </a:extLst>
          </p:cNvPr>
          <p:cNvPicPr>
            <a:picLocks noChangeAspect="1"/>
          </p:cNvPicPr>
          <p:nvPr/>
        </p:nvPicPr>
        <p:blipFill>
          <a:blip r:embed="rId3"/>
          <a:stretch>
            <a:fillRect/>
          </a:stretch>
        </p:blipFill>
        <p:spPr>
          <a:xfrm>
            <a:off x="695192" y="1128985"/>
            <a:ext cx="2987077" cy="4760155"/>
          </a:xfrm>
          <a:prstGeom prst="rect">
            <a:avLst/>
          </a:prstGeom>
        </p:spPr>
      </p:pic>
    </p:spTree>
    <p:extLst>
      <p:ext uri="{BB962C8B-B14F-4D97-AF65-F5344CB8AC3E}">
        <p14:creationId xmlns:p14="http://schemas.microsoft.com/office/powerpoint/2010/main" val="1921028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287B4D50-19F0-4844-BF0F-04BB52AD7126}"/>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14</a:t>
            </a:fld>
            <a:endParaRPr lang="de-CH"/>
          </a:p>
        </p:txBody>
      </p:sp>
      <p:pic>
        <p:nvPicPr>
          <p:cNvPr id="18" name="Picture 15">
            <a:extLst>
              <a:ext uri="{FF2B5EF4-FFF2-40B4-BE49-F238E27FC236}">
                <a16:creationId xmlns:a16="http://schemas.microsoft.com/office/drawing/2014/main" id="{BF2C8C3D-689E-4710-909D-63BD223B0B0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16557" t="-9839" r="272" b="9839"/>
          <a:stretch/>
        </p:blipFill>
        <p:spPr>
          <a:xfrm>
            <a:off x="24452" y="-492634"/>
            <a:ext cx="3662994" cy="5959781"/>
          </a:xfrm>
          <a:prstGeom prst="rect">
            <a:avLst/>
          </a:prstGeom>
        </p:spPr>
      </p:pic>
      <p:sp>
        <p:nvSpPr>
          <p:cNvPr id="19" name="Заголовок 1">
            <a:extLst>
              <a:ext uri="{FF2B5EF4-FFF2-40B4-BE49-F238E27FC236}">
                <a16:creationId xmlns:a16="http://schemas.microsoft.com/office/drawing/2014/main" id="{1EAC12C2-3B87-4B7C-97E4-6E9CEE6DA8B6}"/>
              </a:ext>
            </a:extLst>
          </p:cNvPr>
          <p:cNvSpPr>
            <a:spLocks noGrp="1"/>
          </p:cNvSpPr>
          <p:nvPr>
            <p:ph type="title" idx="4294967295"/>
          </p:nvPr>
        </p:nvSpPr>
        <p:spPr>
          <a:xfrm>
            <a:off x="99625" y="148177"/>
            <a:ext cx="12067923" cy="1325563"/>
          </a:xfrm>
          <a:prstGeom prst="rect">
            <a:avLst/>
          </a:prstGeom>
        </p:spPr>
        <p:txBody>
          <a:bodyPr>
            <a:normAutofit/>
          </a:bodyPr>
          <a:lstStyle/>
          <a:p>
            <a:r>
              <a:rPr lang="pt" sz="3600" b="1" dirty="0">
                <a:solidFill>
                  <a:srgbClr val="18478E"/>
                </a:solidFill>
                <a:latin typeface="+mn-lt"/>
              </a:rPr>
              <a:t>rFPT – Etiqueta Térmica Remota de prevenção contra incêndio</a:t>
            </a:r>
            <a:endParaRPr lang="ru-RU" sz="3600" b="1" dirty="0">
              <a:solidFill>
                <a:srgbClr val="18478E"/>
              </a:solidFill>
              <a:latin typeface="+mn-lt"/>
            </a:endParaRPr>
          </a:p>
        </p:txBody>
      </p:sp>
      <p:sp>
        <p:nvSpPr>
          <p:cNvPr id="20" name="Объект 2">
            <a:extLst>
              <a:ext uri="{FF2B5EF4-FFF2-40B4-BE49-F238E27FC236}">
                <a16:creationId xmlns:a16="http://schemas.microsoft.com/office/drawing/2014/main" id="{1DADB4B9-020C-43D9-987B-2186DD621DA5}"/>
              </a:ext>
            </a:extLst>
          </p:cNvPr>
          <p:cNvSpPr>
            <a:spLocks noGrp="1"/>
          </p:cNvSpPr>
          <p:nvPr>
            <p:ph idx="4294967295"/>
          </p:nvPr>
        </p:nvSpPr>
        <p:spPr>
          <a:xfrm>
            <a:off x="544225" y="721587"/>
            <a:ext cx="11103549" cy="783976"/>
          </a:xfrm>
          <a:prstGeom prst="rect">
            <a:avLst/>
          </a:prstGeom>
        </p:spPr>
        <p:txBody>
          <a:bodyPr>
            <a:noAutofit/>
          </a:bodyPr>
          <a:lstStyle/>
          <a:p>
            <a:pPr marL="0" indent="0">
              <a:buNone/>
            </a:pPr>
            <a:r>
              <a:rPr lang="pt" sz="1800" dirty="0">
                <a:latin typeface="Calibri" panose="020F0502020204030204" pitchFamily="34" charset="0"/>
              </a:rPr>
              <a:t>Os rFPTs são instalados nos pontos de conexão de contato, em cabos elétricos ou em algumas partes de equipamentos elétricos que são potencialmente propensas a superaquecimento. Quando aquecido até a temperatura de ativação, um sinal de gás é emitido do rFPT e detectado pelo sensor FPA</a:t>
            </a:r>
            <a:endParaRPr lang="ru-RU" sz="1800" dirty="0"/>
          </a:p>
          <a:p>
            <a:endParaRPr lang="ru-RU" sz="1800" dirty="0"/>
          </a:p>
        </p:txBody>
      </p:sp>
      <p:sp>
        <p:nvSpPr>
          <p:cNvPr id="21" name="Номер слайда 3">
            <a:extLst>
              <a:ext uri="{FF2B5EF4-FFF2-40B4-BE49-F238E27FC236}">
                <a16:creationId xmlns:a16="http://schemas.microsoft.com/office/drawing/2014/main" id="{CC0FF54C-7947-4C50-B67D-F47857BF7882}"/>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14</a:t>
            </a:fld>
            <a:endParaRPr lang="de-CH"/>
          </a:p>
        </p:txBody>
      </p:sp>
      <p:sp>
        <p:nvSpPr>
          <p:cNvPr id="22" name="Прямоугольник 35">
            <a:extLst>
              <a:ext uri="{FF2B5EF4-FFF2-40B4-BE49-F238E27FC236}">
                <a16:creationId xmlns:a16="http://schemas.microsoft.com/office/drawing/2014/main" id="{AD1D2286-5681-4161-8A96-04872F9ACD8C}"/>
              </a:ext>
            </a:extLst>
          </p:cNvPr>
          <p:cNvSpPr/>
          <p:nvPr/>
        </p:nvSpPr>
        <p:spPr>
          <a:xfrm>
            <a:off x="3368283" y="1633486"/>
            <a:ext cx="3141373" cy="1077218"/>
          </a:xfrm>
          <a:prstGeom prst="rect">
            <a:avLst/>
          </a:prstGeom>
        </p:spPr>
        <p:txBody>
          <a:bodyPr wrap="square">
            <a:spAutoFit/>
          </a:bodyPr>
          <a:lstStyle/>
          <a:p>
            <a:r>
              <a:rPr lang="pt" sz="1600" b="1" dirty="0">
                <a:solidFill>
                  <a:srgbClr val="44545E"/>
                </a:solidFill>
              </a:rPr>
              <a:t>Número do lote</a:t>
            </a:r>
            <a:r>
              <a:rPr lang="pt" sz="1600" dirty="0">
                <a:solidFill>
                  <a:srgbClr val="44545E"/>
                </a:solidFill>
              </a:rPr>
              <a:t> </a:t>
            </a:r>
            <a:br>
              <a:rPr lang="en-US" sz="1600" dirty="0">
                <a:solidFill>
                  <a:srgbClr val="44545E"/>
                </a:solidFill>
              </a:rPr>
            </a:br>
            <a:r>
              <a:rPr lang="pt" sz="1600" dirty="0">
                <a:solidFill>
                  <a:srgbClr val="44545E"/>
                </a:solidFill>
              </a:rPr>
              <a:t>Usado para codificar informações de produção e proteção contra falsificação.</a:t>
            </a:r>
            <a:endParaRPr lang="ru-RU" sz="1600" dirty="0">
              <a:solidFill>
                <a:srgbClr val="44545E"/>
              </a:solidFill>
            </a:endParaRPr>
          </a:p>
        </p:txBody>
      </p:sp>
      <p:sp>
        <p:nvSpPr>
          <p:cNvPr id="23" name="Прямоугольник 36">
            <a:extLst>
              <a:ext uri="{FF2B5EF4-FFF2-40B4-BE49-F238E27FC236}">
                <a16:creationId xmlns:a16="http://schemas.microsoft.com/office/drawing/2014/main" id="{44BC1C81-C1EE-4F15-B4F8-0637B9B59DD6}"/>
              </a:ext>
            </a:extLst>
          </p:cNvPr>
          <p:cNvSpPr/>
          <p:nvPr/>
        </p:nvSpPr>
        <p:spPr>
          <a:xfrm>
            <a:off x="3368283" y="2645421"/>
            <a:ext cx="3206496" cy="1077218"/>
          </a:xfrm>
          <a:prstGeom prst="rect">
            <a:avLst/>
          </a:prstGeom>
        </p:spPr>
        <p:txBody>
          <a:bodyPr wrap="square">
            <a:spAutoFit/>
          </a:bodyPr>
          <a:lstStyle/>
          <a:p>
            <a:r>
              <a:rPr lang="pt" sz="1600" b="1" dirty="0">
                <a:solidFill>
                  <a:srgbClr val="44545E"/>
                </a:solidFill>
              </a:rPr>
              <a:t>Temperatura de ativação </a:t>
            </a:r>
            <a:r>
              <a:rPr lang="pt" sz="1600" dirty="0">
                <a:solidFill>
                  <a:srgbClr val="44545E"/>
                </a:solidFill>
              </a:rPr>
              <a:t>Quando o contato/cabo é aquecido acima da temperatura de ativação, o rFPT emite gás de sinal</a:t>
            </a:r>
            <a:endParaRPr lang="ru-RU" sz="1600" dirty="0">
              <a:solidFill>
                <a:srgbClr val="44545E"/>
              </a:solidFill>
            </a:endParaRPr>
          </a:p>
        </p:txBody>
      </p:sp>
      <p:sp>
        <p:nvSpPr>
          <p:cNvPr id="24" name="Прямоугольник 37">
            <a:extLst>
              <a:ext uri="{FF2B5EF4-FFF2-40B4-BE49-F238E27FC236}">
                <a16:creationId xmlns:a16="http://schemas.microsoft.com/office/drawing/2014/main" id="{DBDCFBEF-75EA-4E7B-A853-B7C03D62416C}"/>
              </a:ext>
            </a:extLst>
          </p:cNvPr>
          <p:cNvSpPr/>
          <p:nvPr/>
        </p:nvSpPr>
        <p:spPr>
          <a:xfrm>
            <a:off x="3380341" y="3689309"/>
            <a:ext cx="1515543" cy="338554"/>
          </a:xfrm>
          <a:prstGeom prst="rect">
            <a:avLst/>
          </a:prstGeom>
        </p:spPr>
        <p:txBody>
          <a:bodyPr wrap="none">
            <a:spAutoFit/>
          </a:bodyPr>
          <a:lstStyle/>
          <a:p>
            <a:r>
              <a:rPr lang="pt" sz="1600" b="1" dirty="0">
                <a:solidFill>
                  <a:srgbClr val="44545E"/>
                </a:solidFill>
              </a:rPr>
              <a:t>Data de validade</a:t>
            </a:r>
            <a:r>
              <a:rPr lang="pt" sz="1200" b="1" dirty="0">
                <a:solidFill>
                  <a:srgbClr val="44545E"/>
                </a:solidFill>
              </a:rPr>
              <a:t> </a:t>
            </a:r>
          </a:p>
        </p:txBody>
      </p:sp>
      <p:sp>
        <p:nvSpPr>
          <p:cNvPr id="25" name="Прямоугольник 40">
            <a:extLst>
              <a:ext uri="{FF2B5EF4-FFF2-40B4-BE49-F238E27FC236}">
                <a16:creationId xmlns:a16="http://schemas.microsoft.com/office/drawing/2014/main" id="{FE369C75-564F-428B-89B0-96F0F7EEDACE}"/>
              </a:ext>
            </a:extLst>
          </p:cNvPr>
          <p:cNvSpPr/>
          <p:nvPr/>
        </p:nvSpPr>
        <p:spPr>
          <a:xfrm>
            <a:off x="3380342" y="4008566"/>
            <a:ext cx="3318484" cy="1323439"/>
          </a:xfrm>
          <a:prstGeom prst="rect">
            <a:avLst/>
          </a:prstGeom>
        </p:spPr>
        <p:txBody>
          <a:bodyPr wrap="square">
            <a:spAutoFit/>
          </a:bodyPr>
          <a:lstStyle/>
          <a:p>
            <a:r>
              <a:rPr lang="pt" sz="1600" b="1" dirty="0">
                <a:solidFill>
                  <a:srgbClr val="44545E"/>
                </a:solidFill>
              </a:rPr>
              <a:t>Pontos de </a:t>
            </a:r>
            <a:r>
              <a:rPr lang="pt" sz="1600" b="1" dirty="0" err="1">
                <a:solidFill>
                  <a:srgbClr val="44545E"/>
                </a:solidFill>
              </a:rPr>
              <a:t>termoindicação</a:t>
            </a:r>
            <a:r>
              <a:rPr lang="pt" sz="1600" b="1" dirty="0">
                <a:solidFill>
                  <a:srgbClr val="44545E"/>
                </a:solidFill>
              </a:rPr>
              <a:t>:</a:t>
            </a:r>
          </a:p>
          <a:p>
            <a:r>
              <a:rPr lang="pt" sz="1600" dirty="0">
                <a:solidFill>
                  <a:srgbClr val="44545E"/>
                </a:solidFill>
              </a:rPr>
              <a:t>Quando o contato/cabo é aquecido acima da temperatura de termoindicação , o ponto muda irreversivelmente de cor para preto</a:t>
            </a:r>
            <a:endParaRPr lang="ru-RU" sz="1600" dirty="0">
              <a:solidFill>
                <a:srgbClr val="44545E"/>
              </a:solidFill>
            </a:endParaRPr>
          </a:p>
        </p:txBody>
      </p:sp>
      <p:sp>
        <p:nvSpPr>
          <p:cNvPr id="26" name="Прямоугольник 41">
            <a:extLst>
              <a:ext uri="{FF2B5EF4-FFF2-40B4-BE49-F238E27FC236}">
                <a16:creationId xmlns:a16="http://schemas.microsoft.com/office/drawing/2014/main" id="{671B25ED-9A36-48E0-9C2F-1A81E3999C19}"/>
              </a:ext>
            </a:extLst>
          </p:cNvPr>
          <p:cNvSpPr/>
          <p:nvPr/>
        </p:nvSpPr>
        <p:spPr>
          <a:xfrm>
            <a:off x="684658" y="5586109"/>
            <a:ext cx="3141373" cy="338554"/>
          </a:xfrm>
          <a:prstGeom prst="rect">
            <a:avLst/>
          </a:prstGeom>
        </p:spPr>
        <p:txBody>
          <a:bodyPr wrap="none">
            <a:spAutoFit/>
          </a:bodyPr>
          <a:lstStyle/>
          <a:p>
            <a:r>
              <a:rPr lang="pt" sz="1600" b="1" dirty="0">
                <a:solidFill>
                  <a:srgbClr val="44545E"/>
                </a:solidFill>
              </a:rPr>
              <a:t>Material compósito com gás de sinalização</a:t>
            </a:r>
            <a:endParaRPr lang="en-US" sz="1200" b="1" dirty="0">
              <a:solidFill>
                <a:srgbClr val="44545E"/>
              </a:solidFill>
            </a:endParaRPr>
          </a:p>
        </p:txBody>
      </p:sp>
      <p:pic>
        <p:nvPicPr>
          <p:cNvPr id="27" name="Рисунок 43">
            <a:extLst>
              <a:ext uri="{FF2B5EF4-FFF2-40B4-BE49-F238E27FC236}">
                <a16:creationId xmlns:a16="http://schemas.microsoft.com/office/drawing/2014/main" id="{F98EBD5B-1D6F-4894-BDFF-F0836BD4866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32357" y="2574236"/>
            <a:ext cx="4081886" cy="2296805"/>
          </a:xfrm>
          <a:prstGeom prst="rect">
            <a:avLst/>
          </a:prstGeom>
        </p:spPr>
      </p:pic>
      <p:cxnSp>
        <p:nvCxnSpPr>
          <p:cNvPr id="4" name="Conector de Seta Reta 3">
            <a:extLst>
              <a:ext uri="{FF2B5EF4-FFF2-40B4-BE49-F238E27FC236}">
                <a16:creationId xmlns:a16="http://schemas.microsoft.com/office/drawing/2014/main" id="{AC9AE810-322C-C7DD-725F-11C0361B470B}"/>
              </a:ext>
            </a:extLst>
          </p:cNvPr>
          <p:cNvCxnSpPr/>
          <p:nvPr/>
        </p:nvCxnSpPr>
        <p:spPr>
          <a:xfrm flipH="1">
            <a:off x="2517732" y="1784959"/>
            <a:ext cx="850551" cy="294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ector de Seta Reta 5">
            <a:extLst>
              <a:ext uri="{FF2B5EF4-FFF2-40B4-BE49-F238E27FC236}">
                <a16:creationId xmlns:a16="http://schemas.microsoft.com/office/drawing/2014/main" id="{023AD7CD-E3A1-EB89-4D7E-1086F65412A3}"/>
              </a:ext>
            </a:extLst>
          </p:cNvPr>
          <p:cNvCxnSpPr>
            <a:cxnSpLocks/>
          </p:cNvCxnSpPr>
          <p:nvPr/>
        </p:nvCxnSpPr>
        <p:spPr>
          <a:xfrm flipH="1" flipV="1">
            <a:off x="2210844" y="3876793"/>
            <a:ext cx="1223440" cy="277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ector de Seta Reta 6">
            <a:extLst>
              <a:ext uri="{FF2B5EF4-FFF2-40B4-BE49-F238E27FC236}">
                <a16:creationId xmlns:a16="http://schemas.microsoft.com/office/drawing/2014/main" id="{9782D42A-4A32-F4D0-5597-D4D2F4901762}"/>
              </a:ext>
            </a:extLst>
          </p:cNvPr>
          <p:cNvCxnSpPr>
            <a:cxnSpLocks/>
          </p:cNvCxnSpPr>
          <p:nvPr/>
        </p:nvCxnSpPr>
        <p:spPr>
          <a:xfrm flipH="1" flipV="1">
            <a:off x="2255344" y="2617973"/>
            <a:ext cx="1184993" cy="197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ector de Seta Reta 7">
            <a:extLst>
              <a:ext uri="{FF2B5EF4-FFF2-40B4-BE49-F238E27FC236}">
                <a16:creationId xmlns:a16="http://schemas.microsoft.com/office/drawing/2014/main" id="{F62B6C3A-79C8-FFB6-2D18-56F6B84890B3}"/>
              </a:ext>
            </a:extLst>
          </p:cNvPr>
          <p:cNvCxnSpPr>
            <a:cxnSpLocks/>
          </p:cNvCxnSpPr>
          <p:nvPr/>
        </p:nvCxnSpPr>
        <p:spPr>
          <a:xfrm flipH="1" flipV="1">
            <a:off x="2210844" y="3014577"/>
            <a:ext cx="1229493" cy="827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ector de Seta Reta 12">
            <a:extLst>
              <a:ext uri="{FF2B5EF4-FFF2-40B4-BE49-F238E27FC236}">
                <a16:creationId xmlns:a16="http://schemas.microsoft.com/office/drawing/2014/main" id="{7F25405D-6097-3F08-089B-76E5D8179DAA}"/>
              </a:ext>
            </a:extLst>
          </p:cNvPr>
          <p:cNvCxnSpPr>
            <a:cxnSpLocks/>
          </p:cNvCxnSpPr>
          <p:nvPr/>
        </p:nvCxnSpPr>
        <p:spPr>
          <a:xfrm flipH="1" flipV="1">
            <a:off x="1599124" y="3900127"/>
            <a:ext cx="1821738" cy="246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de Seta Reta 13">
            <a:extLst>
              <a:ext uri="{FF2B5EF4-FFF2-40B4-BE49-F238E27FC236}">
                <a16:creationId xmlns:a16="http://schemas.microsoft.com/office/drawing/2014/main" id="{15FF45C9-4C48-021F-E145-3676F5A9D928}"/>
              </a:ext>
            </a:extLst>
          </p:cNvPr>
          <p:cNvCxnSpPr>
            <a:cxnSpLocks/>
          </p:cNvCxnSpPr>
          <p:nvPr/>
        </p:nvCxnSpPr>
        <p:spPr>
          <a:xfrm flipH="1" flipV="1">
            <a:off x="1089726" y="3905006"/>
            <a:ext cx="2337057" cy="2487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729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2563440E-EA55-42BA-B208-6152414571FD}"/>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15</a:t>
            </a:fld>
            <a:endParaRPr lang="de-CH"/>
          </a:p>
        </p:txBody>
      </p:sp>
      <p:pic>
        <p:nvPicPr>
          <p:cNvPr id="7" name="Picture 8">
            <a:extLst>
              <a:ext uri="{FF2B5EF4-FFF2-40B4-BE49-F238E27FC236}">
                <a16:creationId xmlns:a16="http://schemas.microsoft.com/office/drawing/2014/main" id="{F723563A-BD22-4AE8-962E-92DFDF10EF9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545868" y="1644722"/>
            <a:ext cx="3311231" cy="4150964"/>
          </a:xfrm>
          <a:prstGeom prst="rect">
            <a:avLst/>
          </a:prstGeom>
        </p:spPr>
      </p:pic>
      <p:sp>
        <p:nvSpPr>
          <p:cNvPr id="8" name="Заголовок 1">
            <a:extLst>
              <a:ext uri="{FF2B5EF4-FFF2-40B4-BE49-F238E27FC236}">
                <a16:creationId xmlns:a16="http://schemas.microsoft.com/office/drawing/2014/main" id="{738173BC-86D1-491E-9548-D6AE0AF4D867}"/>
              </a:ext>
            </a:extLst>
          </p:cNvPr>
          <p:cNvSpPr>
            <a:spLocks noGrp="1"/>
          </p:cNvSpPr>
          <p:nvPr>
            <p:ph type="title" idx="4294967295"/>
          </p:nvPr>
        </p:nvSpPr>
        <p:spPr>
          <a:xfrm>
            <a:off x="415166" y="136525"/>
            <a:ext cx="10515600" cy="1325563"/>
          </a:xfrm>
          <a:prstGeom prst="rect">
            <a:avLst/>
          </a:prstGeom>
        </p:spPr>
        <p:txBody>
          <a:bodyPr>
            <a:normAutofit/>
          </a:bodyPr>
          <a:lstStyle/>
          <a:p>
            <a:r>
              <a:rPr lang="pt" sz="4300" b="1" dirty="0" err="1">
                <a:solidFill>
                  <a:srgbClr val="18478E"/>
                </a:solidFill>
                <a:latin typeface="+mn-lt"/>
              </a:rPr>
              <a:t>rFPT</a:t>
            </a:r>
            <a:r>
              <a:rPr lang="pt" sz="4300" b="1" dirty="0">
                <a:solidFill>
                  <a:srgbClr val="18478E"/>
                </a:solidFill>
                <a:latin typeface="+mn-lt"/>
              </a:rPr>
              <a:t> – Etiqueta </a:t>
            </a:r>
            <a:r>
              <a:rPr lang="pt" sz="4300" b="1" dirty="0" err="1">
                <a:solidFill>
                  <a:srgbClr val="18478E"/>
                </a:solidFill>
                <a:latin typeface="+mn-lt"/>
              </a:rPr>
              <a:t>Ttérmica</a:t>
            </a:r>
            <a:r>
              <a:rPr lang="pt" sz="4300" b="1" dirty="0">
                <a:solidFill>
                  <a:srgbClr val="18478E"/>
                </a:solidFill>
                <a:latin typeface="+mn-lt"/>
              </a:rPr>
              <a:t> </a:t>
            </a:r>
            <a:endParaRPr lang="ru-RU" sz="4300" b="1" dirty="0">
              <a:solidFill>
                <a:srgbClr val="18478E"/>
              </a:solidFill>
              <a:latin typeface="+mn-lt"/>
            </a:endParaRPr>
          </a:p>
        </p:txBody>
      </p:sp>
      <p:sp>
        <p:nvSpPr>
          <p:cNvPr id="9" name="Номер слайда 3">
            <a:extLst>
              <a:ext uri="{FF2B5EF4-FFF2-40B4-BE49-F238E27FC236}">
                <a16:creationId xmlns:a16="http://schemas.microsoft.com/office/drawing/2014/main" id="{A4FF114B-8837-43F1-A872-84B0B0F0F93D}"/>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15</a:t>
            </a:fld>
            <a:endParaRPr lang="de-CH"/>
          </a:p>
        </p:txBody>
      </p:sp>
      <p:pic>
        <p:nvPicPr>
          <p:cNvPr id="10" name="Picture 7" descr="A close up of a device&#10;&#10;Description automatically generated">
            <a:extLst>
              <a:ext uri="{FF2B5EF4-FFF2-40B4-BE49-F238E27FC236}">
                <a16:creationId xmlns:a16="http://schemas.microsoft.com/office/drawing/2014/main" id="{A3697588-38A0-498B-BFBF-A523B8E8B6AF}"/>
              </a:ext>
            </a:extLst>
          </p:cNvPr>
          <p:cNvPicPr>
            <a:picLocks noChangeAspect="1"/>
          </p:cNvPicPr>
          <p:nvPr/>
        </p:nvPicPr>
        <p:blipFill>
          <a:blip r:embed="rId3">
            <a:extLst>
              <a:ext uri="{BEBA8EAE-BF5A-486C-A8C5-ECC9F3942E4B}">
                <a14:imgProps xmlns:a14="http://schemas.microsoft.com/office/drawing/2010/main">
                  <a14:imgLayer r:embed="rId4">
                    <a14:imgEffect>
                      <a14:saturation sat="194000"/>
                    </a14:imgEffect>
                  </a14:imgLayer>
                </a14:imgProps>
              </a:ext>
              <a:ext uri="{28A0092B-C50C-407E-A947-70E740481C1C}">
                <a14:useLocalDpi xmlns:a14="http://schemas.microsoft.com/office/drawing/2010/main"/>
              </a:ext>
            </a:extLst>
          </a:blip>
          <a:stretch>
            <a:fillRect/>
          </a:stretch>
        </p:blipFill>
        <p:spPr>
          <a:xfrm>
            <a:off x="140042" y="985600"/>
            <a:ext cx="2145958" cy="6033868"/>
          </a:xfrm>
          <a:prstGeom prst="rect">
            <a:avLst/>
          </a:prstGeom>
        </p:spPr>
      </p:pic>
      <p:sp>
        <p:nvSpPr>
          <p:cNvPr id="11" name="Rounded Rectangle 4">
            <a:extLst>
              <a:ext uri="{FF2B5EF4-FFF2-40B4-BE49-F238E27FC236}">
                <a16:creationId xmlns:a16="http://schemas.microsoft.com/office/drawing/2014/main" id="{BD7354E4-711D-4DE4-B249-9F2287C1BD54}"/>
              </a:ext>
            </a:extLst>
          </p:cNvPr>
          <p:cNvSpPr/>
          <p:nvPr/>
        </p:nvSpPr>
        <p:spPr>
          <a:xfrm>
            <a:off x="2090738" y="1205810"/>
            <a:ext cx="6096000" cy="194095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 dirty="0">
                <a:solidFill>
                  <a:schemeClr val="lt1"/>
                </a:solidFill>
              </a:rPr>
              <a:t>・Sistema inovador de encapsulamento de gás</a:t>
            </a:r>
          </a:p>
          <a:p>
            <a:r>
              <a:rPr lang="pt" dirty="0">
                <a:solidFill>
                  <a:schemeClr val="lt1"/>
                </a:solidFill>
              </a:rPr>
              <a:t>・4 tamanhos para cobrir painel elétrico de 0,1 m </a:t>
            </a:r>
            <a:r>
              <a:rPr lang="pt" sz="1800" baseline="30000" dirty="0">
                <a:effectLst/>
                <a:latin typeface="Calibri" panose="020F0502020204030204" pitchFamily="34" charset="0"/>
                <a:ea typeface="Calibri" panose="020F0502020204030204" pitchFamily="34" charset="0"/>
                <a:cs typeface="Times New Roman" panose="02020603050405020304" pitchFamily="18" charset="0"/>
              </a:rPr>
              <a:t>3 </a:t>
            </a:r>
            <a:r>
              <a:rPr lang="pt" dirty="0">
                <a:solidFill>
                  <a:schemeClr val="lt1"/>
                </a:solidFill>
              </a:rPr>
              <a:t>até 4 m </a:t>
            </a:r>
            <a:r>
              <a:rPr lang="pt" sz="1800" baseline="30000" dirty="0">
                <a:effectLst/>
                <a:latin typeface="Calibri" panose="020F0502020204030204" pitchFamily="34" charset="0"/>
                <a:ea typeface="Calibri" panose="020F0502020204030204" pitchFamily="34" charset="0"/>
                <a:cs typeface="Times New Roman" panose="02020603050405020304" pitchFamily="18" charset="0"/>
              </a:rPr>
              <a:t>3</a:t>
            </a:r>
          </a:p>
          <a:p>
            <a:r>
              <a:rPr lang="pt" dirty="0">
                <a:solidFill>
                  <a:schemeClr val="lt1"/>
                </a:solidFill>
              </a:rPr>
              <a:t>・3 níveis de temperatura de ativação: 80°, 100° ou 130°C</a:t>
            </a:r>
            <a:endParaRPr lang="en-RU">
              <a:solidFill>
                <a:schemeClr val="lt1"/>
              </a:solidFill>
            </a:endParaRPr>
          </a:p>
          <a:p>
            <a:r>
              <a:rPr lang="pt" dirty="0">
                <a:solidFill>
                  <a:schemeClr val="lt1"/>
                </a:solidFill>
              </a:rPr>
              <a:t>・O período de validade é de 10 anos</a:t>
            </a:r>
          </a:p>
          <a:p>
            <a:r>
              <a:rPr lang="pt" dirty="0">
                <a:solidFill>
                  <a:schemeClr val="lt1"/>
                </a:solidFill>
              </a:rPr>
              <a:t>・Gás seguro, não tóxico e não inflamável</a:t>
            </a:r>
          </a:p>
          <a:p>
            <a:r>
              <a:rPr lang="pt" dirty="0">
                <a:solidFill>
                  <a:schemeClr val="lt1"/>
                </a:solidFill>
              </a:rPr>
              <a:t>・Fácil instalação sem acessórios adicionais</a:t>
            </a:r>
          </a:p>
        </p:txBody>
      </p:sp>
      <p:pic>
        <p:nvPicPr>
          <p:cNvPr id="12" name="Picture 6">
            <a:extLst>
              <a:ext uri="{FF2B5EF4-FFF2-40B4-BE49-F238E27FC236}">
                <a16:creationId xmlns:a16="http://schemas.microsoft.com/office/drawing/2014/main" id="{D4861F9A-6835-440F-B561-E006B4E05A4E}"/>
              </a:ext>
            </a:extLst>
          </p:cNvPr>
          <p:cNvPicPr>
            <a:picLocks noChangeAspect="1"/>
          </p:cNvPicPr>
          <p:nvPr/>
        </p:nvPicPr>
        <p:blipFill>
          <a:blip r:embed="rId5"/>
          <a:stretch>
            <a:fillRect/>
          </a:stretch>
        </p:blipFill>
        <p:spPr>
          <a:xfrm>
            <a:off x="8545869" y="1644722"/>
            <a:ext cx="3311231" cy="4097710"/>
          </a:xfrm>
          <a:prstGeom prst="rect">
            <a:avLst/>
          </a:prstGeom>
        </p:spPr>
      </p:pic>
      <p:pic>
        <p:nvPicPr>
          <p:cNvPr id="13" name="Picture 9">
            <a:extLst>
              <a:ext uri="{FF2B5EF4-FFF2-40B4-BE49-F238E27FC236}">
                <a16:creationId xmlns:a16="http://schemas.microsoft.com/office/drawing/2014/main" id="{05DA72DC-5872-46B7-BEE7-532608F4A2BF}"/>
              </a:ext>
            </a:extLst>
          </p:cNvPr>
          <p:cNvPicPr>
            <a:picLocks noChangeAspect="1"/>
          </p:cNvPicPr>
          <p:nvPr/>
        </p:nvPicPr>
        <p:blipFill>
          <a:blip r:embed="rId6"/>
          <a:stretch>
            <a:fillRect/>
          </a:stretch>
        </p:blipFill>
        <p:spPr>
          <a:xfrm>
            <a:off x="2659228" y="3366977"/>
            <a:ext cx="4357739" cy="1917592"/>
          </a:xfrm>
          <a:prstGeom prst="rect">
            <a:avLst/>
          </a:prstGeom>
        </p:spPr>
      </p:pic>
    </p:spTree>
    <p:extLst>
      <p:ext uri="{BB962C8B-B14F-4D97-AF65-F5344CB8AC3E}">
        <p14:creationId xmlns:p14="http://schemas.microsoft.com/office/powerpoint/2010/main" val="345067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3768F251-B6E2-49F1-9702-BFF1A71474F3}"/>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16</a:t>
            </a:fld>
            <a:endParaRPr lang="de-CH"/>
          </a:p>
        </p:txBody>
      </p:sp>
      <p:sp>
        <p:nvSpPr>
          <p:cNvPr id="7" name="Rounded Rectangle 4">
            <a:extLst>
              <a:ext uri="{FF2B5EF4-FFF2-40B4-BE49-F238E27FC236}">
                <a16:creationId xmlns:a16="http://schemas.microsoft.com/office/drawing/2014/main" id="{E71D116E-B64B-4B87-A489-1CB032336C2D}"/>
              </a:ext>
            </a:extLst>
          </p:cNvPr>
          <p:cNvSpPr/>
          <p:nvPr/>
        </p:nvSpPr>
        <p:spPr>
          <a:xfrm>
            <a:off x="531312" y="1148230"/>
            <a:ext cx="7382050" cy="1239604"/>
          </a:xfrm>
          <a:prstGeom prst="roundRect">
            <a:avLst>
              <a:gd name="adj" fmla="val 2186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8" name="Rounded Rectangle 1">
            <a:extLst>
              <a:ext uri="{FF2B5EF4-FFF2-40B4-BE49-F238E27FC236}">
                <a16:creationId xmlns:a16="http://schemas.microsoft.com/office/drawing/2014/main" id="{9B390C0D-1009-4263-B5B9-03346BD83F9A}"/>
              </a:ext>
            </a:extLst>
          </p:cNvPr>
          <p:cNvSpPr/>
          <p:nvPr/>
        </p:nvSpPr>
        <p:spPr>
          <a:xfrm>
            <a:off x="8688457" y="1166868"/>
            <a:ext cx="3175835" cy="122096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highlight>
                <a:srgbClr val="00FF00"/>
              </a:highlight>
            </a:endParaRPr>
          </a:p>
        </p:txBody>
      </p:sp>
      <p:sp>
        <p:nvSpPr>
          <p:cNvPr id="9" name="Заголовок 1">
            <a:extLst>
              <a:ext uri="{FF2B5EF4-FFF2-40B4-BE49-F238E27FC236}">
                <a16:creationId xmlns:a16="http://schemas.microsoft.com/office/drawing/2014/main" id="{B93D93C9-6450-4E54-8973-6F1FF134BAE9}"/>
              </a:ext>
            </a:extLst>
          </p:cNvPr>
          <p:cNvSpPr>
            <a:spLocks noGrp="1"/>
          </p:cNvSpPr>
          <p:nvPr>
            <p:ph type="title" idx="4294967295"/>
          </p:nvPr>
        </p:nvSpPr>
        <p:spPr>
          <a:xfrm>
            <a:off x="443372" y="65875"/>
            <a:ext cx="7304578" cy="566936"/>
          </a:xfrm>
          <a:prstGeom prst="rect">
            <a:avLst/>
          </a:prstGeom>
        </p:spPr>
        <p:txBody>
          <a:bodyPr>
            <a:normAutofit fontScale="90000"/>
          </a:bodyPr>
          <a:lstStyle/>
          <a:p>
            <a:r>
              <a:rPr lang="pt" sz="4300" b="1" dirty="0">
                <a:solidFill>
                  <a:srgbClr val="18478E"/>
                </a:solidFill>
                <a:latin typeface="+mn-lt"/>
              </a:rPr>
              <a:t>Segurança do gás de sinalização</a:t>
            </a:r>
            <a:endParaRPr lang="ru-RU" sz="4300" b="1" dirty="0">
              <a:solidFill>
                <a:srgbClr val="18478E"/>
              </a:solidFill>
              <a:latin typeface="+mn-lt"/>
            </a:endParaRPr>
          </a:p>
        </p:txBody>
      </p:sp>
      <p:sp>
        <p:nvSpPr>
          <p:cNvPr id="10" name="Номер слайда 3">
            <a:extLst>
              <a:ext uri="{FF2B5EF4-FFF2-40B4-BE49-F238E27FC236}">
                <a16:creationId xmlns:a16="http://schemas.microsoft.com/office/drawing/2014/main" id="{12B36F27-7A22-4A9B-96D5-E55CB43C4513}"/>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16</a:t>
            </a:fld>
            <a:endParaRPr lang="de-CH"/>
          </a:p>
        </p:txBody>
      </p:sp>
      <p:sp>
        <p:nvSpPr>
          <p:cNvPr id="11" name="Rectangle 9">
            <a:extLst>
              <a:ext uri="{FF2B5EF4-FFF2-40B4-BE49-F238E27FC236}">
                <a16:creationId xmlns:a16="http://schemas.microsoft.com/office/drawing/2014/main" id="{91621F04-8262-486C-A1D4-88186FDD07BB}"/>
              </a:ext>
            </a:extLst>
          </p:cNvPr>
          <p:cNvSpPr/>
          <p:nvPr/>
        </p:nvSpPr>
        <p:spPr>
          <a:xfrm>
            <a:off x="1403523" y="1435068"/>
            <a:ext cx="3134128" cy="646331"/>
          </a:xfrm>
          <a:prstGeom prst="rect">
            <a:avLst/>
          </a:prstGeom>
        </p:spPr>
        <p:txBody>
          <a:bodyPr wrap="none">
            <a:spAutoFit/>
          </a:bodyPr>
          <a:lstStyle/>
          <a:p>
            <a:r>
              <a:rPr lang="pt" dirty="0" err="1">
                <a:solidFill>
                  <a:schemeClr val="bg1"/>
                </a:solidFill>
              </a:rPr>
              <a:t>Solkane</a:t>
            </a:r>
            <a:r>
              <a:rPr lang="pt" dirty="0">
                <a:solidFill>
                  <a:schemeClr val="bg1"/>
                </a:solidFill>
              </a:rPr>
              <a:t> 365/227 93/7​​</a:t>
            </a:r>
            <a:endParaRPr lang="ru-RU" dirty="0">
              <a:solidFill>
                <a:schemeClr val="bg1"/>
              </a:solidFill>
            </a:endParaRPr>
          </a:p>
          <a:p>
            <a:r>
              <a:rPr lang="pt" dirty="0">
                <a:solidFill>
                  <a:schemeClr val="bg1"/>
                </a:solidFill>
              </a:rPr>
              <a:t>pela </a:t>
            </a:r>
            <a:r>
              <a:rPr lang="pt" b="1" dirty="0">
                <a:solidFill>
                  <a:schemeClr val="bg1"/>
                </a:solidFill>
              </a:rPr>
              <a:t>empresa SOLVAY </a:t>
            </a:r>
            <a:r>
              <a:rPr lang="pt" dirty="0">
                <a:solidFill>
                  <a:schemeClr val="bg1"/>
                </a:solidFill>
              </a:rPr>
              <a:t>(máx. 70%)</a:t>
            </a:r>
            <a:endParaRPr lang="ru-RU" dirty="0">
              <a:solidFill>
                <a:schemeClr val="bg1"/>
              </a:solidFill>
            </a:endParaRPr>
          </a:p>
        </p:txBody>
      </p:sp>
      <p:pic>
        <p:nvPicPr>
          <p:cNvPr id="12" name="Picture 10">
            <a:extLst>
              <a:ext uri="{FF2B5EF4-FFF2-40B4-BE49-F238E27FC236}">
                <a16:creationId xmlns:a16="http://schemas.microsoft.com/office/drawing/2014/main" id="{C9A15372-0BFD-4F1C-B4D9-53BE9A64F68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63248" y="2512301"/>
            <a:ext cx="7382049" cy="1985212"/>
          </a:xfrm>
          <a:prstGeom prst="rect">
            <a:avLst/>
          </a:prstGeom>
        </p:spPr>
      </p:pic>
      <p:pic>
        <p:nvPicPr>
          <p:cNvPr id="13" name="Picture 11">
            <a:extLst>
              <a:ext uri="{FF2B5EF4-FFF2-40B4-BE49-F238E27FC236}">
                <a16:creationId xmlns:a16="http://schemas.microsoft.com/office/drawing/2014/main" id="{E60E03A6-0029-4C19-AB24-E812F6DF06E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0593" y="4410684"/>
            <a:ext cx="7187357" cy="533495"/>
          </a:xfrm>
          <a:prstGeom prst="rect">
            <a:avLst/>
          </a:prstGeom>
        </p:spPr>
      </p:pic>
      <p:sp>
        <p:nvSpPr>
          <p:cNvPr id="14" name="Rectangle 12">
            <a:extLst>
              <a:ext uri="{FF2B5EF4-FFF2-40B4-BE49-F238E27FC236}">
                <a16:creationId xmlns:a16="http://schemas.microsoft.com/office/drawing/2014/main" id="{CFC4A8C0-8CDE-49D3-859E-156FCE0D1AAB}"/>
              </a:ext>
            </a:extLst>
          </p:cNvPr>
          <p:cNvSpPr/>
          <p:nvPr/>
        </p:nvSpPr>
        <p:spPr>
          <a:xfrm>
            <a:off x="9187469" y="1281739"/>
            <a:ext cx="2332691" cy="830997"/>
          </a:xfrm>
          <a:prstGeom prst="rect">
            <a:avLst/>
          </a:prstGeom>
        </p:spPr>
        <p:txBody>
          <a:bodyPr wrap="none">
            <a:spAutoFit/>
          </a:bodyPr>
          <a:lstStyle/>
          <a:p>
            <a:pPr algn="ctr"/>
            <a:r>
              <a:rPr lang="pt" sz="2400" b="1">
                <a:solidFill>
                  <a:schemeClr val="bg1"/>
                </a:solidFill>
              </a:rPr>
              <a:t>CALIBRAÇÃO </a:t>
            </a:r>
            <a:endParaRPr lang="ru-RU" sz="2400" b="1">
              <a:solidFill>
                <a:schemeClr val="bg1"/>
              </a:solidFill>
            </a:endParaRPr>
          </a:p>
        </p:txBody>
      </p:sp>
      <p:sp>
        <p:nvSpPr>
          <p:cNvPr id="15" name="Rectangle 14">
            <a:extLst>
              <a:ext uri="{FF2B5EF4-FFF2-40B4-BE49-F238E27FC236}">
                <a16:creationId xmlns:a16="http://schemas.microsoft.com/office/drawing/2014/main" id="{7F0301B4-B566-4AD8-BC1B-9F380C317CBA}"/>
              </a:ext>
            </a:extLst>
          </p:cNvPr>
          <p:cNvSpPr/>
          <p:nvPr/>
        </p:nvSpPr>
        <p:spPr>
          <a:xfrm>
            <a:off x="4438206" y="1493175"/>
            <a:ext cx="262682" cy="523220"/>
          </a:xfrm>
          <a:prstGeom prst="rect">
            <a:avLst/>
          </a:prstGeom>
        </p:spPr>
        <p:txBody>
          <a:bodyPr wrap="square">
            <a:spAutoFit/>
          </a:bodyPr>
          <a:lstStyle/>
          <a:p>
            <a:r>
              <a:rPr lang="pt" sz="2800" b="1">
                <a:solidFill>
                  <a:schemeClr val="bg1"/>
                </a:solidFill>
              </a:rPr>
              <a:t>+</a:t>
            </a:r>
            <a:endParaRPr lang="ru-RU" sz="2800">
              <a:solidFill>
                <a:schemeClr val="bg1"/>
              </a:solidFill>
            </a:endParaRPr>
          </a:p>
        </p:txBody>
      </p:sp>
      <p:sp>
        <p:nvSpPr>
          <p:cNvPr id="16" name="Rectangle 16">
            <a:extLst>
              <a:ext uri="{FF2B5EF4-FFF2-40B4-BE49-F238E27FC236}">
                <a16:creationId xmlns:a16="http://schemas.microsoft.com/office/drawing/2014/main" id="{CCD2F210-9178-497F-8E7A-7E9385008592}"/>
              </a:ext>
            </a:extLst>
          </p:cNvPr>
          <p:cNvSpPr/>
          <p:nvPr/>
        </p:nvSpPr>
        <p:spPr>
          <a:xfrm>
            <a:off x="9109755" y="2044848"/>
            <a:ext cx="2488117" cy="276999"/>
          </a:xfrm>
          <a:prstGeom prst="rect">
            <a:avLst/>
          </a:prstGeom>
        </p:spPr>
        <p:txBody>
          <a:bodyPr wrap="none">
            <a:spAutoFit/>
          </a:bodyPr>
          <a:lstStyle/>
          <a:p>
            <a:pPr algn="ctr"/>
            <a:r>
              <a:rPr lang="pt" sz="1200" i="1">
                <a:solidFill>
                  <a:schemeClr val="bg1"/>
                </a:solidFill>
              </a:rPr>
              <a:t>( &gt;20 etapas tecnológicas consecutivas )</a:t>
            </a:r>
            <a:endParaRPr lang="en-US" sz="1200" i="1">
              <a:solidFill>
                <a:schemeClr val="bg1"/>
              </a:solidFill>
            </a:endParaRPr>
          </a:p>
        </p:txBody>
      </p:sp>
      <p:sp>
        <p:nvSpPr>
          <p:cNvPr id="17" name="Rectangle 17">
            <a:extLst>
              <a:ext uri="{FF2B5EF4-FFF2-40B4-BE49-F238E27FC236}">
                <a16:creationId xmlns:a16="http://schemas.microsoft.com/office/drawing/2014/main" id="{65D1433F-1FD8-4E74-AF92-5DB05238A4B0}"/>
              </a:ext>
            </a:extLst>
          </p:cNvPr>
          <p:cNvSpPr/>
          <p:nvPr/>
        </p:nvSpPr>
        <p:spPr>
          <a:xfrm>
            <a:off x="408930" y="5459598"/>
            <a:ext cx="2006062" cy="276999"/>
          </a:xfrm>
          <a:prstGeom prst="rect">
            <a:avLst/>
          </a:prstGeom>
        </p:spPr>
        <p:txBody>
          <a:bodyPr wrap="none">
            <a:spAutoFit/>
          </a:bodyPr>
          <a:lstStyle/>
          <a:p>
            <a:r>
              <a:rPr lang="pt" sz="1200" i="1" dirty="0"/>
              <a:t>*Captura de tela do TDS oficial</a:t>
            </a:r>
            <a:endParaRPr lang="ru-RU" sz="1200" dirty="0"/>
          </a:p>
        </p:txBody>
      </p:sp>
      <p:sp>
        <p:nvSpPr>
          <p:cNvPr id="18" name="Rectangle 18">
            <a:extLst>
              <a:ext uri="{FF2B5EF4-FFF2-40B4-BE49-F238E27FC236}">
                <a16:creationId xmlns:a16="http://schemas.microsoft.com/office/drawing/2014/main" id="{8F91B281-3F9B-4E43-8ED1-F0E1AB47F22F}"/>
              </a:ext>
            </a:extLst>
          </p:cNvPr>
          <p:cNvSpPr/>
          <p:nvPr/>
        </p:nvSpPr>
        <p:spPr>
          <a:xfrm>
            <a:off x="426589" y="5682931"/>
            <a:ext cx="3457998" cy="276999"/>
          </a:xfrm>
          <a:prstGeom prst="rect">
            <a:avLst/>
          </a:prstGeom>
        </p:spPr>
        <p:txBody>
          <a:bodyPr wrap="none">
            <a:spAutoFit/>
          </a:bodyPr>
          <a:lstStyle/>
          <a:p>
            <a:r>
              <a:rPr lang="pt" sz="1200" i="1" dirty="0"/>
              <a:t>A versão completa está disponível em https://www.solvay.com/</a:t>
            </a:r>
            <a:endParaRPr lang="ru-RU" sz="1200" dirty="0"/>
          </a:p>
        </p:txBody>
      </p:sp>
      <p:sp>
        <p:nvSpPr>
          <p:cNvPr id="19" name="Rectangle 20">
            <a:extLst>
              <a:ext uri="{FF2B5EF4-FFF2-40B4-BE49-F238E27FC236}">
                <a16:creationId xmlns:a16="http://schemas.microsoft.com/office/drawing/2014/main" id="{F2A013A6-AE0B-4DE9-AD97-B53B994671D2}"/>
              </a:ext>
            </a:extLst>
          </p:cNvPr>
          <p:cNvSpPr/>
          <p:nvPr/>
        </p:nvSpPr>
        <p:spPr>
          <a:xfrm>
            <a:off x="4783434" y="1235412"/>
            <a:ext cx="3289705" cy="1077218"/>
          </a:xfrm>
          <a:prstGeom prst="rect">
            <a:avLst/>
          </a:prstGeom>
        </p:spPr>
        <p:txBody>
          <a:bodyPr wrap="square">
            <a:spAutoFit/>
          </a:bodyPr>
          <a:lstStyle/>
          <a:p>
            <a:r>
              <a:rPr lang="pt" sz="1600" b="1">
                <a:solidFill>
                  <a:schemeClr val="bg1"/>
                </a:solidFill>
              </a:rPr>
              <a:t>Polivinil</a:t>
            </a:r>
            <a:r>
              <a:rPr lang="pt" sz="1600">
                <a:solidFill>
                  <a:schemeClr val="bg1"/>
                </a:solidFill>
              </a:rPr>
              <a:t> </a:t>
            </a:r>
            <a:r>
              <a:rPr lang="pt" sz="1600" b="1">
                <a:solidFill>
                  <a:schemeClr val="bg1"/>
                </a:solidFill>
              </a:rPr>
              <a:t>acetato ( PVA) </a:t>
            </a:r>
            <a:r>
              <a:rPr lang="pt" sz="1600">
                <a:solidFill>
                  <a:schemeClr val="bg1"/>
                </a:solidFill>
              </a:rPr>
              <a:t>(máx. 30%)</a:t>
            </a:r>
          </a:p>
          <a:p>
            <a:r>
              <a:rPr lang="pt" sz="1600" b="1">
                <a:solidFill>
                  <a:schemeClr val="bg1"/>
                </a:solidFill>
              </a:rPr>
              <a:t>Poliureia </a:t>
            </a:r>
            <a:r>
              <a:rPr lang="pt" sz="1600">
                <a:solidFill>
                  <a:schemeClr val="bg1"/>
                </a:solidFill>
              </a:rPr>
              <a:t>(máx. 10%)</a:t>
            </a:r>
          </a:p>
          <a:p>
            <a:r>
              <a:rPr lang="pt" sz="1600" b="1">
                <a:solidFill>
                  <a:schemeClr val="bg1"/>
                </a:solidFill>
              </a:rPr>
              <a:t>Cera </a:t>
            </a:r>
            <a:r>
              <a:rPr lang="pt" sz="1600">
                <a:solidFill>
                  <a:schemeClr val="bg1"/>
                </a:solidFill>
              </a:rPr>
              <a:t>(máx. 1%)</a:t>
            </a:r>
          </a:p>
          <a:p>
            <a:r>
              <a:rPr lang="pt" sz="1600" b="1">
                <a:solidFill>
                  <a:schemeClr val="bg1"/>
                </a:solidFill>
              </a:rPr>
              <a:t>Corante </a:t>
            </a:r>
            <a:r>
              <a:rPr lang="pt" sz="1600">
                <a:solidFill>
                  <a:schemeClr val="bg1"/>
                </a:solidFill>
              </a:rPr>
              <a:t>(máx. 2%)</a:t>
            </a:r>
            <a:endParaRPr lang="en-US">
              <a:solidFill>
                <a:schemeClr val="bg1"/>
              </a:solidFill>
            </a:endParaRPr>
          </a:p>
        </p:txBody>
      </p:sp>
      <p:pic>
        <p:nvPicPr>
          <p:cNvPr id="20" name="Picture 2">
            <a:extLst>
              <a:ext uri="{FF2B5EF4-FFF2-40B4-BE49-F238E27FC236}">
                <a16:creationId xmlns:a16="http://schemas.microsoft.com/office/drawing/2014/main" id="{A13B0BB3-7124-433B-8785-8FD96F60447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93116" y="5044520"/>
            <a:ext cx="7122312" cy="485054"/>
          </a:xfrm>
          <a:prstGeom prst="rect">
            <a:avLst/>
          </a:prstGeom>
        </p:spPr>
      </p:pic>
      <p:pic>
        <p:nvPicPr>
          <p:cNvPr id="21" name="Picture 2" descr="Solvay Logo : Solvay Brussles School Of Economics And Management Logo  Download Logo Icon Png Svg / Free solvay logo, download solvay logo for  free. - Laraeoa-images">
            <a:extLst>
              <a:ext uri="{FF2B5EF4-FFF2-40B4-BE49-F238E27FC236}">
                <a16:creationId xmlns:a16="http://schemas.microsoft.com/office/drawing/2014/main" id="{C2228CB3-2747-4CA6-B011-7CB616F8E400}"/>
              </a:ext>
            </a:extLst>
          </p:cNvPr>
          <p:cNvPicPr>
            <a:picLocks noChangeAspect="1" noChangeArrowheads="1"/>
          </p:cNvPicPr>
          <p:nvPr/>
        </p:nvPicPr>
        <p:blipFill rotWithShape="1">
          <a:blip r:embed="rId5" cstate="hqprint">
            <a:biLevel thresh="25000"/>
            <a:extLst>
              <a:ext uri="{28A0092B-C50C-407E-A947-70E740481C1C}">
                <a14:useLocalDpi xmlns:a14="http://schemas.microsoft.com/office/drawing/2010/main"/>
              </a:ext>
            </a:extLst>
          </a:blip>
          <a:srcRect/>
          <a:stretch/>
        </p:blipFill>
        <p:spPr bwMode="auto">
          <a:xfrm>
            <a:off x="451821" y="1138006"/>
            <a:ext cx="884592" cy="1285688"/>
          </a:xfrm>
          <a:prstGeom prst="rect">
            <a:avLst/>
          </a:prstGeom>
          <a:noFill/>
          <a:extLst>
            <a:ext uri="{909E8E84-426E-40DD-AFC4-6F175D3DCCD1}">
              <a14:hiddenFill xmlns:a14="http://schemas.microsoft.com/office/drawing/2010/main">
                <a:solidFill>
                  <a:srgbClr val="FFFFFF"/>
                </a:solidFill>
              </a14:hiddenFill>
            </a:ext>
          </a:extLst>
        </p:spPr>
      </p:pic>
      <p:sp>
        <p:nvSpPr>
          <p:cNvPr id="22" name="Right Arrow 6">
            <a:extLst>
              <a:ext uri="{FF2B5EF4-FFF2-40B4-BE49-F238E27FC236}">
                <a16:creationId xmlns:a16="http://schemas.microsoft.com/office/drawing/2014/main" id="{2983FD82-6C54-446C-BAB9-B558A2A43EBD}"/>
              </a:ext>
            </a:extLst>
          </p:cNvPr>
          <p:cNvSpPr/>
          <p:nvPr/>
        </p:nvSpPr>
        <p:spPr>
          <a:xfrm>
            <a:off x="8094014" y="1531763"/>
            <a:ext cx="516586" cy="484632"/>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23" name="Right Arrow 24">
            <a:extLst>
              <a:ext uri="{FF2B5EF4-FFF2-40B4-BE49-F238E27FC236}">
                <a16:creationId xmlns:a16="http://schemas.microsoft.com/office/drawing/2014/main" id="{8BC37FD8-DE90-4FD3-BA48-9B1FF20EC119}"/>
              </a:ext>
            </a:extLst>
          </p:cNvPr>
          <p:cNvSpPr/>
          <p:nvPr/>
        </p:nvSpPr>
        <p:spPr>
          <a:xfrm rot="5400000">
            <a:off x="10018081" y="2490107"/>
            <a:ext cx="516586" cy="484632"/>
          </a:xfrm>
          <a:prstGeom prst="rightArrow">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24" name="Rounded Rectangle 25">
            <a:extLst>
              <a:ext uri="{FF2B5EF4-FFF2-40B4-BE49-F238E27FC236}">
                <a16:creationId xmlns:a16="http://schemas.microsoft.com/office/drawing/2014/main" id="{E5DF371D-E789-4FAE-ADF9-DD13CEEE6C4B}"/>
              </a:ext>
            </a:extLst>
          </p:cNvPr>
          <p:cNvSpPr/>
          <p:nvPr/>
        </p:nvSpPr>
        <p:spPr>
          <a:xfrm>
            <a:off x="8688457" y="3088433"/>
            <a:ext cx="3175835" cy="1220966"/>
          </a:xfrm>
          <a:prstGeom prst="roundRect">
            <a:avLst>
              <a:gd name="adj" fmla="val 24251"/>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highlight>
                <a:srgbClr val="00FF00"/>
              </a:highlight>
            </a:endParaRPr>
          </a:p>
        </p:txBody>
      </p:sp>
      <p:sp>
        <p:nvSpPr>
          <p:cNvPr id="25" name="Rectangle 13">
            <a:extLst>
              <a:ext uri="{FF2B5EF4-FFF2-40B4-BE49-F238E27FC236}">
                <a16:creationId xmlns:a16="http://schemas.microsoft.com/office/drawing/2014/main" id="{9F11A708-DEEC-4F25-8D4A-B2EE6EFBC3EF}"/>
              </a:ext>
            </a:extLst>
          </p:cNvPr>
          <p:cNvSpPr/>
          <p:nvPr/>
        </p:nvSpPr>
        <p:spPr>
          <a:xfrm>
            <a:off x="8905532" y="3284845"/>
            <a:ext cx="2692340" cy="830997"/>
          </a:xfrm>
          <a:prstGeom prst="rect">
            <a:avLst/>
          </a:prstGeom>
        </p:spPr>
        <p:txBody>
          <a:bodyPr wrap="none">
            <a:spAutoFit/>
          </a:bodyPr>
          <a:lstStyle/>
          <a:p>
            <a:pPr algn="ctr"/>
            <a:r>
              <a:rPr lang="pt" sz="2400" b="1">
                <a:solidFill>
                  <a:schemeClr val="bg1"/>
                </a:solidFill>
              </a:rPr>
              <a:t>Matéria-prima para</a:t>
            </a:r>
          </a:p>
          <a:p>
            <a:pPr algn="ctr"/>
            <a:r>
              <a:rPr lang="pt" sz="2400" b="1">
                <a:solidFill>
                  <a:schemeClr val="bg1"/>
                </a:solidFill>
              </a:rPr>
              <a:t>Fabricação de </a:t>
            </a:r>
            <a:r>
              <a:rPr lang="pt" sz="2400" b="1" err="1">
                <a:solidFill>
                  <a:schemeClr val="bg1"/>
                </a:solidFill>
              </a:rPr>
              <a:t>RFPT</a:t>
            </a:r>
          </a:p>
        </p:txBody>
      </p:sp>
    </p:spTree>
    <p:extLst>
      <p:ext uri="{BB962C8B-B14F-4D97-AF65-F5344CB8AC3E}">
        <p14:creationId xmlns:p14="http://schemas.microsoft.com/office/powerpoint/2010/main" val="2881438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B530F4E0-D170-4FDA-8256-3192289D46C8}"/>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17</a:t>
            </a:fld>
            <a:endParaRPr lang="de-CH"/>
          </a:p>
        </p:txBody>
      </p:sp>
      <p:pic>
        <p:nvPicPr>
          <p:cNvPr id="8" name="Picture 2" descr="Картинки по запросу solvay conference 1927">
            <a:extLst>
              <a:ext uri="{FF2B5EF4-FFF2-40B4-BE49-F238E27FC236}">
                <a16:creationId xmlns:a16="http://schemas.microsoft.com/office/drawing/2014/main" id="{C73E5947-4944-4251-9CA7-1C7EF249BF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51121" y="300862"/>
            <a:ext cx="6408712" cy="48065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5">
            <a:extLst>
              <a:ext uri="{FF2B5EF4-FFF2-40B4-BE49-F238E27FC236}">
                <a16:creationId xmlns:a16="http://schemas.microsoft.com/office/drawing/2014/main" id="{2414B2E9-1B1D-426F-A5F3-7913D7E81E90}"/>
              </a:ext>
            </a:extLst>
          </p:cNvPr>
          <p:cNvSpPr/>
          <p:nvPr/>
        </p:nvSpPr>
        <p:spPr>
          <a:xfrm>
            <a:off x="4591517" y="4922730"/>
            <a:ext cx="3008965" cy="369332"/>
          </a:xfrm>
          <a:prstGeom prst="rect">
            <a:avLst/>
          </a:prstGeom>
        </p:spPr>
        <p:txBody>
          <a:bodyPr wrap="none">
            <a:spAutoFit/>
          </a:bodyPr>
          <a:lstStyle/>
          <a:p>
            <a:r>
              <a:rPr lang="pt" dirty="0"/>
              <a:t>Conferência​ de Solvay ( 1927 )</a:t>
            </a:r>
            <a:endParaRPr lang="ru-RU" dirty="0"/>
          </a:p>
        </p:txBody>
      </p:sp>
      <p:sp>
        <p:nvSpPr>
          <p:cNvPr id="10" name="Rectangle 26">
            <a:extLst>
              <a:ext uri="{FF2B5EF4-FFF2-40B4-BE49-F238E27FC236}">
                <a16:creationId xmlns:a16="http://schemas.microsoft.com/office/drawing/2014/main" id="{7AA735D7-A574-4A72-B266-5DB66B68A51F}"/>
              </a:ext>
            </a:extLst>
          </p:cNvPr>
          <p:cNvSpPr/>
          <p:nvPr/>
        </p:nvSpPr>
        <p:spPr>
          <a:xfrm>
            <a:off x="1245029" y="5292062"/>
            <a:ext cx="9701940" cy="338554"/>
          </a:xfrm>
          <a:prstGeom prst="rect">
            <a:avLst/>
          </a:prstGeom>
        </p:spPr>
        <p:txBody>
          <a:bodyPr wrap="square">
            <a:spAutoFit/>
          </a:bodyPr>
          <a:lstStyle/>
          <a:p>
            <a:r>
              <a:rPr lang="pt" sz="1600" i="1" dirty="0"/>
              <a:t>O iniciador e investidor destas conferências é o cientista e industrial belga Ernest Solve, fundador da empresa Solvay </a:t>
            </a:r>
          </a:p>
        </p:txBody>
      </p:sp>
    </p:spTree>
    <p:extLst>
      <p:ext uri="{BB962C8B-B14F-4D97-AF65-F5344CB8AC3E}">
        <p14:creationId xmlns:p14="http://schemas.microsoft.com/office/powerpoint/2010/main" val="4154819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9F456915-807D-4138-94C4-FAA21E1FEF5C}"/>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18</a:t>
            </a:fld>
            <a:endParaRPr lang="de-CH"/>
          </a:p>
        </p:txBody>
      </p:sp>
      <p:sp>
        <p:nvSpPr>
          <p:cNvPr id="7" name="Заголовок 1">
            <a:extLst>
              <a:ext uri="{FF2B5EF4-FFF2-40B4-BE49-F238E27FC236}">
                <a16:creationId xmlns:a16="http://schemas.microsoft.com/office/drawing/2014/main" id="{C318938B-0DA1-40E1-B55C-8592DE714AA6}"/>
              </a:ext>
            </a:extLst>
          </p:cNvPr>
          <p:cNvSpPr>
            <a:spLocks noGrp="1"/>
          </p:cNvSpPr>
          <p:nvPr>
            <p:ph type="title" idx="4294967295"/>
          </p:nvPr>
        </p:nvSpPr>
        <p:spPr>
          <a:xfrm>
            <a:off x="452864" y="52896"/>
            <a:ext cx="10515600" cy="1325563"/>
          </a:xfrm>
          <a:prstGeom prst="rect">
            <a:avLst/>
          </a:prstGeom>
        </p:spPr>
        <p:txBody>
          <a:bodyPr>
            <a:normAutofit/>
          </a:bodyPr>
          <a:lstStyle/>
          <a:p>
            <a:r>
              <a:rPr lang="pt" sz="4300" b="1" dirty="0">
                <a:solidFill>
                  <a:srgbClr val="18478E"/>
                </a:solidFill>
                <a:latin typeface="+mn-lt"/>
              </a:rPr>
              <a:t>FPA : detecção e calibração</a:t>
            </a:r>
            <a:endParaRPr lang="ru-RU" sz="4300" b="1" dirty="0">
              <a:solidFill>
                <a:srgbClr val="18478E"/>
              </a:solidFill>
              <a:latin typeface="+mn-lt"/>
            </a:endParaRPr>
          </a:p>
        </p:txBody>
      </p:sp>
      <p:sp>
        <p:nvSpPr>
          <p:cNvPr id="8" name="Номер слайда 3">
            <a:extLst>
              <a:ext uri="{FF2B5EF4-FFF2-40B4-BE49-F238E27FC236}">
                <a16:creationId xmlns:a16="http://schemas.microsoft.com/office/drawing/2014/main" id="{F66DD9B7-B6A0-4CCE-82C8-0127670207C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18</a:t>
            </a:fld>
            <a:endParaRPr lang="de-CH"/>
          </a:p>
        </p:txBody>
      </p:sp>
      <p:pic>
        <p:nvPicPr>
          <p:cNvPr id="9" name="Picture 22" descr="Graphical user interface&#10;&#10;Description automatically generated">
            <a:extLst>
              <a:ext uri="{FF2B5EF4-FFF2-40B4-BE49-F238E27FC236}">
                <a16:creationId xmlns:a16="http://schemas.microsoft.com/office/drawing/2014/main" id="{04DD59EE-D50C-4751-A8F1-98F93CD34DA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40043" y="772690"/>
            <a:ext cx="4295323" cy="5114988"/>
          </a:xfrm>
          <a:prstGeom prst="rect">
            <a:avLst/>
          </a:prstGeom>
        </p:spPr>
      </p:pic>
      <p:sp>
        <p:nvSpPr>
          <p:cNvPr id="10" name="Прямоугольник 21">
            <a:extLst>
              <a:ext uri="{FF2B5EF4-FFF2-40B4-BE49-F238E27FC236}">
                <a16:creationId xmlns:a16="http://schemas.microsoft.com/office/drawing/2014/main" id="{33CDF381-AC36-4556-93AB-2E6BAD47661E}"/>
              </a:ext>
            </a:extLst>
          </p:cNvPr>
          <p:cNvSpPr/>
          <p:nvPr/>
        </p:nvSpPr>
        <p:spPr>
          <a:xfrm>
            <a:off x="609600" y="1340712"/>
            <a:ext cx="2550648" cy="276999"/>
          </a:xfrm>
          <a:prstGeom prst="rect">
            <a:avLst/>
          </a:prstGeom>
        </p:spPr>
        <p:txBody>
          <a:bodyPr wrap="square">
            <a:spAutoFit/>
          </a:bodyPr>
          <a:lstStyle/>
          <a:p>
            <a:r>
              <a:rPr lang="pt" sz="1200" i="1">
                <a:solidFill>
                  <a:schemeClr val="bg1">
                    <a:lumMod val="50000"/>
                  </a:schemeClr>
                </a:solidFill>
              </a:rPr>
              <a:t>ppm = partes por milhão </a:t>
            </a:r>
          </a:p>
        </p:txBody>
      </p:sp>
      <p:sp>
        <p:nvSpPr>
          <p:cNvPr id="11" name="Rectangle 25">
            <a:extLst>
              <a:ext uri="{FF2B5EF4-FFF2-40B4-BE49-F238E27FC236}">
                <a16:creationId xmlns:a16="http://schemas.microsoft.com/office/drawing/2014/main" id="{C20575C0-4AA1-40BC-8A13-24F9B36BA375}"/>
              </a:ext>
            </a:extLst>
          </p:cNvPr>
          <p:cNvSpPr/>
          <p:nvPr/>
        </p:nvSpPr>
        <p:spPr>
          <a:xfrm>
            <a:off x="4167739" y="1150847"/>
            <a:ext cx="8201723" cy="1477328"/>
          </a:xfrm>
          <a:prstGeom prst="rect">
            <a:avLst/>
          </a:prstGeom>
        </p:spPr>
        <p:txBody>
          <a:bodyPr wrap="square">
            <a:spAutoFit/>
          </a:bodyPr>
          <a:lstStyle/>
          <a:p>
            <a:r>
              <a:rPr lang="pt" dirty="0"/>
              <a:t>O FPA verifica constantemente o ar ambiente quanto à presença de gás de sinal rFPT.</a:t>
            </a:r>
          </a:p>
          <a:p>
            <a:r>
              <a:rPr lang="pt" dirty="0"/>
              <a:t>Em caso de detecção de gás de sinalização, o FPA entra no modo ALARME:</a:t>
            </a:r>
          </a:p>
          <a:p>
            <a:pPr marL="342900" indent="-342900">
              <a:buAutoNum type="arabicPeriod"/>
            </a:pPr>
            <a:r>
              <a:rPr lang="pt" dirty="0"/>
              <a:t>Envia sinal de ALARME via Modbus RS-485 para SCADA ou BMS</a:t>
            </a:r>
          </a:p>
          <a:p>
            <a:pPr marL="342900" indent="-342900">
              <a:buAutoNum type="arabicPeriod"/>
            </a:pPr>
            <a:r>
              <a:rPr lang="pt" dirty="0"/>
              <a:t>A saída de contato seco NA se fecha</a:t>
            </a:r>
          </a:p>
          <a:p>
            <a:pPr marL="342900" indent="-342900">
              <a:buAutoNum type="arabicPeriod"/>
            </a:pPr>
            <a:r>
              <a:rPr lang="pt" dirty="0"/>
              <a:t>O FPA permanece no modo ALARME até que a concentração caia abaixo do limite</a:t>
            </a:r>
          </a:p>
        </p:txBody>
      </p:sp>
      <p:sp>
        <p:nvSpPr>
          <p:cNvPr id="12" name="Rectangle 26">
            <a:extLst>
              <a:ext uri="{FF2B5EF4-FFF2-40B4-BE49-F238E27FC236}">
                <a16:creationId xmlns:a16="http://schemas.microsoft.com/office/drawing/2014/main" id="{F7C5C4DC-4D3A-4613-969F-5EBDFB057688}"/>
              </a:ext>
            </a:extLst>
          </p:cNvPr>
          <p:cNvSpPr/>
          <p:nvPr/>
        </p:nvSpPr>
        <p:spPr>
          <a:xfrm>
            <a:off x="4167738" y="3970244"/>
            <a:ext cx="7701281" cy="646331"/>
          </a:xfrm>
          <a:prstGeom prst="rect">
            <a:avLst/>
          </a:prstGeom>
        </p:spPr>
        <p:txBody>
          <a:bodyPr wrap="square">
            <a:spAutoFit/>
          </a:bodyPr>
          <a:lstStyle/>
          <a:p>
            <a:r>
              <a:rPr lang="pt" dirty="0"/>
              <a:t>O FPA pode detectar outros gases (não gases de sinalização), como CO em altas concentrações. O gás CO pode ser produzido pela fusão do isolamento do cabo no painel vizinho</a:t>
            </a:r>
          </a:p>
        </p:txBody>
      </p:sp>
      <p:sp>
        <p:nvSpPr>
          <p:cNvPr id="13" name="Rectangle 27">
            <a:extLst>
              <a:ext uri="{FF2B5EF4-FFF2-40B4-BE49-F238E27FC236}">
                <a16:creationId xmlns:a16="http://schemas.microsoft.com/office/drawing/2014/main" id="{1DA1868A-F971-494D-A04B-57932FB72576}"/>
              </a:ext>
            </a:extLst>
          </p:cNvPr>
          <p:cNvSpPr/>
          <p:nvPr/>
        </p:nvSpPr>
        <p:spPr>
          <a:xfrm>
            <a:off x="4167738" y="5034555"/>
            <a:ext cx="7701281" cy="646331"/>
          </a:xfrm>
          <a:prstGeom prst="rect">
            <a:avLst/>
          </a:prstGeom>
          <a:solidFill>
            <a:srgbClr val="18478E"/>
          </a:solidFill>
        </p:spPr>
        <p:txBody>
          <a:bodyPr wrap="square">
            <a:spAutoFit/>
          </a:bodyPr>
          <a:lstStyle/>
          <a:p>
            <a:r>
              <a:rPr lang="pt" b="1" dirty="0">
                <a:solidFill>
                  <a:schemeClr val="bg1"/>
                </a:solidFill>
              </a:rPr>
              <a:t>O FPA calibra-se automaticamente a cada poucas horas para se ajustar às condições ambientais (tecnologia de desvio zero)</a:t>
            </a:r>
          </a:p>
        </p:txBody>
      </p:sp>
      <p:sp>
        <p:nvSpPr>
          <p:cNvPr id="14" name="Rectangle 28">
            <a:extLst>
              <a:ext uri="{FF2B5EF4-FFF2-40B4-BE49-F238E27FC236}">
                <a16:creationId xmlns:a16="http://schemas.microsoft.com/office/drawing/2014/main" id="{26D3B79E-65BE-4F88-AAAE-969284A3104C}"/>
              </a:ext>
            </a:extLst>
          </p:cNvPr>
          <p:cNvSpPr/>
          <p:nvPr/>
        </p:nvSpPr>
        <p:spPr>
          <a:xfrm>
            <a:off x="3509857" y="5755372"/>
            <a:ext cx="830957" cy="369332"/>
          </a:xfrm>
          <a:prstGeom prst="rect">
            <a:avLst/>
          </a:prstGeom>
        </p:spPr>
        <p:txBody>
          <a:bodyPr wrap="square">
            <a:spAutoFit/>
          </a:bodyPr>
          <a:lstStyle/>
          <a:p>
            <a:r>
              <a:rPr lang="pt" dirty="0"/>
              <a:t>tempo</a:t>
            </a:r>
            <a:endParaRPr lang="en-RU" dirty="0"/>
          </a:p>
        </p:txBody>
      </p:sp>
      <p:sp>
        <p:nvSpPr>
          <p:cNvPr id="15" name="Rectangle 29">
            <a:extLst>
              <a:ext uri="{FF2B5EF4-FFF2-40B4-BE49-F238E27FC236}">
                <a16:creationId xmlns:a16="http://schemas.microsoft.com/office/drawing/2014/main" id="{8583DA71-9AFB-4D73-9ADC-E8E063557015}"/>
              </a:ext>
            </a:extLst>
          </p:cNvPr>
          <p:cNvSpPr/>
          <p:nvPr/>
        </p:nvSpPr>
        <p:spPr>
          <a:xfrm>
            <a:off x="2623851" y="959796"/>
            <a:ext cx="1072794" cy="307777"/>
          </a:xfrm>
          <a:prstGeom prst="rect">
            <a:avLst/>
          </a:prstGeom>
        </p:spPr>
        <p:txBody>
          <a:bodyPr wrap="none">
            <a:spAutoFit/>
          </a:bodyPr>
          <a:lstStyle/>
          <a:p>
            <a:r>
              <a:rPr lang="pt" sz="1400" b="1" dirty="0"/>
              <a:t>depois de 2 minutos</a:t>
            </a:r>
            <a:endParaRPr lang="en-RU" sz="1400" b="1" dirty="0"/>
          </a:p>
        </p:txBody>
      </p:sp>
      <p:sp>
        <p:nvSpPr>
          <p:cNvPr id="16" name="TextBox 30">
            <a:extLst>
              <a:ext uri="{FF2B5EF4-FFF2-40B4-BE49-F238E27FC236}">
                <a16:creationId xmlns:a16="http://schemas.microsoft.com/office/drawing/2014/main" id="{F9B28CE3-66FD-4DEE-A78E-15039CDEFDF1}"/>
              </a:ext>
            </a:extLst>
          </p:cNvPr>
          <p:cNvSpPr txBox="1"/>
          <p:nvPr/>
        </p:nvSpPr>
        <p:spPr>
          <a:xfrm>
            <a:off x="4167739" y="2772960"/>
            <a:ext cx="8024261" cy="923330"/>
          </a:xfrm>
          <a:prstGeom prst="rect">
            <a:avLst/>
          </a:prstGeom>
          <a:noFill/>
        </p:spPr>
        <p:txBody>
          <a:bodyPr wrap="square" lIns="91440" tIns="45720" rIns="91440" bIns="45720" rtlCol="0" anchor="t">
            <a:spAutoFit/>
          </a:bodyPr>
          <a:lstStyle/>
          <a:p>
            <a:r>
              <a:rPr lang="pt"/>
              <a:t>Em </a:t>
            </a:r>
            <a:r>
              <a:rPr lang="pt" b="1"/>
              <a:t>1 m </a:t>
            </a:r>
            <a:r>
              <a:rPr lang="pt" b="1" baseline="30000"/>
              <a:t>3</a:t>
            </a:r>
            <a:r>
              <a:rPr lang="pt" baseline="30000"/>
              <a:t> </a:t>
            </a:r>
            <a:r>
              <a:rPr lang="pt"/>
              <a:t>compartimento um </a:t>
            </a:r>
            <a:r>
              <a:rPr lang="pt" b="1">
                <a:ea typeface="+mn-lt"/>
                <a:cs typeface="+mn-lt"/>
              </a:rPr>
              <a:t>rFPT 100/1 </a:t>
            </a:r>
            <a:r>
              <a:rPr lang="pt"/>
              <a:t>gera até </a:t>
            </a:r>
            <a:r>
              <a:rPr lang="pt" b="1"/>
              <a:t>400 ppm de concentração de gás </a:t>
            </a:r>
          </a:p>
          <a:p>
            <a:r>
              <a:rPr lang="pt">
                <a:cs typeface="Calibri"/>
              </a:rPr>
              <a:t>A margem de segurança na detecção é representada pela diferença entre uma concentração </a:t>
            </a:r>
            <a:r>
              <a:rPr lang="pt" b="1">
                <a:cs typeface="Calibri"/>
              </a:rPr>
              <a:t>de 150 ppm e 400 ppm</a:t>
            </a:r>
          </a:p>
        </p:txBody>
      </p:sp>
      <p:sp>
        <p:nvSpPr>
          <p:cNvPr id="17" name="Прямоугольник 21">
            <a:extLst>
              <a:ext uri="{FF2B5EF4-FFF2-40B4-BE49-F238E27FC236}">
                <a16:creationId xmlns:a16="http://schemas.microsoft.com/office/drawing/2014/main" id="{D5996AAB-8997-4530-B9C7-49469FF88B26}"/>
              </a:ext>
            </a:extLst>
          </p:cNvPr>
          <p:cNvSpPr/>
          <p:nvPr/>
        </p:nvSpPr>
        <p:spPr>
          <a:xfrm>
            <a:off x="1851724" y="3399339"/>
            <a:ext cx="2185584" cy="338554"/>
          </a:xfrm>
          <a:prstGeom prst="rect">
            <a:avLst/>
          </a:prstGeom>
          <a:solidFill>
            <a:schemeClr val="bg1"/>
          </a:solidFill>
        </p:spPr>
        <p:txBody>
          <a:bodyPr wrap="square">
            <a:spAutoFit/>
          </a:bodyPr>
          <a:lstStyle/>
          <a:p>
            <a:r>
              <a:rPr lang="pt" sz="1600" b="1" dirty="0">
                <a:solidFill>
                  <a:schemeClr val="accent6">
                    <a:lumMod val="75000"/>
                  </a:schemeClr>
                </a:solidFill>
              </a:rPr>
              <a:t>(FPA está em ALARME)</a:t>
            </a:r>
            <a:endParaRPr lang="ru-RU" sz="1600" b="1" dirty="0">
              <a:solidFill>
                <a:schemeClr val="accent6">
                  <a:lumMod val="75000"/>
                </a:schemeClr>
              </a:solidFill>
            </a:endParaRPr>
          </a:p>
        </p:txBody>
      </p:sp>
      <p:sp>
        <p:nvSpPr>
          <p:cNvPr id="3" name="Прямоугольник 21">
            <a:extLst>
              <a:ext uri="{FF2B5EF4-FFF2-40B4-BE49-F238E27FC236}">
                <a16:creationId xmlns:a16="http://schemas.microsoft.com/office/drawing/2014/main" id="{3605F27D-ECAD-212A-F87D-62BBBF85A114}"/>
              </a:ext>
            </a:extLst>
          </p:cNvPr>
          <p:cNvSpPr/>
          <p:nvPr/>
        </p:nvSpPr>
        <p:spPr>
          <a:xfrm>
            <a:off x="1648982" y="4778570"/>
            <a:ext cx="2328019" cy="338554"/>
          </a:xfrm>
          <a:prstGeom prst="rect">
            <a:avLst/>
          </a:prstGeom>
          <a:solidFill>
            <a:schemeClr val="bg1"/>
          </a:solidFill>
        </p:spPr>
        <p:txBody>
          <a:bodyPr wrap="square">
            <a:spAutoFit/>
          </a:bodyPr>
          <a:lstStyle/>
          <a:p>
            <a:r>
              <a:rPr lang="pt" sz="1600" b="1" dirty="0">
                <a:solidFill>
                  <a:schemeClr val="accent6">
                    <a:lumMod val="75000"/>
                  </a:schemeClr>
                </a:solidFill>
              </a:rPr>
              <a:t>(FPA está em STANDBY)</a:t>
            </a:r>
            <a:endParaRPr lang="ru-RU" sz="1600" b="1" dirty="0">
              <a:solidFill>
                <a:schemeClr val="accent6">
                  <a:lumMod val="75000"/>
                </a:schemeClr>
              </a:solidFill>
            </a:endParaRPr>
          </a:p>
        </p:txBody>
      </p:sp>
    </p:spTree>
    <p:extLst>
      <p:ext uri="{BB962C8B-B14F-4D97-AF65-F5344CB8AC3E}">
        <p14:creationId xmlns:p14="http://schemas.microsoft.com/office/powerpoint/2010/main" val="2117447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1DB3D238-5592-47D6-9722-547CE86E7FF4}"/>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19</a:t>
            </a:fld>
            <a:endParaRPr lang="de-CH"/>
          </a:p>
        </p:txBody>
      </p:sp>
      <p:sp>
        <p:nvSpPr>
          <p:cNvPr id="19" name="Заголовок 1">
            <a:extLst>
              <a:ext uri="{FF2B5EF4-FFF2-40B4-BE49-F238E27FC236}">
                <a16:creationId xmlns:a16="http://schemas.microsoft.com/office/drawing/2014/main" id="{790BDF46-CE21-4197-A786-0B9E28258D60}"/>
              </a:ext>
            </a:extLst>
          </p:cNvPr>
          <p:cNvSpPr>
            <a:spLocks noGrp="1"/>
          </p:cNvSpPr>
          <p:nvPr>
            <p:ph type="title" idx="4294967295"/>
          </p:nvPr>
        </p:nvSpPr>
        <p:spPr>
          <a:xfrm>
            <a:off x="456048" y="45720"/>
            <a:ext cx="10515600" cy="1325563"/>
          </a:xfrm>
          <a:prstGeom prst="rect">
            <a:avLst/>
          </a:prstGeom>
        </p:spPr>
        <p:txBody>
          <a:bodyPr>
            <a:normAutofit/>
          </a:bodyPr>
          <a:lstStyle/>
          <a:p>
            <a:r>
              <a:rPr lang="pt" sz="4300" b="1" dirty="0">
                <a:solidFill>
                  <a:srgbClr val="18478E"/>
                </a:solidFill>
                <a:latin typeface="+mn-lt"/>
              </a:rPr>
              <a:t>FP24/X</a:t>
            </a:r>
            <a:endParaRPr lang="ru-RU" sz="4300" b="1" dirty="0">
              <a:solidFill>
                <a:srgbClr val="18478E"/>
              </a:solidFill>
              <a:latin typeface="+mn-lt"/>
            </a:endParaRPr>
          </a:p>
        </p:txBody>
      </p:sp>
      <p:sp>
        <p:nvSpPr>
          <p:cNvPr id="20" name="Номер слайда 3">
            <a:extLst>
              <a:ext uri="{FF2B5EF4-FFF2-40B4-BE49-F238E27FC236}">
                <a16:creationId xmlns:a16="http://schemas.microsoft.com/office/drawing/2014/main" id="{1A22D3DD-3ADB-4088-8DE7-3B4FF0784091}"/>
              </a:ext>
            </a:extLst>
          </p:cNvPr>
          <p:cNvSpPr txBox="1">
            <a:spLocks/>
          </p:cNvSpPr>
          <p:nvPr/>
        </p:nvSpPr>
        <p:spPr>
          <a:xfrm>
            <a:off x="9003466" y="6521122"/>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19</a:t>
            </a:fld>
            <a:endParaRPr lang="de-CH"/>
          </a:p>
        </p:txBody>
      </p:sp>
      <p:pic>
        <p:nvPicPr>
          <p:cNvPr id="21" name="Picture 4" descr="Graphical user interface&#10;&#10;Description automatically generated">
            <a:extLst>
              <a:ext uri="{FF2B5EF4-FFF2-40B4-BE49-F238E27FC236}">
                <a16:creationId xmlns:a16="http://schemas.microsoft.com/office/drawing/2014/main" id="{88FA0226-F1E2-4B04-8DFE-1A32158193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781" r="17089"/>
          <a:stretch/>
        </p:blipFill>
        <p:spPr>
          <a:xfrm>
            <a:off x="456048" y="1088849"/>
            <a:ext cx="2791152" cy="4397029"/>
          </a:xfrm>
          <a:prstGeom prst="rect">
            <a:avLst/>
          </a:prstGeom>
        </p:spPr>
      </p:pic>
      <p:sp>
        <p:nvSpPr>
          <p:cNvPr id="22" name="Rectangle 6">
            <a:extLst>
              <a:ext uri="{FF2B5EF4-FFF2-40B4-BE49-F238E27FC236}">
                <a16:creationId xmlns:a16="http://schemas.microsoft.com/office/drawing/2014/main" id="{7B99CD80-4D9B-4E0B-8600-B4380FB33409}"/>
              </a:ext>
            </a:extLst>
          </p:cNvPr>
          <p:cNvSpPr/>
          <p:nvPr/>
        </p:nvSpPr>
        <p:spPr>
          <a:xfrm>
            <a:off x="3406824" y="2714624"/>
            <a:ext cx="7967758" cy="2862322"/>
          </a:xfrm>
          <a:prstGeom prst="rect">
            <a:avLst/>
          </a:prstGeom>
        </p:spPr>
        <p:txBody>
          <a:bodyPr wrap="square">
            <a:spAutoFit/>
          </a:bodyPr>
          <a:lstStyle/>
          <a:p>
            <a:r>
              <a:rPr lang="pt" dirty="0"/>
              <a:t>2 modos de operação:</a:t>
            </a:r>
          </a:p>
          <a:p>
            <a:endParaRPr lang="en-GB" dirty="0"/>
          </a:p>
          <a:p>
            <a:pPr marL="342900" indent="-342900">
              <a:buAutoNum type="arabicPeriod"/>
            </a:pPr>
            <a:r>
              <a:rPr lang="pt" dirty="0"/>
              <a:t>Modo padrão :</a:t>
            </a:r>
            <a:endParaRPr lang="en-GB" dirty="0"/>
          </a:p>
          <a:p>
            <a:r>
              <a:rPr lang="pt" dirty="0"/>
              <a:t>O FPA entra no modo ALARME quando a concentração de gás fica acima do limite e permanece lá </a:t>
            </a:r>
            <a:r>
              <a:rPr lang="pt" b="1" dirty="0"/>
              <a:t>até que a concentração caia abaixo do limite</a:t>
            </a:r>
          </a:p>
          <a:p>
            <a:endParaRPr lang="en-GB" dirty="0"/>
          </a:p>
          <a:p>
            <a:r>
              <a:rPr lang="pt" dirty="0"/>
              <a:t>2. Modo de travamento do ALARME :</a:t>
            </a:r>
            <a:endParaRPr lang="en-GB" dirty="0"/>
          </a:p>
          <a:p>
            <a:r>
              <a:rPr lang="pt" dirty="0"/>
              <a:t>O FPA entra no modo ALARME quando a concentração de gás ultrapassa o limite e permanece lá </a:t>
            </a:r>
            <a:r>
              <a:rPr lang="pt" b="1" dirty="0"/>
              <a:t>até que um dos botões seja pressionado</a:t>
            </a:r>
            <a:endParaRPr lang="en-RU" b="1" dirty="0"/>
          </a:p>
          <a:p>
            <a:endParaRPr lang="en-RU" dirty="0"/>
          </a:p>
        </p:txBody>
      </p:sp>
      <p:sp>
        <p:nvSpPr>
          <p:cNvPr id="23" name="Rectangle 13">
            <a:extLst>
              <a:ext uri="{FF2B5EF4-FFF2-40B4-BE49-F238E27FC236}">
                <a16:creationId xmlns:a16="http://schemas.microsoft.com/office/drawing/2014/main" id="{C9131119-DF7C-4619-B6A2-6B6D71C4E8AF}"/>
              </a:ext>
            </a:extLst>
          </p:cNvPr>
          <p:cNvSpPr/>
          <p:nvPr/>
        </p:nvSpPr>
        <p:spPr>
          <a:xfrm>
            <a:off x="3406824" y="1281054"/>
            <a:ext cx="7967758" cy="1200329"/>
          </a:xfrm>
          <a:prstGeom prst="rect">
            <a:avLst/>
          </a:prstGeom>
        </p:spPr>
        <p:txBody>
          <a:bodyPr wrap="square">
            <a:spAutoFit/>
          </a:bodyPr>
          <a:lstStyle/>
          <a:p>
            <a:pPr marL="285750" indent="-285750">
              <a:buFont typeface="Wingdings" pitchFamily="2" charset="2"/>
              <a:buChar char="§"/>
            </a:pPr>
            <a:r>
              <a:rPr lang="pt" dirty="0"/>
              <a:t>Display integrado mostra o endereço </a:t>
            </a:r>
            <a:r>
              <a:rPr lang="pt" dirty="0" err="1"/>
              <a:t>Modbus</a:t>
            </a:r>
            <a:endParaRPr lang="pt" dirty="0"/>
          </a:p>
          <a:p>
            <a:pPr marL="285750" indent="-285750">
              <a:buFont typeface="Wingdings" pitchFamily="2" charset="2"/>
              <a:buChar char="§"/>
            </a:pPr>
            <a:r>
              <a:rPr lang="pt" dirty="0"/>
              <a:t>O volume para uso entre 0,1 a 1m </a:t>
            </a:r>
            <a:r>
              <a:rPr lang="pt" baseline="30000" dirty="0"/>
              <a:t>3</a:t>
            </a:r>
          </a:p>
          <a:p>
            <a:pPr marL="285750" indent="-285750">
              <a:buFont typeface="Wingdings" pitchFamily="2" charset="2"/>
              <a:buChar char="§"/>
            </a:pPr>
            <a:r>
              <a:rPr lang="pt" dirty="0"/>
              <a:t>A saída de contato seco possui contato normalmente aberto e normalmente fechado</a:t>
            </a:r>
          </a:p>
        </p:txBody>
      </p:sp>
    </p:spTree>
    <p:extLst>
      <p:ext uri="{BB962C8B-B14F-4D97-AF65-F5344CB8AC3E}">
        <p14:creationId xmlns:p14="http://schemas.microsoft.com/office/powerpoint/2010/main" val="115655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79879274-8AF7-4591-A849-760879F8E2B0}"/>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20</a:t>
            </a:fld>
            <a:endParaRPr lang="de-CH"/>
          </a:p>
        </p:txBody>
      </p:sp>
      <p:sp>
        <p:nvSpPr>
          <p:cNvPr id="7" name="Заголовок 1">
            <a:extLst>
              <a:ext uri="{FF2B5EF4-FFF2-40B4-BE49-F238E27FC236}">
                <a16:creationId xmlns:a16="http://schemas.microsoft.com/office/drawing/2014/main" id="{BE35B172-4698-45AA-B3D2-6726AB92EC19}"/>
              </a:ext>
            </a:extLst>
          </p:cNvPr>
          <p:cNvSpPr>
            <a:spLocks noGrp="1"/>
          </p:cNvSpPr>
          <p:nvPr>
            <p:ph type="title" idx="4294967295"/>
          </p:nvPr>
        </p:nvSpPr>
        <p:spPr>
          <a:xfrm>
            <a:off x="456047" y="126652"/>
            <a:ext cx="10515600" cy="1325563"/>
          </a:xfrm>
          <a:prstGeom prst="rect">
            <a:avLst/>
          </a:prstGeom>
        </p:spPr>
        <p:txBody>
          <a:bodyPr>
            <a:normAutofit/>
          </a:bodyPr>
          <a:lstStyle/>
          <a:p>
            <a:r>
              <a:rPr lang="pt" sz="4300" b="1" dirty="0">
                <a:solidFill>
                  <a:srgbClr val="18478E"/>
                </a:solidFill>
                <a:latin typeface="+mn-lt"/>
              </a:rPr>
              <a:t>FP24(4S)</a:t>
            </a:r>
            <a:endParaRPr lang="ru-RU" sz="4300" b="1" dirty="0">
              <a:solidFill>
                <a:srgbClr val="18478E"/>
              </a:solidFill>
              <a:latin typeface="+mn-lt"/>
            </a:endParaRPr>
          </a:p>
        </p:txBody>
      </p:sp>
      <p:sp>
        <p:nvSpPr>
          <p:cNvPr id="8" name="Номер слайда 3">
            <a:extLst>
              <a:ext uri="{FF2B5EF4-FFF2-40B4-BE49-F238E27FC236}">
                <a16:creationId xmlns:a16="http://schemas.microsoft.com/office/drawing/2014/main" id="{EEB63807-ECBC-4219-85AF-47C97ECA383A}"/>
              </a:ext>
            </a:extLst>
          </p:cNvPr>
          <p:cNvSpPr txBox="1">
            <a:spLocks/>
          </p:cNvSpPr>
          <p:nvPr/>
        </p:nvSpPr>
        <p:spPr>
          <a:xfrm>
            <a:off x="9003466" y="6521122"/>
            <a:ext cx="2743200" cy="365125"/>
          </a:xfrm>
          <a:prstGeom prst="rect">
            <a:avLst/>
          </a:prstGeom>
        </p:spPr>
        <p:txBody>
          <a:bodyPr vert="horz" lIns="91440" tIns="45720" rIns="91440" bIns="45720" rtlCol="0" anchor="ctr"/>
          <a:lstStyle>
            <a:defPPr>
              <a:defRPr lang="pt"/>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E828958-8E6B-485F-9A3A-EFF45344AF93}" type="slidenum">
              <a:rPr lang="de-CH" smtClean="0"/>
              <a:pPr/>
              <a:t>20</a:t>
            </a:fld>
            <a:endParaRPr lang="de-CH"/>
          </a:p>
        </p:txBody>
      </p:sp>
      <p:sp>
        <p:nvSpPr>
          <p:cNvPr id="9" name="Rectangle 6">
            <a:extLst>
              <a:ext uri="{FF2B5EF4-FFF2-40B4-BE49-F238E27FC236}">
                <a16:creationId xmlns:a16="http://schemas.microsoft.com/office/drawing/2014/main" id="{ABFA8CE6-5EA7-48E2-BE9E-FB7499C17542}"/>
              </a:ext>
            </a:extLst>
          </p:cNvPr>
          <p:cNvSpPr/>
          <p:nvPr/>
        </p:nvSpPr>
        <p:spPr>
          <a:xfrm>
            <a:off x="5019586" y="3460164"/>
            <a:ext cx="5952061" cy="2031325"/>
          </a:xfrm>
          <a:prstGeom prst="rect">
            <a:avLst/>
          </a:prstGeom>
        </p:spPr>
        <p:txBody>
          <a:bodyPr wrap="square">
            <a:spAutoFit/>
          </a:bodyPr>
          <a:lstStyle/>
          <a:p>
            <a:r>
              <a:rPr lang="pt" dirty="0"/>
              <a:t>4 modos de operação:</a:t>
            </a:r>
          </a:p>
          <a:p>
            <a:endParaRPr lang="en-GB" dirty="0"/>
          </a:p>
          <a:p>
            <a:pPr marL="233363" indent="-233363">
              <a:buAutoNum type="arabicPeriod"/>
            </a:pPr>
            <a:r>
              <a:rPr lang="pt" dirty="0"/>
              <a:t>Modo padrão</a:t>
            </a:r>
          </a:p>
          <a:p>
            <a:r>
              <a:rPr lang="pt" dirty="0"/>
              <a:t>2. Modo de travamento do ALARME</a:t>
            </a:r>
            <a:endParaRPr lang="en-US" dirty="0"/>
          </a:p>
          <a:p>
            <a:r>
              <a:rPr lang="pt" dirty="0"/>
              <a:t>3. Um sensor com fio atua como externo</a:t>
            </a:r>
          </a:p>
          <a:p>
            <a:r>
              <a:rPr lang="pt" dirty="0"/>
              <a:t>4. Combinação dos modos 2 e 3</a:t>
            </a:r>
            <a:endParaRPr lang="en-GB" dirty="0"/>
          </a:p>
          <a:p>
            <a:endParaRPr lang="en-RU"/>
          </a:p>
        </p:txBody>
      </p:sp>
      <p:sp>
        <p:nvSpPr>
          <p:cNvPr id="10" name="Rectangle 13">
            <a:extLst>
              <a:ext uri="{FF2B5EF4-FFF2-40B4-BE49-F238E27FC236}">
                <a16:creationId xmlns:a16="http://schemas.microsoft.com/office/drawing/2014/main" id="{21B81DD2-B9C8-4949-992F-C874BC97C42A}"/>
              </a:ext>
            </a:extLst>
          </p:cNvPr>
          <p:cNvSpPr/>
          <p:nvPr/>
        </p:nvSpPr>
        <p:spPr>
          <a:xfrm>
            <a:off x="5019586" y="871819"/>
            <a:ext cx="7172413" cy="2031325"/>
          </a:xfrm>
          <a:prstGeom prst="rect">
            <a:avLst/>
          </a:prstGeom>
        </p:spPr>
        <p:txBody>
          <a:bodyPr wrap="square">
            <a:spAutoFit/>
          </a:bodyPr>
          <a:lstStyle/>
          <a:p>
            <a:pPr marL="285750" indent="-285750">
              <a:buFont typeface="Wingdings" pitchFamily="2" charset="2"/>
              <a:buChar char="§"/>
            </a:pPr>
            <a:r>
              <a:rPr lang="pt" dirty="0"/>
              <a:t>Display integrado mostra o endereço Modbus</a:t>
            </a:r>
          </a:p>
          <a:p>
            <a:pPr marL="285750" indent="-285750">
              <a:buFont typeface="Wingdings" pitchFamily="2" charset="2"/>
              <a:buChar char="§"/>
            </a:pPr>
            <a:r>
              <a:rPr lang="pt" dirty="0"/>
              <a:t>Possui 4 sensores com fio, o comprimento máximo entre o sensor com fio e o corpo principal é de 10 metros</a:t>
            </a:r>
          </a:p>
          <a:p>
            <a:pPr marL="285750" indent="-285750">
              <a:buFont typeface="Wingdings" pitchFamily="2" charset="2"/>
              <a:buChar char="§"/>
            </a:pPr>
            <a:r>
              <a:rPr lang="pt" dirty="0"/>
              <a:t>Pode ser usado para grandes volumes (até 4m </a:t>
            </a:r>
            <a:r>
              <a:rPr lang="pt" baseline="30000" dirty="0"/>
              <a:t>3 </a:t>
            </a:r>
            <a:r>
              <a:rPr lang="pt" dirty="0"/>
              <a:t>)</a:t>
            </a:r>
          </a:p>
          <a:p>
            <a:pPr marL="285750" indent="-285750">
              <a:buFont typeface="Wingdings" pitchFamily="2" charset="2"/>
              <a:buChar char="§"/>
            </a:pPr>
            <a:r>
              <a:rPr lang="pt" dirty="0"/>
              <a:t>Pode ser utilizado para 4 compartimentos diferentes com volume de até 1m </a:t>
            </a:r>
            <a:r>
              <a:rPr lang="pt" baseline="30000" dirty="0"/>
              <a:t>3 </a:t>
            </a:r>
            <a:r>
              <a:rPr lang="pt" dirty="0"/>
              <a:t>cada</a:t>
            </a:r>
          </a:p>
          <a:p>
            <a:pPr marL="285750" indent="-285750">
              <a:buFont typeface="Wingdings" pitchFamily="2" charset="2"/>
              <a:buChar char="§"/>
            </a:pPr>
            <a:r>
              <a:rPr lang="pt" dirty="0"/>
              <a:t>Um dos sensores com fio pode ser usado como externo ( para instalações com presença de gases parasitas intermitentes)</a:t>
            </a:r>
          </a:p>
        </p:txBody>
      </p:sp>
      <p:pic>
        <p:nvPicPr>
          <p:cNvPr id="11" name="Picture 5" descr="A picture containing text, accordion, computer&#10;&#10;Description automatically generated">
            <a:extLst>
              <a:ext uri="{FF2B5EF4-FFF2-40B4-BE49-F238E27FC236}">
                <a16:creationId xmlns:a16="http://schemas.microsoft.com/office/drawing/2014/main" id="{128BC2A5-7E84-4417-954E-FC773DFE10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129" y="1200162"/>
            <a:ext cx="4638226" cy="4174403"/>
          </a:xfrm>
          <a:prstGeom prst="rect">
            <a:avLst/>
          </a:prstGeom>
        </p:spPr>
      </p:pic>
    </p:spTree>
    <p:extLst>
      <p:ext uri="{BB962C8B-B14F-4D97-AF65-F5344CB8AC3E}">
        <p14:creationId xmlns:p14="http://schemas.microsoft.com/office/powerpoint/2010/main" val="3777912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4">
            <a:extLst>
              <a:ext uri="{FF2B5EF4-FFF2-40B4-BE49-F238E27FC236}">
                <a16:creationId xmlns:a16="http://schemas.microsoft.com/office/drawing/2014/main" id="{92395683-5013-428C-A9D1-9BFE302D6CCF}"/>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t>21</a:t>
            </a:fld>
            <a:endParaRPr lang="de-CH"/>
          </a:p>
        </p:txBody>
      </p:sp>
      <p:pic>
        <p:nvPicPr>
          <p:cNvPr id="8" name="Picture 7">
            <a:extLst>
              <a:ext uri="{FF2B5EF4-FFF2-40B4-BE49-F238E27FC236}">
                <a16:creationId xmlns:a16="http://schemas.microsoft.com/office/drawing/2014/main" id="{B42B4EEA-C8A5-4E7E-9702-54302DA2B372}"/>
              </a:ext>
            </a:extLst>
          </p:cNvPr>
          <p:cNvPicPr>
            <a:picLocks noChangeAspect="1"/>
          </p:cNvPicPr>
          <p:nvPr/>
        </p:nvPicPr>
        <p:blipFill>
          <a:blip r:embed="rId2"/>
          <a:stretch>
            <a:fillRect/>
          </a:stretch>
        </p:blipFill>
        <p:spPr>
          <a:xfrm>
            <a:off x="658982" y="660929"/>
            <a:ext cx="3435257" cy="4789429"/>
          </a:xfrm>
          <a:prstGeom prst="rect">
            <a:avLst/>
          </a:prstGeom>
        </p:spPr>
      </p:pic>
      <p:sp>
        <p:nvSpPr>
          <p:cNvPr id="9" name="Rectangle 9">
            <a:extLst>
              <a:ext uri="{FF2B5EF4-FFF2-40B4-BE49-F238E27FC236}">
                <a16:creationId xmlns:a16="http://schemas.microsoft.com/office/drawing/2014/main" id="{A36CE0FE-30F2-4BFC-A4EE-BE2E45D7F0B7}"/>
              </a:ext>
            </a:extLst>
          </p:cNvPr>
          <p:cNvSpPr/>
          <p:nvPr/>
        </p:nvSpPr>
        <p:spPr>
          <a:xfrm>
            <a:off x="644651" y="5496244"/>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0" name="Rectangle 10">
            <a:extLst>
              <a:ext uri="{FF2B5EF4-FFF2-40B4-BE49-F238E27FC236}">
                <a16:creationId xmlns:a16="http://schemas.microsoft.com/office/drawing/2014/main" id="{38B7BC96-5CE1-41C4-8F32-A3B7F2A24304}"/>
              </a:ext>
            </a:extLst>
          </p:cNvPr>
          <p:cNvSpPr/>
          <p:nvPr/>
        </p:nvSpPr>
        <p:spPr>
          <a:xfrm>
            <a:off x="4645514" y="458340"/>
            <a:ext cx="2209972" cy="927868"/>
          </a:xfrm>
          <a:prstGeom prst="rect">
            <a:avLst/>
          </a:prstGeom>
        </p:spPr>
        <p:txBody>
          <a:bodyPr wrap="square">
            <a:spAutoFit/>
          </a:bodyPr>
          <a:lstStyle/>
          <a:p>
            <a:r>
              <a:rPr lang="pt" b="1">
                <a:solidFill>
                  <a:srgbClr val="44545E"/>
                </a:solidFill>
                <a:latin typeface="Calibri" panose="020F0502020204030204" pitchFamily="34" charset="0"/>
              </a:rPr>
              <a:t>Aparelhagem com compartimentos separados</a:t>
            </a:r>
            <a:endParaRPr lang="en-RU" b="1"/>
          </a:p>
        </p:txBody>
      </p:sp>
      <p:sp>
        <p:nvSpPr>
          <p:cNvPr id="11" name="Oval 11">
            <a:extLst>
              <a:ext uri="{FF2B5EF4-FFF2-40B4-BE49-F238E27FC236}">
                <a16:creationId xmlns:a16="http://schemas.microsoft.com/office/drawing/2014/main" id="{2D996797-0E1F-48DA-989E-606EB6F747BB}"/>
              </a:ext>
            </a:extLst>
          </p:cNvPr>
          <p:cNvSpPr/>
          <p:nvPr/>
        </p:nvSpPr>
        <p:spPr>
          <a:xfrm>
            <a:off x="2919330" y="5500689"/>
            <a:ext cx="685428" cy="30891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2" name="Rectangle 12">
            <a:extLst>
              <a:ext uri="{FF2B5EF4-FFF2-40B4-BE49-F238E27FC236}">
                <a16:creationId xmlns:a16="http://schemas.microsoft.com/office/drawing/2014/main" id="{E45C57E1-2372-48B3-82EA-43439FB3344F}"/>
              </a:ext>
            </a:extLst>
          </p:cNvPr>
          <p:cNvSpPr/>
          <p:nvPr/>
        </p:nvSpPr>
        <p:spPr>
          <a:xfrm>
            <a:off x="3686678" y="5472902"/>
            <a:ext cx="601447" cy="369332"/>
          </a:xfrm>
          <a:prstGeom prst="rect">
            <a:avLst/>
          </a:prstGeom>
        </p:spPr>
        <p:txBody>
          <a:bodyPr wrap="none">
            <a:spAutoFit/>
          </a:bodyPr>
          <a:lstStyle/>
          <a:p>
            <a:r>
              <a:rPr lang="pt" dirty="0" err="1">
                <a:solidFill>
                  <a:srgbClr val="44545E"/>
                </a:solidFill>
                <a:latin typeface="Calibri" panose="020F0502020204030204" pitchFamily="34" charset="0"/>
              </a:rPr>
              <a:t>rFPT</a:t>
            </a:r>
            <a:endParaRPr lang="en-RU"/>
          </a:p>
        </p:txBody>
      </p:sp>
      <p:grpSp>
        <p:nvGrpSpPr>
          <p:cNvPr id="13" name="Group 4">
            <a:extLst>
              <a:ext uri="{FF2B5EF4-FFF2-40B4-BE49-F238E27FC236}">
                <a16:creationId xmlns:a16="http://schemas.microsoft.com/office/drawing/2014/main" id="{D2A2129E-D16F-4211-B694-5E0D90E16D2A}"/>
              </a:ext>
            </a:extLst>
          </p:cNvPr>
          <p:cNvGrpSpPr/>
          <p:nvPr/>
        </p:nvGrpSpPr>
        <p:grpSpPr>
          <a:xfrm>
            <a:off x="8582683" y="268448"/>
            <a:ext cx="2316673" cy="5573786"/>
            <a:chOff x="7845129" y="221688"/>
            <a:chExt cx="2316673" cy="6414623"/>
          </a:xfrm>
        </p:grpSpPr>
        <p:pic>
          <p:nvPicPr>
            <p:cNvPr id="14" name="Picture 8">
              <a:extLst>
                <a:ext uri="{FF2B5EF4-FFF2-40B4-BE49-F238E27FC236}">
                  <a16:creationId xmlns:a16="http://schemas.microsoft.com/office/drawing/2014/main" id="{BADAA633-6B01-4CAE-8263-D3DD9C19741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51604"/>
            <a:stretch/>
          </p:blipFill>
          <p:spPr>
            <a:xfrm>
              <a:off x="7845129" y="221688"/>
              <a:ext cx="2316673" cy="6414623"/>
            </a:xfrm>
            <a:prstGeom prst="rect">
              <a:avLst/>
            </a:prstGeom>
          </p:spPr>
        </p:pic>
        <p:sp>
          <p:nvSpPr>
            <p:cNvPr id="15" name="Rectangle 14">
              <a:extLst>
                <a:ext uri="{FF2B5EF4-FFF2-40B4-BE49-F238E27FC236}">
                  <a16:creationId xmlns:a16="http://schemas.microsoft.com/office/drawing/2014/main" id="{1D64F8D6-F123-4F8E-ACA7-35A8CA940493}"/>
                </a:ext>
              </a:extLst>
            </p:cNvPr>
            <p:cNvSpPr/>
            <p:nvPr/>
          </p:nvSpPr>
          <p:spPr>
            <a:xfrm>
              <a:off x="7953208" y="771906"/>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6" name="Rectangle 15">
              <a:extLst>
                <a:ext uri="{FF2B5EF4-FFF2-40B4-BE49-F238E27FC236}">
                  <a16:creationId xmlns:a16="http://schemas.microsoft.com/office/drawing/2014/main" id="{1FB6EFA0-4C7A-4A59-9A09-E682EA5FB8AA}"/>
                </a:ext>
              </a:extLst>
            </p:cNvPr>
            <p:cNvSpPr/>
            <p:nvPr/>
          </p:nvSpPr>
          <p:spPr>
            <a:xfrm>
              <a:off x="9685755" y="771906"/>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7" name="Rectangle 16">
              <a:extLst>
                <a:ext uri="{FF2B5EF4-FFF2-40B4-BE49-F238E27FC236}">
                  <a16:creationId xmlns:a16="http://schemas.microsoft.com/office/drawing/2014/main" id="{3E411F4B-6E67-45E0-A2BD-1E5C6D93B901}"/>
                </a:ext>
              </a:extLst>
            </p:cNvPr>
            <p:cNvSpPr/>
            <p:nvPr/>
          </p:nvSpPr>
          <p:spPr>
            <a:xfrm>
              <a:off x="9685755" y="3286506"/>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8" name="Rectangle 17">
              <a:extLst>
                <a:ext uri="{FF2B5EF4-FFF2-40B4-BE49-F238E27FC236}">
                  <a16:creationId xmlns:a16="http://schemas.microsoft.com/office/drawing/2014/main" id="{261F7051-3A42-4D2A-A0EE-728A3B3835A2}"/>
                </a:ext>
              </a:extLst>
            </p:cNvPr>
            <p:cNvSpPr/>
            <p:nvPr/>
          </p:nvSpPr>
          <p:spPr>
            <a:xfrm>
              <a:off x="7977271" y="3286506"/>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grpSp>
      <p:sp>
        <p:nvSpPr>
          <p:cNvPr id="19" name="Rectangle 18">
            <a:extLst>
              <a:ext uri="{FF2B5EF4-FFF2-40B4-BE49-F238E27FC236}">
                <a16:creationId xmlns:a16="http://schemas.microsoft.com/office/drawing/2014/main" id="{75C53C92-09C0-4A88-9334-84955B1396F1}"/>
              </a:ext>
            </a:extLst>
          </p:cNvPr>
          <p:cNvSpPr/>
          <p:nvPr/>
        </p:nvSpPr>
        <p:spPr>
          <a:xfrm>
            <a:off x="11229972" y="3788507"/>
            <a:ext cx="567784" cy="369332"/>
          </a:xfrm>
          <a:prstGeom prst="rect">
            <a:avLst/>
          </a:prstGeom>
        </p:spPr>
        <p:txBody>
          <a:bodyPr wrap="none">
            <a:spAutoFit/>
          </a:bodyPr>
          <a:lstStyle/>
          <a:p>
            <a:r>
              <a:rPr lang="pt" b="1" dirty="0">
                <a:solidFill>
                  <a:srgbClr val="4052A1"/>
                </a:solidFill>
                <a:latin typeface="Calibri" panose="020F0502020204030204" pitchFamily="34" charset="0"/>
              </a:rPr>
              <a:t>3m</a:t>
            </a:r>
            <a:r>
              <a:rPr lang="pt" b="1" baseline="30000" dirty="0">
                <a:solidFill>
                  <a:srgbClr val="4052A1"/>
                </a:solidFill>
                <a:latin typeface="Calibri" panose="020F0502020204030204" pitchFamily="34" charset="0"/>
              </a:rPr>
              <a:t>3​</a:t>
            </a:r>
            <a:endParaRPr lang="ru-RU" b="1" baseline="30000" dirty="0">
              <a:solidFill>
                <a:srgbClr val="4052A1"/>
              </a:solidFill>
            </a:endParaRPr>
          </a:p>
        </p:txBody>
      </p:sp>
      <p:cxnSp>
        <p:nvCxnSpPr>
          <p:cNvPr id="20" name="Straight Arrow Connector 19">
            <a:extLst>
              <a:ext uri="{FF2B5EF4-FFF2-40B4-BE49-F238E27FC236}">
                <a16:creationId xmlns:a16="http://schemas.microsoft.com/office/drawing/2014/main" id="{7AFEE646-A7C2-4AB4-9A9B-596B36D1E4E4}"/>
              </a:ext>
            </a:extLst>
          </p:cNvPr>
          <p:cNvCxnSpPr>
            <a:cxnSpLocks/>
          </p:cNvCxnSpPr>
          <p:nvPr/>
        </p:nvCxnSpPr>
        <p:spPr>
          <a:xfrm flipH="1" flipV="1">
            <a:off x="10899356" y="3402605"/>
            <a:ext cx="330616" cy="411629"/>
          </a:xfrm>
          <a:prstGeom prst="straightConnector1">
            <a:avLst/>
          </a:prstGeom>
          <a:ln w="19050">
            <a:solidFill>
              <a:srgbClr val="4859A5"/>
            </a:solidFill>
            <a:tailEnd type="triangle"/>
          </a:ln>
        </p:spPr>
        <p:style>
          <a:lnRef idx="1">
            <a:schemeClr val="dk1"/>
          </a:lnRef>
          <a:fillRef idx="0">
            <a:schemeClr val="dk1"/>
          </a:fillRef>
          <a:effectRef idx="0">
            <a:schemeClr val="dk1"/>
          </a:effectRef>
          <a:fontRef idx="minor">
            <a:schemeClr val="tx1"/>
          </a:fontRef>
        </p:style>
      </p:cxnSp>
      <p:sp>
        <p:nvSpPr>
          <p:cNvPr id="21" name="Rectangle 30">
            <a:extLst>
              <a:ext uri="{FF2B5EF4-FFF2-40B4-BE49-F238E27FC236}">
                <a16:creationId xmlns:a16="http://schemas.microsoft.com/office/drawing/2014/main" id="{34B3C1DA-8CB9-4583-AF0D-87D9E5118E08}"/>
              </a:ext>
            </a:extLst>
          </p:cNvPr>
          <p:cNvSpPr/>
          <p:nvPr/>
        </p:nvSpPr>
        <p:spPr>
          <a:xfrm>
            <a:off x="5637959" y="4498069"/>
            <a:ext cx="2885255" cy="369332"/>
          </a:xfrm>
          <a:prstGeom prst="rect">
            <a:avLst/>
          </a:prstGeom>
        </p:spPr>
        <p:txBody>
          <a:bodyPr wrap="square">
            <a:spAutoFit/>
          </a:bodyPr>
          <a:lstStyle/>
          <a:p>
            <a:r>
              <a:rPr lang="pt" b="1" dirty="0">
                <a:solidFill>
                  <a:srgbClr val="44545E"/>
                </a:solidFill>
                <a:latin typeface="Calibri" panose="020F0502020204030204" pitchFamily="34" charset="0"/>
              </a:rPr>
              <a:t>Painel com grande volume</a:t>
            </a:r>
            <a:endParaRPr lang="en-RU" b="1" dirty="0"/>
          </a:p>
        </p:txBody>
      </p:sp>
      <mc:AlternateContent xmlns:mc="http://schemas.openxmlformats.org/markup-compatibility/2006" xmlns:p14="http://schemas.microsoft.com/office/powerpoint/2010/main">
        <mc:Choice Requires="p14">
          <p:contentPart p14:bwMode="auto" r:id="rId4">
            <p14:nvContentPartPr>
              <p14:cNvPr id="22" name="Ink 31">
                <a:extLst>
                  <a:ext uri="{FF2B5EF4-FFF2-40B4-BE49-F238E27FC236}">
                    <a16:creationId xmlns:a16="http://schemas.microsoft.com/office/drawing/2014/main" id="{74FA4FB5-ADDC-4A6D-ABBC-7F5424EA50CA}"/>
                  </a:ext>
                </a:extLst>
              </p14:cNvPr>
              <p14:cNvContentPartPr/>
              <p14:nvPr/>
            </p14:nvContentPartPr>
            <p14:xfrm>
              <a:off x="3986889" y="1348824"/>
              <a:ext cx="808200" cy="1558080"/>
            </p14:xfrm>
          </p:contentPart>
        </mc:Choice>
        <mc:Fallback xmlns="">
          <p:pic>
            <p:nvPicPr>
              <p:cNvPr id="22" name="Ink 31">
                <a:extLst>
                  <a:ext uri="{FF2B5EF4-FFF2-40B4-BE49-F238E27FC236}">
                    <a16:creationId xmlns:a16="http://schemas.microsoft.com/office/drawing/2014/main" id="{74FA4FB5-ADDC-4A6D-ABBC-7F5424EA50CA}"/>
                  </a:ext>
                </a:extLst>
              </p:cNvPr>
              <p:cNvPicPr/>
              <p:nvPr/>
            </p:nvPicPr>
            <p:blipFill>
              <a:blip r:embed="rId6"/>
              <a:stretch>
                <a:fillRect/>
              </a:stretch>
            </p:blipFill>
            <p:spPr>
              <a:xfrm>
                <a:off x="3969249" y="1331184"/>
                <a:ext cx="842760" cy="1592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Ink 32">
                <a:extLst>
                  <a:ext uri="{FF2B5EF4-FFF2-40B4-BE49-F238E27FC236}">
                    <a16:creationId xmlns:a16="http://schemas.microsoft.com/office/drawing/2014/main" id="{F53CB378-260B-47DC-B610-06A66F6BE58B}"/>
                  </a:ext>
                </a:extLst>
              </p14:cNvPr>
              <p14:cNvContentPartPr/>
              <p14:nvPr/>
            </p14:nvContentPartPr>
            <p14:xfrm flipH="1" flipV="1">
              <a:off x="7096857" y="3232163"/>
              <a:ext cx="1357374" cy="1334689"/>
            </p14:xfrm>
          </p:contentPart>
        </mc:Choice>
        <mc:Fallback xmlns="">
          <p:pic>
            <p:nvPicPr>
              <p:cNvPr id="23" name="Ink 32">
                <a:extLst>
                  <a:ext uri="{FF2B5EF4-FFF2-40B4-BE49-F238E27FC236}">
                    <a16:creationId xmlns:a16="http://schemas.microsoft.com/office/drawing/2014/main" id="{F53CB378-260B-47DC-B610-06A66F6BE58B}"/>
                  </a:ext>
                </a:extLst>
              </p:cNvPr>
              <p:cNvPicPr/>
              <p:nvPr/>
            </p:nvPicPr>
            <p:blipFill>
              <a:blip r:embed="rId8"/>
              <a:stretch>
                <a:fillRect/>
              </a:stretch>
            </p:blipFill>
            <p:spPr>
              <a:xfrm flipH="1" flipV="1">
                <a:off x="7079215" y="3214526"/>
                <a:ext cx="1391938" cy="1369244"/>
              </a:xfrm>
              <a:prstGeom prst="rect">
                <a:avLst/>
              </a:prstGeom>
            </p:spPr>
          </p:pic>
        </mc:Fallback>
      </mc:AlternateContent>
      <p:sp>
        <p:nvSpPr>
          <p:cNvPr id="24" name="Заголовок 1">
            <a:extLst>
              <a:ext uri="{FF2B5EF4-FFF2-40B4-BE49-F238E27FC236}">
                <a16:creationId xmlns:a16="http://schemas.microsoft.com/office/drawing/2014/main" id="{71EB80AE-31BB-47FC-899B-443DB9642CAC}"/>
              </a:ext>
            </a:extLst>
          </p:cNvPr>
          <p:cNvSpPr>
            <a:spLocks noGrp="1"/>
          </p:cNvSpPr>
          <p:nvPr>
            <p:ph type="title" idx="4294967295"/>
          </p:nvPr>
        </p:nvSpPr>
        <p:spPr>
          <a:xfrm>
            <a:off x="528925" y="125039"/>
            <a:ext cx="2804510" cy="1071780"/>
          </a:xfrm>
          <a:prstGeom prst="rect">
            <a:avLst/>
          </a:prstGeom>
        </p:spPr>
        <p:txBody>
          <a:bodyPr>
            <a:normAutofit/>
          </a:bodyPr>
          <a:lstStyle/>
          <a:p>
            <a:r>
              <a:rPr lang="pt" sz="4300" b="1" dirty="0">
                <a:solidFill>
                  <a:srgbClr val="18478E"/>
                </a:solidFill>
                <a:latin typeface="+mn-lt"/>
              </a:rPr>
              <a:t>FP24(4S)</a:t>
            </a:r>
            <a:endParaRPr lang="ru-RU" sz="4300" b="1" dirty="0">
              <a:solidFill>
                <a:srgbClr val="18478E"/>
              </a:solidFill>
              <a:latin typeface="+mn-lt"/>
            </a:endParaRPr>
          </a:p>
        </p:txBody>
      </p:sp>
      <p:sp>
        <p:nvSpPr>
          <p:cNvPr id="3" name="Rectangle 12">
            <a:extLst>
              <a:ext uri="{FF2B5EF4-FFF2-40B4-BE49-F238E27FC236}">
                <a16:creationId xmlns:a16="http://schemas.microsoft.com/office/drawing/2014/main" id="{3EEC6730-857F-F488-C677-2D07C344FD32}"/>
              </a:ext>
            </a:extLst>
          </p:cNvPr>
          <p:cNvSpPr/>
          <p:nvPr/>
        </p:nvSpPr>
        <p:spPr>
          <a:xfrm>
            <a:off x="1016168" y="5472902"/>
            <a:ext cx="1572546" cy="369332"/>
          </a:xfrm>
          <a:prstGeom prst="rect">
            <a:avLst/>
          </a:prstGeom>
        </p:spPr>
        <p:txBody>
          <a:bodyPr wrap="none">
            <a:spAutoFit/>
          </a:bodyPr>
          <a:lstStyle/>
          <a:p>
            <a:r>
              <a:rPr lang="pt" dirty="0">
                <a:solidFill>
                  <a:srgbClr val="44545E"/>
                </a:solidFill>
                <a:latin typeface="Calibri" panose="020F0502020204030204" pitchFamily="34" charset="0"/>
              </a:rPr>
              <a:t>Sensor com fio</a:t>
            </a:r>
            <a:endParaRPr lang="en-RU"/>
          </a:p>
        </p:txBody>
      </p:sp>
    </p:spTree>
    <p:extLst>
      <p:ext uri="{BB962C8B-B14F-4D97-AF65-F5344CB8AC3E}">
        <p14:creationId xmlns:p14="http://schemas.microsoft.com/office/powerpoint/2010/main" val="4219258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7">
            <a:extLst>
              <a:ext uri="{FF2B5EF4-FFF2-40B4-BE49-F238E27FC236}">
                <a16:creationId xmlns:a16="http://schemas.microsoft.com/office/drawing/2014/main" id="{ACF76E07-A4C4-4F6B-9054-4BEC1C62A463}"/>
              </a:ext>
            </a:extLst>
          </p:cNvPr>
          <p:cNvSpPr/>
          <p:nvPr/>
        </p:nvSpPr>
        <p:spPr>
          <a:xfrm>
            <a:off x="9765866" y="1313701"/>
            <a:ext cx="2048574" cy="1143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Заголовок 1">
            <a:extLst>
              <a:ext uri="{FF2B5EF4-FFF2-40B4-BE49-F238E27FC236}">
                <a16:creationId xmlns:a16="http://schemas.microsoft.com/office/drawing/2014/main" id="{B2E98BA1-8549-479E-8203-EE858D52111D}"/>
              </a:ext>
            </a:extLst>
          </p:cNvPr>
          <p:cNvSpPr>
            <a:spLocks noGrp="1"/>
          </p:cNvSpPr>
          <p:nvPr>
            <p:ph type="title" idx="4294967295"/>
          </p:nvPr>
        </p:nvSpPr>
        <p:spPr>
          <a:xfrm>
            <a:off x="428312" y="76850"/>
            <a:ext cx="10972800" cy="1143000"/>
          </a:xfrm>
          <a:prstGeom prst="rect">
            <a:avLst/>
          </a:prstGeom>
        </p:spPr>
        <p:txBody>
          <a:bodyPr>
            <a:normAutofit/>
          </a:bodyPr>
          <a:lstStyle/>
          <a:p>
            <a:r>
              <a:rPr lang="pt" sz="4300" b="1" dirty="0">
                <a:solidFill>
                  <a:srgbClr val="18478E"/>
                </a:solidFill>
                <a:latin typeface="+mn-lt"/>
              </a:rPr>
              <a:t>FPC – Concentrador de Prevenção de Incêndios</a:t>
            </a:r>
            <a:endParaRPr lang="ru-RU" sz="4300" b="1" dirty="0">
              <a:solidFill>
                <a:srgbClr val="18478E"/>
              </a:solidFill>
              <a:latin typeface="+mn-lt"/>
            </a:endParaRPr>
          </a:p>
        </p:txBody>
      </p:sp>
      <p:sp>
        <p:nvSpPr>
          <p:cNvPr id="9" name="Номер слайда 3">
            <a:extLst>
              <a:ext uri="{FF2B5EF4-FFF2-40B4-BE49-F238E27FC236}">
                <a16:creationId xmlns:a16="http://schemas.microsoft.com/office/drawing/2014/main" id="{5054BC0E-FB72-46E3-BB15-08CDDF98A48F}"/>
              </a:ext>
            </a:extLst>
          </p:cNvPr>
          <p:cNvSpPr>
            <a:spLocks noGrp="1"/>
          </p:cNvSpPr>
          <p:nvPr>
            <p:ph type="sldNum" sz="quarter" idx="4294967295"/>
          </p:nvPr>
        </p:nvSpPr>
        <p:spPr>
          <a:xfrm>
            <a:off x="9294384" y="6471542"/>
            <a:ext cx="2743200" cy="365125"/>
          </a:xfrm>
          <a:prstGeom prst="rect">
            <a:avLst/>
          </a:prstGeom>
        </p:spPr>
        <p:txBody>
          <a:bodyPr/>
          <a:lstStyle/>
          <a:p>
            <a:fld id="{1E828958-8E6B-485F-9A3A-EFF45344AF93}" type="slidenum">
              <a:rPr lang="de-CH" smtClean="0"/>
              <a:pPr/>
              <a:t>22</a:t>
            </a:fld>
            <a:endParaRPr lang="de-CH" dirty="0"/>
          </a:p>
        </p:txBody>
      </p:sp>
      <p:sp>
        <p:nvSpPr>
          <p:cNvPr id="10" name="Rectangle 6">
            <a:extLst>
              <a:ext uri="{FF2B5EF4-FFF2-40B4-BE49-F238E27FC236}">
                <a16:creationId xmlns:a16="http://schemas.microsoft.com/office/drawing/2014/main" id="{9101BEA4-5159-4AA9-81A2-253CBAD6EDC2}"/>
              </a:ext>
            </a:extLst>
          </p:cNvPr>
          <p:cNvSpPr/>
          <p:nvPr/>
        </p:nvSpPr>
        <p:spPr>
          <a:xfrm>
            <a:off x="9671276" y="5131494"/>
            <a:ext cx="468398" cy="584775"/>
          </a:xfrm>
          <a:prstGeom prst="rect">
            <a:avLst/>
          </a:prstGeom>
        </p:spPr>
        <p:txBody>
          <a:bodyPr wrap="none">
            <a:spAutoFit/>
          </a:bodyPr>
          <a:lstStyle/>
          <a:p>
            <a:r>
              <a:rPr lang="pt" sz="3200">
                <a:solidFill>
                  <a:srgbClr val="18478E"/>
                </a:solidFill>
              </a:rPr>
              <a:t>…</a:t>
            </a:r>
            <a:endParaRPr lang="ru-RU" sz="3200">
              <a:solidFill>
                <a:srgbClr val="18478E"/>
              </a:solidFill>
            </a:endParaRPr>
          </a:p>
        </p:txBody>
      </p:sp>
      <p:sp>
        <p:nvSpPr>
          <p:cNvPr id="11" name="Rectangle 11">
            <a:extLst>
              <a:ext uri="{FF2B5EF4-FFF2-40B4-BE49-F238E27FC236}">
                <a16:creationId xmlns:a16="http://schemas.microsoft.com/office/drawing/2014/main" id="{122534A1-C987-4F4E-81E7-719CFEB6D985}"/>
              </a:ext>
            </a:extLst>
          </p:cNvPr>
          <p:cNvSpPr/>
          <p:nvPr/>
        </p:nvSpPr>
        <p:spPr>
          <a:xfrm>
            <a:off x="8840514" y="5870456"/>
            <a:ext cx="1556708" cy="369332"/>
          </a:xfrm>
          <a:prstGeom prst="rect">
            <a:avLst/>
          </a:prstGeom>
        </p:spPr>
        <p:txBody>
          <a:bodyPr wrap="none">
            <a:spAutoFit/>
          </a:bodyPr>
          <a:lstStyle/>
          <a:p>
            <a:r>
              <a:rPr lang="pt" b="1" dirty="0">
                <a:solidFill>
                  <a:schemeClr val="accent1">
                    <a:lumMod val="75000"/>
                  </a:schemeClr>
                </a:solidFill>
              </a:rPr>
              <a:t>Máx. – 32 FPAs</a:t>
            </a:r>
            <a:endParaRPr lang="ru-RU" b="1" dirty="0">
              <a:solidFill>
                <a:schemeClr val="accent1">
                  <a:lumMod val="75000"/>
                </a:schemeClr>
              </a:solidFill>
            </a:endParaRPr>
          </a:p>
        </p:txBody>
      </p:sp>
      <p:sp>
        <p:nvSpPr>
          <p:cNvPr id="12" name="Right Brace 12">
            <a:extLst>
              <a:ext uri="{FF2B5EF4-FFF2-40B4-BE49-F238E27FC236}">
                <a16:creationId xmlns:a16="http://schemas.microsoft.com/office/drawing/2014/main" id="{65E443EC-A159-4DE0-B0C6-99A43B9AA274}"/>
              </a:ext>
            </a:extLst>
          </p:cNvPr>
          <p:cNvSpPr/>
          <p:nvPr/>
        </p:nvSpPr>
        <p:spPr>
          <a:xfrm rot="5400000">
            <a:off x="9218624" y="3505430"/>
            <a:ext cx="400108" cy="4570848"/>
          </a:xfrm>
          <a:prstGeom prst="rightBrace">
            <a:avLst>
              <a:gd name="adj1" fmla="val 57153"/>
              <a:gd name="adj2" fmla="val 4966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cxnSp>
        <p:nvCxnSpPr>
          <p:cNvPr id="13" name="Straight Connector 34">
            <a:extLst>
              <a:ext uri="{FF2B5EF4-FFF2-40B4-BE49-F238E27FC236}">
                <a16:creationId xmlns:a16="http://schemas.microsoft.com/office/drawing/2014/main" id="{444BE104-1AF5-446F-AF44-51C57DD8277C}"/>
              </a:ext>
            </a:extLst>
          </p:cNvPr>
          <p:cNvCxnSpPr>
            <a:cxnSpLocks/>
          </p:cNvCxnSpPr>
          <p:nvPr/>
        </p:nvCxnSpPr>
        <p:spPr>
          <a:xfrm>
            <a:off x="7108169" y="3980772"/>
            <a:ext cx="4543871" cy="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4" name="Straight Connector 36">
            <a:extLst>
              <a:ext uri="{FF2B5EF4-FFF2-40B4-BE49-F238E27FC236}">
                <a16:creationId xmlns:a16="http://schemas.microsoft.com/office/drawing/2014/main" id="{7D2D36A4-6FC2-4ED3-9F54-D310CE28D574}"/>
              </a:ext>
            </a:extLst>
          </p:cNvPr>
          <p:cNvCxnSpPr>
            <a:cxnSpLocks/>
          </p:cNvCxnSpPr>
          <p:nvPr/>
        </p:nvCxnSpPr>
        <p:spPr>
          <a:xfrm>
            <a:off x="7143754" y="3510194"/>
            <a:ext cx="0" cy="914844"/>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15" name="Straight Connector 38">
            <a:extLst>
              <a:ext uri="{FF2B5EF4-FFF2-40B4-BE49-F238E27FC236}">
                <a16:creationId xmlns:a16="http://schemas.microsoft.com/office/drawing/2014/main" id="{7863245A-5085-4B22-A843-FF2731C52CC4}"/>
              </a:ext>
            </a:extLst>
          </p:cNvPr>
          <p:cNvCxnSpPr>
            <a:cxnSpLocks/>
          </p:cNvCxnSpPr>
          <p:nvPr/>
        </p:nvCxnSpPr>
        <p:spPr>
          <a:xfrm>
            <a:off x="7401709" y="4411524"/>
            <a:ext cx="0" cy="38752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Rectangle 46">
            <a:extLst>
              <a:ext uri="{FF2B5EF4-FFF2-40B4-BE49-F238E27FC236}">
                <a16:creationId xmlns:a16="http://schemas.microsoft.com/office/drawing/2014/main" id="{954817CF-9021-4A5C-BF00-ED161A02E562}"/>
              </a:ext>
            </a:extLst>
          </p:cNvPr>
          <p:cNvSpPr/>
          <p:nvPr/>
        </p:nvSpPr>
        <p:spPr>
          <a:xfrm>
            <a:off x="9219560" y="3684422"/>
            <a:ext cx="798617" cy="307777"/>
          </a:xfrm>
          <a:prstGeom prst="rect">
            <a:avLst/>
          </a:prstGeom>
        </p:spPr>
        <p:txBody>
          <a:bodyPr wrap="none">
            <a:spAutoFit/>
          </a:bodyPr>
          <a:lstStyle/>
          <a:p>
            <a:r>
              <a:rPr lang="pt" sz="1400" b="1">
                <a:solidFill>
                  <a:schemeClr val="accent1">
                    <a:lumMod val="75000"/>
                  </a:schemeClr>
                </a:solidFill>
              </a:rPr>
              <a:t>Modbus</a:t>
            </a:r>
            <a:endParaRPr lang="ru-RU" sz="1100" b="1">
              <a:solidFill>
                <a:schemeClr val="accent1">
                  <a:lumMod val="75000"/>
                </a:schemeClr>
              </a:solidFill>
            </a:endParaRPr>
          </a:p>
        </p:txBody>
      </p:sp>
      <p:sp>
        <p:nvSpPr>
          <p:cNvPr id="17" name="Rectangle 67">
            <a:extLst>
              <a:ext uri="{FF2B5EF4-FFF2-40B4-BE49-F238E27FC236}">
                <a16:creationId xmlns:a16="http://schemas.microsoft.com/office/drawing/2014/main" id="{75F111E6-AF1F-4ECD-91D2-4412A4542A7E}"/>
              </a:ext>
            </a:extLst>
          </p:cNvPr>
          <p:cNvSpPr/>
          <p:nvPr/>
        </p:nvSpPr>
        <p:spPr>
          <a:xfrm>
            <a:off x="602920" y="5067631"/>
            <a:ext cx="3917547" cy="369332"/>
          </a:xfrm>
          <a:prstGeom prst="rect">
            <a:avLst/>
          </a:prstGeom>
        </p:spPr>
        <p:txBody>
          <a:bodyPr wrap="none">
            <a:spAutoFit/>
          </a:bodyPr>
          <a:lstStyle/>
          <a:p>
            <a:r>
              <a:rPr lang="pt" b="1" dirty="0"/>
              <a:t>Tensão de alimentação: </a:t>
            </a:r>
            <a:r>
              <a:rPr lang="pt" dirty="0"/>
              <a:t>100-240 V CA (50/60 Hz)</a:t>
            </a:r>
            <a:endParaRPr lang="ru-RU" dirty="0"/>
          </a:p>
        </p:txBody>
      </p:sp>
      <p:sp>
        <p:nvSpPr>
          <p:cNvPr id="18" name="Rectangle 68">
            <a:extLst>
              <a:ext uri="{FF2B5EF4-FFF2-40B4-BE49-F238E27FC236}">
                <a16:creationId xmlns:a16="http://schemas.microsoft.com/office/drawing/2014/main" id="{5499BB17-8C99-4ACC-9736-4ABCAC761D77}"/>
              </a:ext>
            </a:extLst>
          </p:cNvPr>
          <p:cNvSpPr/>
          <p:nvPr/>
        </p:nvSpPr>
        <p:spPr>
          <a:xfrm>
            <a:off x="602920" y="5432792"/>
            <a:ext cx="3152401" cy="369332"/>
          </a:xfrm>
          <a:prstGeom prst="rect">
            <a:avLst/>
          </a:prstGeom>
        </p:spPr>
        <p:txBody>
          <a:bodyPr wrap="none">
            <a:spAutoFit/>
          </a:bodyPr>
          <a:lstStyle/>
          <a:p>
            <a:r>
              <a:rPr lang="pt" b="1" dirty="0"/>
              <a:t>Capacidade de log de eventos: </a:t>
            </a:r>
            <a:r>
              <a:rPr lang="pt" dirty="0"/>
              <a:t>1.024 eventos</a:t>
            </a:r>
            <a:endParaRPr lang="ru-RU" dirty="0"/>
          </a:p>
        </p:txBody>
      </p:sp>
      <p:sp>
        <p:nvSpPr>
          <p:cNvPr id="19" name="Rectangle 72">
            <a:extLst>
              <a:ext uri="{FF2B5EF4-FFF2-40B4-BE49-F238E27FC236}">
                <a16:creationId xmlns:a16="http://schemas.microsoft.com/office/drawing/2014/main" id="{4753792D-9BDE-4612-A1C1-A837EDB08D33}"/>
              </a:ext>
            </a:extLst>
          </p:cNvPr>
          <p:cNvSpPr/>
          <p:nvPr/>
        </p:nvSpPr>
        <p:spPr>
          <a:xfrm>
            <a:off x="1241766" y="3029417"/>
            <a:ext cx="1744517" cy="369332"/>
          </a:xfrm>
          <a:prstGeom prst="rect">
            <a:avLst/>
          </a:prstGeom>
        </p:spPr>
        <p:txBody>
          <a:bodyPr wrap="none">
            <a:spAutoFit/>
          </a:bodyPr>
          <a:lstStyle/>
          <a:p>
            <a:r>
              <a:rPr lang="pt" b="1"/>
              <a:t>Alto-falante de ALARME</a:t>
            </a:r>
            <a:endParaRPr lang="ru-RU"/>
          </a:p>
        </p:txBody>
      </p:sp>
      <p:pic>
        <p:nvPicPr>
          <p:cNvPr id="20" name="Picture 2" descr="Image result for значок динамика">
            <a:extLst>
              <a:ext uri="{FF2B5EF4-FFF2-40B4-BE49-F238E27FC236}">
                <a16:creationId xmlns:a16="http://schemas.microsoft.com/office/drawing/2014/main" id="{B5696E50-CD33-4EFC-8B60-269F0863142D}"/>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2920" y="2971740"/>
            <a:ext cx="501322" cy="5013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Image result for LED icon">
            <a:extLst>
              <a:ext uri="{FF2B5EF4-FFF2-40B4-BE49-F238E27FC236}">
                <a16:creationId xmlns:a16="http://schemas.microsoft.com/office/drawing/2014/main" id="{25365E4B-BD02-4431-8CFA-43732B8D9C6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1325" y="3524124"/>
            <a:ext cx="573411" cy="573411"/>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75">
            <a:extLst>
              <a:ext uri="{FF2B5EF4-FFF2-40B4-BE49-F238E27FC236}">
                <a16:creationId xmlns:a16="http://schemas.microsoft.com/office/drawing/2014/main" id="{5441D900-97E2-4C0C-A38D-147D5A98743B}"/>
              </a:ext>
            </a:extLst>
          </p:cNvPr>
          <p:cNvSpPr/>
          <p:nvPr/>
        </p:nvSpPr>
        <p:spPr>
          <a:xfrm>
            <a:off x="1241766" y="3611501"/>
            <a:ext cx="2824428" cy="369332"/>
          </a:xfrm>
          <a:prstGeom prst="rect">
            <a:avLst/>
          </a:prstGeom>
        </p:spPr>
        <p:txBody>
          <a:bodyPr wrap="none">
            <a:spAutoFit/>
          </a:bodyPr>
          <a:lstStyle/>
          <a:p>
            <a:r>
              <a:rPr lang="pt" b="1"/>
              <a:t>Indicação LED do status do FPA</a:t>
            </a:r>
            <a:endParaRPr lang="ru-RU"/>
          </a:p>
        </p:txBody>
      </p:sp>
      <p:pic>
        <p:nvPicPr>
          <p:cNvPr id="23" name="Picture 6" descr="Image result for SMS icon">
            <a:extLst>
              <a:ext uri="{FF2B5EF4-FFF2-40B4-BE49-F238E27FC236}">
                <a16:creationId xmlns:a16="http://schemas.microsoft.com/office/drawing/2014/main" id="{97B9F644-BC9F-41C6-9DA6-1628E04C847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66877" y="4171312"/>
            <a:ext cx="573407" cy="573407"/>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77">
            <a:extLst>
              <a:ext uri="{FF2B5EF4-FFF2-40B4-BE49-F238E27FC236}">
                <a16:creationId xmlns:a16="http://schemas.microsoft.com/office/drawing/2014/main" id="{F20B1BEF-9D98-4B08-9995-41D7A53D25F4}"/>
              </a:ext>
            </a:extLst>
          </p:cNvPr>
          <p:cNvSpPr/>
          <p:nvPr/>
        </p:nvSpPr>
        <p:spPr>
          <a:xfrm>
            <a:off x="1241766" y="4232066"/>
            <a:ext cx="4672946" cy="369332"/>
          </a:xfrm>
          <a:prstGeom prst="rect">
            <a:avLst/>
          </a:prstGeom>
        </p:spPr>
        <p:txBody>
          <a:bodyPr wrap="none">
            <a:spAutoFit/>
          </a:bodyPr>
          <a:lstStyle/>
          <a:p>
            <a:r>
              <a:rPr lang="pt" b="1" dirty="0"/>
              <a:t>Notificação por SMS sobre ALARME </a:t>
            </a:r>
            <a:r>
              <a:rPr lang="pt" sz="1600" i="1" dirty="0"/>
              <a:t>(para versão GSM)</a:t>
            </a:r>
            <a:endParaRPr lang="ru-RU" i="1" dirty="0"/>
          </a:p>
        </p:txBody>
      </p:sp>
      <p:sp>
        <p:nvSpPr>
          <p:cNvPr id="25" name="Rectangle 89">
            <a:extLst>
              <a:ext uri="{FF2B5EF4-FFF2-40B4-BE49-F238E27FC236}">
                <a16:creationId xmlns:a16="http://schemas.microsoft.com/office/drawing/2014/main" id="{A054036C-CA36-4E26-8FA4-EF571C1A2248}"/>
              </a:ext>
            </a:extLst>
          </p:cNvPr>
          <p:cNvSpPr/>
          <p:nvPr/>
        </p:nvSpPr>
        <p:spPr>
          <a:xfrm>
            <a:off x="602920" y="5806242"/>
            <a:ext cx="2651688" cy="369332"/>
          </a:xfrm>
          <a:prstGeom prst="rect">
            <a:avLst/>
          </a:prstGeom>
        </p:spPr>
        <p:txBody>
          <a:bodyPr wrap="none">
            <a:spAutoFit/>
          </a:bodyPr>
          <a:lstStyle/>
          <a:p>
            <a:r>
              <a:rPr lang="pt" b="1"/>
              <a:t>Dimensões: </a:t>
            </a:r>
            <a:r>
              <a:rPr lang="pt"/>
              <a:t>270x220mm</a:t>
            </a:r>
            <a:endParaRPr lang="ru-RU"/>
          </a:p>
        </p:txBody>
      </p:sp>
      <p:sp>
        <p:nvSpPr>
          <p:cNvPr id="26" name="Rectangle 91">
            <a:extLst>
              <a:ext uri="{FF2B5EF4-FFF2-40B4-BE49-F238E27FC236}">
                <a16:creationId xmlns:a16="http://schemas.microsoft.com/office/drawing/2014/main" id="{A820A607-B6E7-46E2-A76D-F5128E44CCEE}"/>
              </a:ext>
            </a:extLst>
          </p:cNvPr>
          <p:cNvSpPr/>
          <p:nvPr/>
        </p:nvSpPr>
        <p:spPr>
          <a:xfrm>
            <a:off x="9781629" y="1313701"/>
            <a:ext cx="1141531" cy="369332"/>
          </a:xfrm>
          <a:prstGeom prst="rect">
            <a:avLst/>
          </a:prstGeom>
        </p:spPr>
        <p:txBody>
          <a:bodyPr wrap="none">
            <a:spAutoFit/>
          </a:bodyPr>
          <a:lstStyle/>
          <a:p>
            <a:r>
              <a:rPr lang="pt" b="1"/>
              <a:t>2 versões</a:t>
            </a:r>
            <a:endParaRPr lang="ru-RU"/>
          </a:p>
        </p:txBody>
      </p:sp>
      <p:sp>
        <p:nvSpPr>
          <p:cNvPr id="27" name="Rectangle 86">
            <a:extLst>
              <a:ext uri="{FF2B5EF4-FFF2-40B4-BE49-F238E27FC236}">
                <a16:creationId xmlns:a16="http://schemas.microsoft.com/office/drawing/2014/main" id="{3220FA2F-47B5-470B-8C0B-7AA1F7A42DF4}"/>
              </a:ext>
            </a:extLst>
          </p:cNvPr>
          <p:cNvSpPr/>
          <p:nvPr/>
        </p:nvSpPr>
        <p:spPr>
          <a:xfrm>
            <a:off x="9813140" y="1720933"/>
            <a:ext cx="1985552" cy="646331"/>
          </a:xfrm>
          <a:prstGeom prst="rect">
            <a:avLst/>
          </a:prstGeom>
        </p:spPr>
        <p:txBody>
          <a:bodyPr wrap="square">
            <a:spAutoFit/>
          </a:bodyPr>
          <a:lstStyle/>
          <a:p>
            <a:r>
              <a:rPr lang="pt"/>
              <a:t>FPC 220S</a:t>
            </a:r>
          </a:p>
          <a:p>
            <a:r>
              <a:rPr lang="pt"/>
              <a:t>FPC 220S (GSM)</a:t>
            </a:r>
            <a:endParaRPr lang="ru-RU"/>
          </a:p>
        </p:txBody>
      </p:sp>
      <p:pic>
        <p:nvPicPr>
          <p:cNvPr id="28" name="Picture 37" descr="Graphical user interface&#10;&#10;Description automatically generated">
            <a:extLst>
              <a:ext uri="{FF2B5EF4-FFF2-40B4-BE49-F238E27FC236}">
                <a16:creationId xmlns:a16="http://schemas.microsoft.com/office/drawing/2014/main" id="{0110D770-5506-4095-BBE6-63D241C125E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781" r="17089"/>
          <a:stretch/>
        </p:blipFill>
        <p:spPr>
          <a:xfrm>
            <a:off x="7025743" y="4368294"/>
            <a:ext cx="764693" cy="1204655"/>
          </a:xfrm>
          <a:prstGeom prst="rect">
            <a:avLst/>
          </a:prstGeom>
        </p:spPr>
      </p:pic>
      <p:pic>
        <p:nvPicPr>
          <p:cNvPr id="29" name="Picture 45" descr="Graphical user interface&#10;&#10;Description automatically generated">
            <a:extLst>
              <a:ext uri="{FF2B5EF4-FFF2-40B4-BE49-F238E27FC236}">
                <a16:creationId xmlns:a16="http://schemas.microsoft.com/office/drawing/2014/main" id="{21321203-EBBC-407D-B612-7F5EDB4BF6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781" r="17089"/>
          <a:stretch/>
        </p:blipFill>
        <p:spPr>
          <a:xfrm>
            <a:off x="7867953" y="4368294"/>
            <a:ext cx="764693" cy="1204655"/>
          </a:xfrm>
          <a:prstGeom prst="rect">
            <a:avLst/>
          </a:prstGeom>
        </p:spPr>
      </p:pic>
      <p:pic>
        <p:nvPicPr>
          <p:cNvPr id="30" name="Picture 47" descr="Graphical user interface&#10;&#10;Description automatically generated">
            <a:extLst>
              <a:ext uri="{FF2B5EF4-FFF2-40B4-BE49-F238E27FC236}">
                <a16:creationId xmlns:a16="http://schemas.microsoft.com/office/drawing/2014/main" id="{99288B24-1C59-4481-9AC5-2BE6F36A6DE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781" r="17089"/>
          <a:stretch/>
        </p:blipFill>
        <p:spPr>
          <a:xfrm>
            <a:off x="8722196" y="4368294"/>
            <a:ext cx="764693" cy="1204655"/>
          </a:xfrm>
          <a:prstGeom prst="rect">
            <a:avLst/>
          </a:prstGeom>
        </p:spPr>
      </p:pic>
      <p:pic>
        <p:nvPicPr>
          <p:cNvPr id="31" name="Picture 48" descr="Graphical user interface&#10;&#10;Description automatically generated">
            <a:extLst>
              <a:ext uri="{FF2B5EF4-FFF2-40B4-BE49-F238E27FC236}">
                <a16:creationId xmlns:a16="http://schemas.microsoft.com/office/drawing/2014/main" id="{E754F632-F3BD-467C-810E-A4246494439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781" r="17089"/>
          <a:stretch/>
        </p:blipFill>
        <p:spPr>
          <a:xfrm>
            <a:off x="10418648" y="4368294"/>
            <a:ext cx="764693" cy="1204655"/>
          </a:xfrm>
          <a:prstGeom prst="rect">
            <a:avLst/>
          </a:prstGeom>
        </p:spPr>
      </p:pic>
      <p:pic>
        <p:nvPicPr>
          <p:cNvPr id="32" name="Picture 49" descr="Graphical user interface&#10;&#10;Description automatically generated">
            <a:extLst>
              <a:ext uri="{FF2B5EF4-FFF2-40B4-BE49-F238E27FC236}">
                <a16:creationId xmlns:a16="http://schemas.microsoft.com/office/drawing/2014/main" id="{581991FD-E4EC-4F39-AAF8-CD0819F4595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781" r="17089"/>
          <a:stretch/>
        </p:blipFill>
        <p:spPr>
          <a:xfrm>
            <a:off x="11272891" y="4368294"/>
            <a:ext cx="764693" cy="1204655"/>
          </a:xfrm>
          <a:prstGeom prst="rect">
            <a:avLst/>
          </a:prstGeom>
        </p:spPr>
      </p:pic>
      <p:cxnSp>
        <p:nvCxnSpPr>
          <p:cNvPr id="33" name="Straight Connector 50">
            <a:extLst>
              <a:ext uri="{FF2B5EF4-FFF2-40B4-BE49-F238E27FC236}">
                <a16:creationId xmlns:a16="http://schemas.microsoft.com/office/drawing/2014/main" id="{5F93FD04-50B8-43F0-8269-4D4E227BDBD3}"/>
              </a:ext>
            </a:extLst>
          </p:cNvPr>
          <p:cNvCxnSpPr>
            <a:cxnSpLocks/>
          </p:cNvCxnSpPr>
          <p:nvPr/>
        </p:nvCxnSpPr>
        <p:spPr>
          <a:xfrm>
            <a:off x="8238638" y="3980772"/>
            <a:ext cx="0" cy="387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51">
            <a:extLst>
              <a:ext uri="{FF2B5EF4-FFF2-40B4-BE49-F238E27FC236}">
                <a16:creationId xmlns:a16="http://schemas.microsoft.com/office/drawing/2014/main" id="{FD8A45E8-BCC6-4A75-A759-AE88663BDD90}"/>
              </a:ext>
            </a:extLst>
          </p:cNvPr>
          <p:cNvCxnSpPr>
            <a:cxnSpLocks/>
          </p:cNvCxnSpPr>
          <p:nvPr/>
        </p:nvCxnSpPr>
        <p:spPr>
          <a:xfrm>
            <a:off x="9094538" y="3980772"/>
            <a:ext cx="0" cy="387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53">
            <a:extLst>
              <a:ext uri="{FF2B5EF4-FFF2-40B4-BE49-F238E27FC236}">
                <a16:creationId xmlns:a16="http://schemas.microsoft.com/office/drawing/2014/main" id="{E7139775-BB58-40C5-AA35-272DDE889A5B}"/>
              </a:ext>
            </a:extLst>
          </p:cNvPr>
          <p:cNvCxnSpPr>
            <a:cxnSpLocks/>
          </p:cNvCxnSpPr>
          <p:nvPr/>
        </p:nvCxnSpPr>
        <p:spPr>
          <a:xfrm>
            <a:off x="10762125" y="3980772"/>
            <a:ext cx="0" cy="387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Straight Connector 54">
            <a:extLst>
              <a:ext uri="{FF2B5EF4-FFF2-40B4-BE49-F238E27FC236}">
                <a16:creationId xmlns:a16="http://schemas.microsoft.com/office/drawing/2014/main" id="{320419FE-71BE-45E6-B151-D14751C48B4F}"/>
              </a:ext>
            </a:extLst>
          </p:cNvPr>
          <p:cNvCxnSpPr>
            <a:cxnSpLocks/>
          </p:cNvCxnSpPr>
          <p:nvPr/>
        </p:nvCxnSpPr>
        <p:spPr>
          <a:xfrm>
            <a:off x="11640038" y="3980772"/>
            <a:ext cx="0" cy="38752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7" name="Rounded Rectangle 39">
            <a:extLst>
              <a:ext uri="{FF2B5EF4-FFF2-40B4-BE49-F238E27FC236}">
                <a16:creationId xmlns:a16="http://schemas.microsoft.com/office/drawing/2014/main" id="{B272FF88-D7F8-4D4B-87F0-6E6CF796AA3B}"/>
              </a:ext>
            </a:extLst>
          </p:cNvPr>
          <p:cNvSpPr/>
          <p:nvPr/>
        </p:nvSpPr>
        <p:spPr>
          <a:xfrm>
            <a:off x="555747" y="705367"/>
            <a:ext cx="5623030" cy="22268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 dirty="0"/>
              <a:t>・ Reúna informações de até 32 FPAs</a:t>
            </a:r>
          </a:p>
          <a:p>
            <a:r>
              <a:rPr lang="pt" dirty="0"/>
              <a:t>・ Visor LCD para fácil acesso pelo pessoal de manutenção</a:t>
            </a:r>
          </a:p>
          <a:p>
            <a:r>
              <a:rPr lang="pt" dirty="0"/>
              <a:t>・ Registro de eventos, alto-falante e saída poderosa de contato seco</a:t>
            </a:r>
          </a:p>
          <a:p>
            <a:r>
              <a:rPr lang="pt" dirty="0"/>
              <a:t>・ Módulo GSM opcional para enviar SMS ao pessoal de plantão</a:t>
            </a:r>
          </a:p>
          <a:p>
            <a:r>
              <a:rPr lang="pt" dirty="0"/>
              <a:t>・ Pode transmitir informações para SCADA/BMS</a:t>
            </a:r>
          </a:p>
        </p:txBody>
      </p:sp>
      <p:pic>
        <p:nvPicPr>
          <p:cNvPr id="38" name="Picture 35" descr="Graphical user interface, application&#10;&#10;Description automatically generated">
            <a:extLst>
              <a:ext uri="{FF2B5EF4-FFF2-40B4-BE49-F238E27FC236}">
                <a16:creationId xmlns:a16="http://schemas.microsoft.com/office/drawing/2014/main" id="{6F7EF750-2E59-483E-A8D2-D7E137E02781}"/>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backgroundRemoval t="1860" b="95952" l="172" r="97079">
                        <a14:foregroundMark x1="30756" y1="10066" x2="13402" y2="10066"/>
                        <a14:foregroundMark x1="13402" y1="10066" x2="48454" y2="438"/>
                        <a14:foregroundMark x1="48454" y1="438" x2="93900" y2="1532"/>
                        <a14:foregroundMark x1="93900" y1="1532" x2="97165" y2="20460"/>
                        <a14:foregroundMark x1="97165" y1="20460" x2="92268" y2="82713"/>
                        <a14:foregroundMark x1="92268" y1="82713" x2="81529" y2="97702"/>
                        <a14:foregroundMark x1="81529" y1="97702" x2="17955" y2="99015"/>
                        <a14:foregroundMark x1="17955" y1="99015" x2="6615" y2="86433"/>
                        <a14:foregroundMark x1="6615" y1="86433" x2="4897" y2="24617"/>
                        <a14:foregroundMark x1="4897" y1="24617" x2="6873" y2="8862"/>
                        <a14:foregroundMark x1="6873" y1="8425" x2="43557" y2="5142"/>
                        <a14:foregroundMark x1="43557" y1="5142" x2="92440" y2="7659"/>
                        <a14:foregroundMark x1="92440" y1="7659" x2="52491" y2="1313"/>
                        <a14:foregroundMark x1="52491" y1="1313" x2="70017" y2="12473"/>
                        <a14:foregroundMark x1="70017" y1="12473" x2="85997" y2="13239"/>
                        <a14:foregroundMark x1="85997" y1="13239" x2="96048" y2="32385"/>
                        <a14:foregroundMark x1="96048" y1="32385" x2="95189" y2="53063"/>
                        <a14:foregroundMark x1="92612" y1="3501" x2="6529" y2="1969"/>
                        <a14:foregroundMark x1="6529" y1="1969" x2="172" y2="18928"/>
                        <a14:foregroundMark x1="92955" y1="23085" x2="96134" y2="45624"/>
                        <a14:foregroundMark x1="96134" y1="45624" x2="89433" y2="94858"/>
                        <a14:foregroundMark x1="94502" y1="26696" x2="94416" y2="76586"/>
                        <a14:foregroundMark x1="94416" y1="76586" x2="88488" y2="96061"/>
                        <a14:foregroundMark x1="97079" y1="31182" x2="95189" y2="89606"/>
                      </a14:backgroundRemoval>
                    </a14:imgEffect>
                  </a14:imgLayer>
                </a14:imgProps>
              </a:ext>
              <a:ext uri="{28A0092B-C50C-407E-A947-70E740481C1C}">
                <a14:useLocalDpi xmlns:a14="http://schemas.microsoft.com/office/drawing/2010/main"/>
              </a:ext>
            </a:extLst>
          </a:blip>
          <a:srcRect t="-1"/>
          <a:stretch/>
        </p:blipFill>
        <p:spPr>
          <a:xfrm>
            <a:off x="6318275" y="761548"/>
            <a:ext cx="3223013" cy="2531099"/>
          </a:xfrm>
          <a:prstGeom prst="rect">
            <a:avLst/>
          </a:prstGeom>
        </p:spPr>
      </p:pic>
    </p:spTree>
    <p:extLst>
      <p:ext uri="{BB962C8B-B14F-4D97-AF65-F5344CB8AC3E}">
        <p14:creationId xmlns:p14="http://schemas.microsoft.com/office/powerpoint/2010/main" val="79311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73DC28A1-F270-49B4-B0D8-C91D0E9FD2B9}"/>
              </a:ext>
            </a:extLst>
          </p:cNvPr>
          <p:cNvSpPr>
            <a:spLocks noGrp="1"/>
          </p:cNvSpPr>
          <p:nvPr>
            <p:ph type="title" idx="4294967295"/>
          </p:nvPr>
        </p:nvSpPr>
        <p:spPr>
          <a:xfrm>
            <a:off x="515938" y="91652"/>
            <a:ext cx="10515600" cy="1325563"/>
          </a:xfrm>
          <a:prstGeom prst="rect">
            <a:avLst/>
          </a:prstGeom>
        </p:spPr>
        <p:txBody>
          <a:bodyPr>
            <a:normAutofit/>
          </a:bodyPr>
          <a:lstStyle/>
          <a:p>
            <a:r>
              <a:rPr lang="pt" sz="4300" b="1" dirty="0">
                <a:solidFill>
                  <a:srgbClr val="18478E"/>
                </a:solidFill>
                <a:latin typeface="+mn-lt"/>
              </a:rPr>
              <a:t>FPA – Alarme de prevenção de incêndio</a:t>
            </a:r>
            <a:endParaRPr lang="ru-RU" sz="4300" b="1" dirty="0">
              <a:solidFill>
                <a:srgbClr val="18478E"/>
              </a:solidFill>
              <a:latin typeface="+mn-lt"/>
            </a:endParaRPr>
          </a:p>
        </p:txBody>
      </p:sp>
      <p:sp>
        <p:nvSpPr>
          <p:cNvPr id="8" name="Номер слайда 3">
            <a:extLst>
              <a:ext uri="{FF2B5EF4-FFF2-40B4-BE49-F238E27FC236}">
                <a16:creationId xmlns:a16="http://schemas.microsoft.com/office/drawing/2014/main" id="{5A1705B1-4CE8-4A1B-AD7B-C2AA9794475E}"/>
              </a:ext>
            </a:extLst>
          </p:cNvPr>
          <p:cNvSpPr>
            <a:spLocks noGrp="1"/>
          </p:cNvSpPr>
          <p:nvPr>
            <p:ph type="sldNum" sz="quarter" idx="4294967295"/>
          </p:nvPr>
        </p:nvSpPr>
        <p:spPr>
          <a:xfrm>
            <a:off x="9003466" y="6521122"/>
            <a:ext cx="2743200" cy="365125"/>
          </a:xfrm>
          <a:prstGeom prst="rect">
            <a:avLst/>
          </a:prstGeom>
        </p:spPr>
        <p:txBody>
          <a:bodyPr/>
          <a:lstStyle/>
          <a:p>
            <a:fld id="{1E828958-8E6B-485F-9A3A-EFF45344AF93}" type="slidenum">
              <a:rPr lang="de-CH" smtClean="0"/>
              <a:pPr/>
              <a:t>23</a:t>
            </a:fld>
            <a:endParaRPr lang="de-CH"/>
          </a:p>
        </p:txBody>
      </p:sp>
      <p:pic>
        <p:nvPicPr>
          <p:cNvPr id="9" name="Picture 9" descr="Graphical user interface&#10;&#10;Description automatically generated">
            <a:extLst>
              <a:ext uri="{FF2B5EF4-FFF2-40B4-BE49-F238E27FC236}">
                <a16:creationId xmlns:a16="http://schemas.microsoft.com/office/drawing/2014/main" id="{7EDF6E3F-9624-4160-9136-0B7C20928E57}"/>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a:xfrm>
            <a:off x="1662009" y="2961396"/>
            <a:ext cx="1641709" cy="2517485"/>
          </a:xfrm>
          <a:prstGeom prst="rect">
            <a:avLst/>
          </a:prstGeom>
        </p:spPr>
      </p:pic>
      <p:sp>
        <p:nvSpPr>
          <p:cNvPr id="10" name="Rounded Rectangle 153">
            <a:extLst>
              <a:ext uri="{FF2B5EF4-FFF2-40B4-BE49-F238E27FC236}">
                <a16:creationId xmlns:a16="http://schemas.microsoft.com/office/drawing/2014/main" id="{BC2CCDFB-3033-4D5A-9547-BA96BB7D51DB}"/>
              </a:ext>
            </a:extLst>
          </p:cNvPr>
          <p:cNvSpPr/>
          <p:nvPr/>
        </p:nvSpPr>
        <p:spPr>
          <a:xfrm>
            <a:off x="515938" y="1083956"/>
            <a:ext cx="9083770" cy="13255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
              <a:t>・ Sensor de gás altamente sensível interno (sensor semicondutor de óxido metálico)</a:t>
            </a:r>
          </a:p>
          <a:p>
            <a:r>
              <a:rPr lang="pt"/>
              <a:t>・ Ajusta-se automaticamente ao ambiente</a:t>
            </a:r>
          </a:p>
          <a:p>
            <a:r>
              <a:rPr lang="pt"/>
              <a:t>・ Interface Modbus e saída de contato seco para conexão com SCADA, BMS ou sistema de alarme local</a:t>
            </a:r>
          </a:p>
          <a:p>
            <a:r>
              <a:rPr lang="pt"/>
              <a:t>・ Pode ser usado em ambientes de até 36 kV</a:t>
            </a:r>
          </a:p>
        </p:txBody>
      </p:sp>
      <p:sp>
        <p:nvSpPr>
          <p:cNvPr id="11" name="Rectangle 178">
            <a:extLst>
              <a:ext uri="{FF2B5EF4-FFF2-40B4-BE49-F238E27FC236}">
                <a16:creationId xmlns:a16="http://schemas.microsoft.com/office/drawing/2014/main" id="{3BEC8FD8-58F9-43FC-840A-27AEAA594861}"/>
              </a:ext>
            </a:extLst>
          </p:cNvPr>
          <p:cNvSpPr/>
          <p:nvPr/>
        </p:nvSpPr>
        <p:spPr>
          <a:xfrm>
            <a:off x="1771247" y="2596697"/>
            <a:ext cx="1532471" cy="523220"/>
          </a:xfrm>
          <a:prstGeom prst="rect">
            <a:avLst/>
          </a:prstGeom>
        </p:spPr>
        <p:txBody>
          <a:bodyPr wrap="none">
            <a:spAutoFit/>
          </a:bodyPr>
          <a:lstStyle/>
          <a:p>
            <a:r>
              <a:rPr lang="pt" sz="2800" b="1">
                <a:solidFill>
                  <a:srgbClr val="18478E"/>
                </a:solidFill>
                <a:ea typeface="+mj-ea"/>
                <a:cs typeface="+mj-cs"/>
              </a:rPr>
              <a:t>FPA 24/X</a:t>
            </a:r>
            <a:endParaRPr lang="en-RU" sz="2800" b="1">
              <a:solidFill>
                <a:srgbClr val="18478E"/>
              </a:solidFill>
              <a:ea typeface="+mj-ea"/>
              <a:cs typeface="+mj-cs"/>
            </a:endParaRPr>
          </a:p>
        </p:txBody>
      </p:sp>
      <p:sp>
        <p:nvSpPr>
          <p:cNvPr id="12" name="Rectangle 179">
            <a:extLst>
              <a:ext uri="{FF2B5EF4-FFF2-40B4-BE49-F238E27FC236}">
                <a16:creationId xmlns:a16="http://schemas.microsoft.com/office/drawing/2014/main" id="{CDD76033-C65E-4AE8-8F53-0216B4C8DC88}"/>
              </a:ext>
            </a:extLst>
          </p:cNvPr>
          <p:cNvSpPr/>
          <p:nvPr/>
        </p:nvSpPr>
        <p:spPr>
          <a:xfrm>
            <a:off x="5450197" y="2974289"/>
            <a:ext cx="2795049" cy="769441"/>
          </a:xfrm>
          <a:prstGeom prst="rect">
            <a:avLst/>
          </a:prstGeom>
        </p:spPr>
        <p:txBody>
          <a:bodyPr wrap="square">
            <a:spAutoFit/>
          </a:bodyPr>
          <a:lstStyle/>
          <a:p>
            <a:pPr algn="ctr"/>
            <a:r>
              <a:rPr lang="pt" sz="2800" b="1" dirty="0">
                <a:solidFill>
                  <a:srgbClr val="18478E"/>
                </a:solidFill>
                <a:ea typeface="+mj-ea"/>
                <a:cs typeface="+mj-cs"/>
              </a:rPr>
              <a:t>FPA 24(4S)</a:t>
            </a:r>
          </a:p>
          <a:p>
            <a:pPr algn="ctr"/>
            <a:r>
              <a:rPr lang="pt" sz="1600" dirty="0">
                <a:solidFill>
                  <a:srgbClr val="18478E"/>
                </a:solidFill>
                <a:ea typeface="+mj-ea"/>
                <a:cs typeface="+mj-cs"/>
              </a:rPr>
              <a:t>FPA com 4 sensores com fios</a:t>
            </a:r>
            <a:endParaRPr lang="en-RU" sz="1600" dirty="0">
              <a:solidFill>
                <a:srgbClr val="18478E"/>
              </a:solidFill>
              <a:ea typeface="+mj-ea"/>
              <a:cs typeface="+mj-cs"/>
            </a:endParaRPr>
          </a:p>
        </p:txBody>
      </p:sp>
      <p:sp>
        <p:nvSpPr>
          <p:cNvPr id="13" name="Rectangle 10">
            <a:extLst>
              <a:ext uri="{FF2B5EF4-FFF2-40B4-BE49-F238E27FC236}">
                <a16:creationId xmlns:a16="http://schemas.microsoft.com/office/drawing/2014/main" id="{6E9BF504-49FA-4A21-8768-3820BECCD793}"/>
              </a:ext>
            </a:extLst>
          </p:cNvPr>
          <p:cNvSpPr/>
          <p:nvPr/>
        </p:nvSpPr>
        <p:spPr>
          <a:xfrm>
            <a:off x="515938" y="5478881"/>
            <a:ext cx="3722942" cy="369332"/>
          </a:xfrm>
          <a:prstGeom prst="rect">
            <a:avLst/>
          </a:prstGeom>
        </p:spPr>
        <p:txBody>
          <a:bodyPr wrap="none">
            <a:spAutoFit/>
          </a:bodyPr>
          <a:lstStyle/>
          <a:p>
            <a:r>
              <a:rPr lang="pt" b="1" dirty="0">
                <a:solidFill>
                  <a:srgbClr val="44545E"/>
                </a:solidFill>
                <a:latin typeface="Calibri" panose="020F0502020204030204" pitchFamily="34" charset="0"/>
              </a:rPr>
              <a:t>para armários de volume único até 1 m </a:t>
            </a:r>
            <a:r>
              <a:rPr lang="pt" b="1" baseline="30000" dirty="0">
                <a:solidFill>
                  <a:srgbClr val="44545E"/>
                </a:solidFill>
                <a:latin typeface="Calibri" panose="020F0502020204030204" pitchFamily="34" charset="0"/>
              </a:rPr>
              <a:t>3</a:t>
            </a:r>
            <a:endParaRPr lang="en-RU" b="1" dirty="0"/>
          </a:p>
        </p:txBody>
      </p:sp>
      <p:pic>
        <p:nvPicPr>
          <p:cNvPr id="14" name="Picture 5" descr="A picture containing text, accordion, computer&#10;&#10;Description automatically generated">
            <a:extLst>
              <a:ext uri="{FF2B5EF4-FFF2-40B4-BE49-F238E27FC236}">
                <a16:creationId xmlns:a16="http://schemas.microsoft.com/office/drawing/2014/main" id="{94503B29-20EA-4F12-94C9-4472A65E2A4A}"/>
              </a:ext>
            </a:extLst>
          </p:cNvPr>
          <p:cNvPicPr>
            <a:picLocks noChangeAspect="1"/>
          </p:cNvPicPr>
          <p:nvPr/>
        </p:nvPicPr>
        <p:blipFill>
          <a:blip r:embed="rId4" cstate="hqprint">
            <a:clrChange>
              <a:clrFrom>
                <a:srgbClr val="FFFFFF"/>
              </a:clrFrom>
              <a:clrTo>
                <a:srgbClr val="FFFFFF">
                  <a:alpha val="0"/>
                </a:srgbClr>
              </a:clrTo>
            </a:clrChange>
            <a:extLst>
              <a:ext uri="{BEBA8EAE-BF5A-486C-A8C5-ECC9F3942E4B}">
                <a14:imgProps xmlns:a14="http://schemas.microsoft.com/office/drawing/2010/main">
                  <a14:imgLayer r:embed="rId5">
                    <a14:imgEffect>
                      <a14:brightnessContrast bright="11000" contrast="3000"/>
                    </a14:imgEffect>
                  </a14:imgLayer>
                </a14:imgProps>
              </a:ext>
              <a:ext uri="{28A0092B-C50C-407E-A947-70E740481C1C}">
                <a14:useLocalDpi xmlns:a14="http://schemas.microsoft.com/office/drawing/2010/main"/>
              </a:ext>
            </a:extLst>
          </a:blip>
          <a:stretch>
            <a:fillRect/>
          </a:stretch>
        </p:blipFill>
        <p:spPr>
          <a:xfrm>
            <a:off x="8094260" y="2390402"/>
            <a:ext cx="3007396" cy="2706656"/>
          </a:xfrm>
          <a:prstGeom prst="rect">
            <a:avLst/>
          </a:prstGeom>
        </p:spPr>
      </p:pic>
      <p:sp>
        <p:nvSpPr>
          <p:cNvPr id="15" name="Rectangle 11">
            <a:extLst>
              <a:ext uri="{FF2B5EF4-FFF2-40B4-BE49-F238E27FC236}">
                <a16:creationId xmlns:a16="http://schemas.microsoft.com/office/drawing/2014/main" id="{F296C506-C0AB-4C1A-B9DE-FCC8D5981A9A}"/>
              </a:ext>
            </a:extLst>
          </p:cNvPr>
          <p:cNvSpPr/>
          <p:nvPr/>
        </p:nvSpPr>
        <p:spPr>
          <a:xfrm>
            <a:off x="6855830" y="5015497"/>
            <a:ext cx="4586512" cy="646331"/>
          </a:xfrm>
          <a:prstGeom prst="rect">
            <a:avLst/>
          </a:prstGeom>
        </p:spPr>
        <p:txBody>
          <a:bodyPr wrap="none">
            <a:spAutoFit/>
          </a:bodyPr>
          <a:lstStyle/>
          <a:p>
            <a:r>
              <a:rPr lang="pt" b="1" dirty="0">
                <a:solidFill>
                  <a:srgbClr val="44545E"/>
                </a:solidFill>
                <a:latin typeface="Calibri" panose="020F0502020204030204" pitchFamily="34" charset="0"/>
              </a:rPr>
              <a:t>Para cobrir grandes compartimentos (até 4 m </a:t>
            </a:r>
            <a:r>
              <a:rPr lang="pt" b="1" baseline="30000" dirty="0">
                <a:solidFill>
                  <a:srgbClr val="44545E"/>
                </a:solidFill>
                <a:latin typeface="Calibri" panose="020F0502020204030204" pitchFamily="34" charset="0"/>
              </a:rPr>
              <a:t>3 </a:t>
            </a:r>
            <a:r>
              <a:rPr lang="pt" b="1" dirty="0">
                <a:solidFill>
                  <a:srgbClr val="44545E"/>
                </a:solidFill>
                <a:latin typeface="Calibri" panose="020F0502020204030204" pitchFamily="34" charset="0"/>
              </a:rPr>
              <a:t>)</a:t>
            </a:r>
          </a:p>
          <a:p>
            <a:r>
              <a:rPr lang="pt" b="1" dirty="0">
                <a:solidFill>
                  <a:srgbClr val="44545E"/>
                </a:solidFill>
                <a:latin typeface="Calibri" panose="020F0502020204030204" pitchFamily="34" charset="0"/>
              </a:rPr>
              <a:t>ou para utilizar em vários compartimentos até 1 m </a:t>
            </a:r>
            <a:r>
              <a:rPr lang="pt" b="1" baseline="30000" dirty="0">
                <a:solidFill>
                  <a:srgbClr val="44545E"/>
                </a:solidFill>
                <a:latin typeface="Calibri" panose="020F0502020204030204" pitchFamily="34" charset="0"/>
              </a:rPr>
              <a:t>3</a:t>
            </a:r>
            <a:endParaRPr lang="en-RU" b="1" baseline="30000" dirty="0"/>
          </a:p>
        </p:txBody>
      </p:sp>
    </p:spTree>
    <p:extLst>
      <p:ext uri="{BB962C8B-B14F-4D97-AF65-F5344CB8AC3E}">
        <p14:creationId xmlns:p14="http://schemas.microsoft.com/office/powerpoint/2010/main" val="1148077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7FD2B2A1-D92C-48D6-BECC-40ED18C0C3FB}"/>
              </a:ext>
            </a:extLst>
          </p:cNvPr>
          <p:cNvSpPr>
            <a:spLocks noGrp="1"/>
          </p:cNvSpPr>
          <p:nvPr>
            <p:ph type="title" idx="4294967295"/>
          </p:nvPr>
        </p:nvSpPr>
        <p:spPr>
          <a:xfrm>
            <a:off x="442644" y="126661"/>
            <a:ext cx="10972800" cy="1143000"/>
          </a:xfrm>
          <a:prstGeom prst="rect">
            <a:avLst/>
          </a:prstGeom>
        </p:spPr>
        <p:txBody>
          <a:bodyPr>
            <a:normAutofit/>
          </a:bodyPr>
          <a:lstStyle/>
          <a:p>
            <a:r>
              <a:rPr lang="pt" sz="4300" b="1" dirty="0" err="1">
                <a:solidFill>
                  <a:srgbClr val="18478E"/>
                </a:solidFill>
                <a:latin typeface="+mn-lt"/>
              </a:rPr>
              <a:t>vFPT</a:t>
            </a:r>
            <a:r>
              <a:rPr lang="pt" sz="4300" b="1" dirty="0">
                <a:solidFill>
                  <a:srgbClr val="18478E"/>
                </a:solidFill>
                <a:latin typeface="+mn-lt"/>
              </a:rPr>
              <a:t> – Etiqueta térmica </a:t>
            </a:r>
            <a:endParaRPr lang="ru-RU" sz="4300" b="1" dirty="0">
              <a:solidFill>
                <a:srgbClr val="18478E"/>
              </a:solidFill>
              <a:latin typeface="+mn-lt"/>
            </a:endParaRPr>
          </a:p>
        </p:txBody>
      </p:sp>
      <p:sp>
        <p:nvSpPr>
          <p:cNvPr id="8" name="Номер слайда 3">
            <a:extLst>
              <a:ext uri="{FF2B5EF4-FFF2-40B4-BE49-F238E27FC236}">
                <a16:creationId xmlns:a16="http://schemas.microsoft.com/office/drawing/2014/main" id="{3327A294-C418-4AD4-A00B-74D49CD85C1D}"/>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24</a:t>
            </a:fld>
            <a:endParaRPr lang="de-CH"/>
          </a:p>
        </p:txBody>
      </p:sp>
      <p:sp>
        <p:nvSpPr>
          <p:cNvPr id="9" name="Rounded Rectangle 10">
            <a:extLst>
              <a:ext uri="{FF2B5EF4-FFF2-40B4-BE49-F238E27FC236}">
                <a16:creationId xmlns:a16="http://schemas.microsoft.com/office/drawing/2014/main" id="{F54BA1C6-D99B-4440-9E2B-0866F0DDA1C4}"/>
              </a:ext>
            </a:extLst>
          </p:cNvPr>
          <p:cNvSpPr/>
          <p:nvPr/>
        </p:nvSpPr>
        <p:spPr>
          <a:xfrm>
            <a:off x="515938" y="1157971"/>
            <a:ext cx="11233417" cy="13255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itchFamily="2" charset="2"/>
              <a:buChar char="§"/>
            </a:pPr>
            <a:r>
              <a:rPr lang="pt" dirty="0"/>
              <a:t>vFPT fornece informações sobre superaquecimento ocorrido entre 2 verificações</a:t>
            </a:r>
          </a:p>
          <a:p>
            <a:pPr marL="285750" indent="-285750">
              <a:buFont typeface="Wingdings" pitchFamily="2" charset="2"/>
              <a:buChar char="§"/>
            </a:pPr>
            <a:r>
              <a:rPr lang="pt" dirty="0"/>
              <a:t>Adição eficiente e acessível à inspeção visual tradicional e IRT</a:t>
            </a:r>
          </a:p>
          <a:p>
            <a:pPr marL="285750" indent="-285750">
              <a:buFont typeface="Wingdings" pitchFamily="2" charset="2"/>
              <a:buChar char="§"/>
            </a:pPr>
            <a:r>
              <a:rPr lang="pt" dirty="0"/>
              <a:t>Tiras longas permitem obter uma visão de 360°</a:t>
            </a:r>
            <a:endParaRPr lang="ru-RU" dirty="0"/>
          </a:p>
          <a:p>
            <a:pPr marL="285750" indent="-285750">
              <a:buFont typeface="Wingdings" pitchFamily="2" charset="2"/>
              <a:buChar char="§"/>
            </a:pPr>
            <a:r>
              <a:rPr lang="pt" dirty="0"/>
              <a:t>70 °C , 90 °C e 110 °C de temperatura de ativação</a:t>
            </a:r>
            <a:endParaRPr lang="en-US" dirty="0"/>
          </a:p>
        </p:txBody>
      </p:sp>
      <p:pic>
        <p:nvPicPr>
          <p:cNvPr id="10" name="Picture 13">
            <a:extLst>
              <a:ext uri="{FF2B5EF4-FFF2-40B4-BE49-F238E27FC236}">
                <a16:creationId xmlns:a16="http://schemas.microsoft.com/office/drawing/2014/main" id="{ABC5EEB0-2CE7-479D-A6D0-E335ED8E38BD}"/>
              </a:ext>
            </a:extLst>
          </p:cNvPr>
          <p:cNvPicPr>
            <a:picLocks noChangeAspect="1"/>
          </p:cNvPicPr>
          <p:nvPr/>
        </p:nvPicPr>
        <p:blipFill>
          <a:blip r:embed="rId2"/>
          <a:stretch>
            <a:fillRect/>
          </a:stretch>
        </p:blipFill>
        <p:spPr>
          <a:xfrm>
            <a:off x="1192864" y="4739397"/>
            <a:ext cx="3914176" cy="1216652"/>
          </a:xfrm>
          <a:prstGeom prst="rect">
            <a:avLst/>
          </a:prstGeom>
        </p:spPr>
      </p:pic>
      <p:pic>
        <p:nvPicPr>
          <p:cNvPr id="11" name="Picture 15" descr="Graphical user interface, text, application, chat or text message&#10;&#10;Description automatically generated">
            <a:extLst>
              <a:ext uri="{FF2B5EF4-FFF2-40B4-BE49-F238E27FC236}">
                <a16:creationId xmlns:a16="http://schemas.microsoft.com/office/drawing/2014/main" id="{7004F9EC-EC12-4D07-9598-50D80B7AAE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1486" y="1021125"/>
            <a:ext cx="2634150" cy="4852382"/>
          </a:xfrm>
          <a:prstGeom prst="rect">
            <a:avLst/>
          </a:prstGeom>
        </p:spPr>
      </p:pic>
      <p:grpSp>
        <p:nvGrpSpPr>
          <p:cNvPr id="12" name="Group 32">
            <a:extLst>
              <a:ext uri="{FF2B5EF4-FFF2-40B4-BE49-F238E27FC236}">
                <a16:creationId xmlns:a16="http://schemas.microsoft.com/office/drawing/2014/main" id="{67B338A7-D051-4AE7-8AED-84E30424713F}"/>
              </a:ext>
            </a:extLst>
          </p:cNvPr>
          <p:cNvGrpSpPr/>
          <p:nvPr/>
        </p:nvGrpSpPr>
        <p:grpSpPr>
          <a:xfrm>
            <a:off x="4945850" y="2525846"/>
            <a:ext cx="4311220" cy="3212286"/>
            <a:chOff x="8991861" y="4816696"/>
            <a:chExt cx="4311220" cy="3212286"/>
          </a:xfrm>
        </p:grpSpPr>
        <p:pic>
          <p:nvPicPr>
            <p:cNvPr id="13" name="Picture 18" descr="Logo&#10;&#10;Description automatically generated with medium confidence">
              <a:extLst>
                <a:ext uri="{FF2B5EF4-FFF2-40B4-BE49-F238E27FC236}">
                  <a16:creationId xmlns:a16="http://schemas.microsoft.com/office/drawing/2014/main" id="{1A033FEE-77FE-405E-B0D5-F7341FBAEC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1476" y="4973467"/>
              <a:ext cx="2504417" cy="2672499"/>
            </a:xfrm>
            <a:prstGeom prst="rect">
              <a:avLst/>
            </a:prstGeom>
          </p:spPr>
        </p:pic>
        <p:sp>
          <p:nvSpPr>
            <p:cNvPr id="14" name="Rectangle 19">
              <a:extLst>
                <a:ext uri="{FF2B5EF4-FFF2-40B4-BE49-F238E27FC236}">
                  <a16:creationId xmlns:a16="http://schemas.microsoft.com/office/drawing/2014/main" id="{E843B2D4-BF18-4FA4-BEA0-32A9D6EB867E}"/>
                </a:ext>
              </a:extLst>
            </p:cNvPr>
            <p:cNvSpPr/>
            <p:nvPr/>
          </p:nvSpPr>
          <p:spPr>
            <a:xfrm>
              <a:off x="10799382" y="7721205"/>
              <a:ext cx="2503699" cy="307777"/>
            </a:xfrm>
            <a:prstGeom prst="rect">
              <a:avLst/>
            </a:prstGeom>
          </p:spPr>
          <p:txBody>
            <a:bodyPr wrap="none">
              <a:spAutoFit/>
            </a:bodyPr>
            <a:lstStyle/>
            <a:p>
              <a:r>
                <a:rPr lang="pt" sz="1400" dirty="0"/>
                <a:t>camada preta impressa aparece</a:t>
              </a:r>
              <a:endParaRPr lang="en-RU" sz="1400" dirty="0"/>
            </a:p>
          </p:txBody>
        </p:sp>
        <p:sp>
          <p:nvSpPr>
            <p:cNvPr id="15" name="Rectangle 20">
              <a:extLst>
                <a:ext uri="{FF2B5EF4-FFF2-40B4-BE49-F238E27FC236}">
                  <a16:creationId xmlns:a16="http://schemas.microsoft.com/office/drawing/2014/main" id="{83B1D7BA-68A5-489D-BCD2-BFFE9A728D05}"/>
                </a:ext>
              </a:extLst>
            </p:cNvPr>
            <p:cNvSpPr/>
            <p:nvPr/>
          </p:nvSpPr>
          <p:spPr>
            <a:xfrm>
              <a:off x="8991861" y="4816696"/>
              <a:ext cx="2538387" cy="307777"/>
            </a:xfrm>
            <a:prstGeom prst="rect">
              <a:avLst/>
            </a:prstGeom>
          </p:spPr>
          <p:txBody>
            <a:bodyPr wrap="none">
              <a:spAutoFit/>
            </a:bodyPr>
            <a:lstStyle/>
            <a:p>
              <a:r>
                <a:rPr lang="pt" sz="1400" dirty="0"/>
                <a:t>sublima o revestimento branco</a:t>
              </a:r>
              <a:endParaRPr lang="en-RU" sz="1400" dirty="0"/>
            </a:p>
          </p:txBody>
        </p:sp>
        <p:cxnSp>
          <p:nvCxnSpPr>
            <p:cNvPr id="16" name="Straight Arrow Connector 22">
              <a:extLst>
                <a:ext uri="{FF2B5EF4-FFF2-40B4-BE49-F238E27FC236}">
                  <a16:creationId xmlns:a16="http://schemas.microsoft.com/office/drawing/2014/main" id="{BAD0E5ED-B163-4E05-9DCE-92DC057FA080}"/>
                </a:ext>
              </a:extLst>
            </p:cNvPr>
            <p:cNvCxnSpPr>
              <a:cxnSpLocks/>
            </p:cNvCxnSpPr>
            <p:nvPr/>
          </p:nvCxnSpPr>
          <p:spPr>
            <a:xfrm>
              <a:off x="10194750" y="5249377"/>
              <a:ext cx="440611" cy="495083"/>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23">
              <a:extLst>
                <a:ext uri="{FF2B5EF4-FFF2-40B4-BE49-F238E27FC236}">
                  <a16:creationId xmlns:a16="http://schemas.microsoft.com/office/drawing/2014/main" id="{EDE31B51-638F-4673-9AA9-5B73A763C9B8}"/>
                </a:ext>
              </a:extLst>
            </p:cNvPr>
            <p:cNvCxnSpPr>
              <a:cxnSpLocks/>
              <a:stCxn id="14" idx="0"/>
            </p:cNvCxnSpPr>
            <p:nvPr/>
          </p:nvCxnSpPr>
          <p:spPr>
            <a:xfrm flipH="1" flipV="1">
              <a:off x="11105678" y="6955840"/>
              <a:ext cx="945554" cy="7653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8" name="Group 4">
            <a:extLst>
              <a:ext uri="{FF2B5EF4-FFF2-40B4-BE49-F238E27FC236}">
                <a16:creationId xmlns:a16="http://schemas.microsoft.com/office/drawing/2014/main" id="{A9C82234-E625-4DE3-B705-5EB09473C37B}"/>
              </a:ext>
            </a:extLst>
          </p:cNvPr>
          <p:cNvGrpSpPr/>
          <p:nvPr/>
        </p:nvGrpSpPr>
        <p:grpSpPr>
          <a:xfrm>
            <a:off x="648631" y="2437406"/>
            <a:ext cx="3184207" cy="2667330"/>
            <a:chOff x="704641" y="2744596"/>
            <a:chExt cx="3184207" cy="2667330"/>
          </a:xfrm>
        </p:grpSpPr>
        <p:sp>
          <p:nvSpPr>
            <p:cNvPr id="19" name="Прямоугольник 8">
              <a:extLst>
                <a:ext uri="{FF2B5EF4-FFF2-40B4-BE49-F238E27FC236}">
                  <a16:creationId xmlns:a16="http://schemas.microsoft.com/office/drawing/2014/main" id="{66382066-0870-4A3E-BD30-7E5ACDA810E0}"/>
                </a:ext>
              </a:extLst>
            </p:cNvPr>
            <p:cNvSpPr/>
            <p:nvPr/>
          </p:nvSpPr>
          <p:spPr>
            <a:xfrm>
              <a:off x="1281496" y="5073372"/>
              <a:ext cx="1825693" cy="338554"/>
            </a:xfrm>
            <a:prstGeom prst="rect">
              <a:avLst/>
            </a:prstGeom>
          </p:spPr>
          <p:txBody>
            <a:bodyPr wrap="none">
              <a:spAutoFit/>
            </a:bodyPr>
            <a:lstStyle/>
            <a:p>
              <a:r>
                <a:rPr lang="pt" sz="1600" dirty="0">
                  <a:solidFill>
                    <a:srgbClr val="333333"/>
                  </a:solidFill>
                  <a:latin typeface="Calibri" panose="020F0502020204030204" pitchFamily="34" charset="0"/>
                </a:rPr>
                <a:t>Indicação </a:t>
              </a:r>
              <a:endParaRPr lang="ru-RU" sz="1600" dirty="0"/>
            </a:p>
          </p:txBody>
        </p:sp>
        <p:pic>
          <p:nvPicPr>
            <p:cNvPr id="20" name="Рисунок 2">
              <a:extLst>
                <a:ext uri="{FF2B5EF4-FFF2-40B4-BE49-F238E27FC236}">
                  <a16:creationId xmlns:a16="http://schemas.microsoft.com/office/drawing/2014/main" id="{57E7BA75-D97F-408F-A3D2-EA118A19FA0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04641" y="2750942"/>
              <a:ext cx="1974941" cy="2358957"/>
            </a:xfrm>
            <a:prstGeom prst="rect">
              <a:avLst/>
            </a:prstGeom>
          </p:spPr>
        </p:pic>
        <p:sp>
          <p:nvSpPr>
            <p:cNvPr id="21" name="Rectangle 16">
              <a:extLst>
                <a:ext uri="{FF2B5EF4-FFF2-40B4-BE49-F238E27FC236}">
                  <a16:creationId xmlns:a16="http://schemas.microsoft.com/office/drawing/2014/main" id="{764A2186-C6E8-47FB-814B-96D610367004}"/>
                </a:ext>
              </a:extLst>
            </p:cNvPr>
            <p:cNvSpPr/>
            <p:nvPr/>
          </p:nvSpPr>
          <p:spPr>
            <a:xfrm>
              <a:off x="1408073" y="3487387"/>
              <a:ext cx="588623" cy="369332"/>
            </a:xfrm>
            <a:prstGeom prst="rect">
              <a:avLst/>
            </a:prstGeom>
          </p:spPr>
          <p:txBody>
            <a:bodyPr wrap="none">
              <a:spAutoFit/>
            </a:bodyPr>
            <a:lstStyle/>
            <a:p>
              <a:pPr lvl="0"/>
              <a:r>
                <a:rPr lang="pt" b="1">
                  <a:solidFill>
                    <a:srgbClr val="44545E"/>
                  </a:solidFill>
                  <a:latin typeface="Trebuchet MS"/>
                  <a:ea typeface="Trebuchet MS"/>
                  <a:cs typeface="Trebuchet MS"/>
                  <a:sym typeface="Trebuchet MS"/>
                </a:rPr>
                <a:t>90°</a:t>
              </a:r>
            </a:p>
          </p:txBody>
        </p:sp>
        <p:grpSp>
          <p:nvGrpSpPr>
            <p:cNvPr id="22" name="Group 24">
              <a:extLst>
                <a:ext uri="{FF2B5EF4-FFF2-40B4-BE49-F238E27FC236}">
                  <a16:creationId xmlns:a16="http://schemas.microsoft.com/office/drawing/2014/main" id="{9490C673-B5E8-4E55-AEBB-8A5006E49663}"/>
                </a:ext>
              </a:extLst>
            </p:cNvPr>
            <p:cNvGrpSpPr/>
            <p:nvPr/>
          </p:nvGrpSpPr>
          <p:grpSpPr>
            <a:xfrm>
              <a:off x="2617339" y="2744596"/>
              <a:ext cx="1271509" cy="2358957"/>
              <a:chOff x="8104477" y="2478938"/>
              <a:chExt cx="1271509" cy="2358957"/>
            </a:xfrm>
          </p:grpSpPr>
          <p:pic>
            <p:nvPicPr>
              <p:cNvPr id="24" name="Рисунок 2">
                <a:extLst>
                  <a:ext uri="{FF2B5EF4-FFF2-40B4-BE49-F238E27FC236}">
                    <a16:creationId xmlns:a16="http://schemas.microsoft.com/office/drawing/2014/main" id="{80B4D20A-D56D-4168-9D1A-DF0DE1CA4F21}"/>
                  </a:ext>
                </a:extLst>
              </p:cNvPr>
              <p:cNvPicPr>
                <a:picLocks noChangeAspect="1"/>
              </p:cNvPicPr>
              <p:nvPr/>
            </p:nvPicPr>
            <p:blipFill rotWithShape="1">
              <a:blip r:embed="rId5">
                <a:extLst>
                  <a:ext uri="{28A0092B-C50C-407E-A947-70E740481C1C}">
                    <a14:useLocalDpi xmlns:a14="http://schemas.microsoft.com/office/drawing/2010/main"/>
                  </a:ext>
                </a:extLst>
              </a:blip>
              <a:srcRect l="60470"/>
              <a:stretch/>
            </p:blipFill>
            <p:spPr>
              <a:xfrm>
                <a:off x="8595293" y="2478938"/>
                <a:ext cx="780693" cy="2358957"/>
              </a:xfrm>
              <a:prstGeom prst="rect">
                <a:avLst/>
              </a:prstGeom>
            </p:spPr>
          </p:pic>
          <p:sp>
            <p:nvSpPr>
              <p:cNvPr id="25" name="Rectangle 26">
                <a:extLst>
                  <a:ext uri="{FF2B5EF4-FFF2-40B4-BE49-F238E27FC236}">
                    <a16:creationId xmlns:a16="http://schemas.microsoft.com/office/drawing/2014/main" id="{D2A2B341-8436-4410-9117-929F155CCC79}"/>
                  </a:ext>
                </a:extLst>
              </p:cNvPr>
              <p:cNvSpPr/>
              <p:nvPr/>
            </p:nvSpPr>
            <p:spPr>
              <a:xfrm>
                <a:off x="8104477" y="3215383"/>
                <a:ext cx="588623" cy="369332"/>
              </a:xfrm>
              <a:prstGeom prst="rect">
                <a:avLst/>
              </a:prstGeom>
            </p:spPr>
            <p:txBody>
              <a:bodyPr wrap="none">
                <a:spAutoFit/>
              </a:bodyPr>
              <a:lstStyle/>
              <a:p>
                <a:pPr lvl="0"/>
                <a:r>
                  <a:rPr lang="pt" b="1" dirty="0">
                    <a:solidFill>
                      <a:srgbClr val="44545E"/>
                    </a:solidFill>
                    <a:latin typeface="Trebuchet MS"/>
                    <a:ea typeface="Trebuchet MS"/>
                    <a:cs typeface="Trebuchet MS"/>
                    <a:sym typeface="Trebuchet MS"/>
                  </a:rPr>
                  <a:t>40°</a:t>
                </a:r>
              </a:p>
            </p:txBody>
          </p:sp>
        </p:grpSp>
        <p:pic>
          <p:nvPicPr>
            <p:cNvPr id="23" name="Рисунок 2">
              <a:extLst>
                <a:ext uri="{FF2B5EF4-FFF2-40B4-BE49-F238E27FC236}">
                  <a16:creationId xmlns:a16="http://schemas.microsoft.com/office/drawing/2014/main" id="{B5E97E71-C06B-4540-93CE-3F5D6C1FF384}"/>
                </a:ext>
              </a:extLst>
            </p:cNvPr>
            <p:cNvPicPr>
              <a:picLocks noChangeAspect="1"/>
            </p:cNvPicPr>
            <p:nvPr/>
          </p:nvPicPr>
          <p:blipFill rotWithShape="1">
            <a:blip r:embed="rId5">
              <a:extLst>
                <a:ext uri="{28A0092B-C50C-407E-A947-70E740481C1C}">
                  <a14:useLocalDpi xmlns:a14="http://schemas.microsoft.com/office/drawing/2010/main"/>
                </a:ext>
              </a:extLst>
            </a:blip>
            <a:srcRect l="36081" t="44459" r="36453" b="43060"/>
            <a:stretch/>
          </p:blipFill>
          <p:spPr>
            <a:xfrm>
              <a:off x="2628038" y="3792844"/>
              <a:ext cx="542441" cy="294467"/>
            </a:xfrm>
            <a:prstGeom prst="rect">
              <a:avLst/>
            </a:prstGeom>
          </p:spPr>
        </p:pic>
      </p:grpSp>
    </p:spTree>
    <p:extLst>
      <p:ext uri="{BB962C8B-B14F-4D97-AF65-F5344CB8AC3E}">
        <p14:creationId xmlns:p14="http://schemas.microsoft.com/office/powerpoint/2010/main" val="1286327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7">
            <a:extLst>
              <a:ext uri="{FF2B5EF4-FFF2-40B4-BE49-F238E27FC236}">
                <a16:creationId xmlns:a16="http://schemas.microsoft.com/office/drawing/2014/main" id="{F2B6EF38-8890-45BC-9D72-49791494D73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215070" y="415429"/>
            <a:ext cx="3740300" cy="5241127"/>
          </a:xfrm>
          <a:prstGeom prst="rect">
            <a:avLst/>
          </a:prstGeom>
        </p:spPr>
      </p:pic>
      <p:sp>
        <p:nvSpPr>
          <p:cNvPr id="100" name="Slide Number Placeholder 3">
            <a:extLst>
              <a:ext uri="{FF2B5EF4-FFF2-40B4-BE49-F238E27FC236}">
                <a16:creationId xmlns:a16="http://schemas.microsoft.com/office/drawing/2014/main" id="{CE36EDCD-6ED8-4B8A-96FB-50B6F6D39AB4}"/>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25</a:t>
            </a:fld>
            <a:endParaRPr lang="de-CH"/>
          </a:p>
        </p:txBody>
      </p:sp>
      <p:sp>
        <p:nvSpPr>
          <p:cNvPr id="101" name="Rectangle 10">
            <a:extLst>
              <a:ext uri="{FF2B5EF4-FFF2-40B4-BE49-F238E27FC236}">
                <a16:creationId xmlns:a16="http://schemas.microsoft.com/office/drawing/2014/main" id="{91C42186-78B3-4D7C-825B-B969672088B9}"/>
              </a:ext>
            </a:extLst>
          </p:cNvPr>
          <p:cNvSpPr/>
          <p:nvPr/>
        </p:nvSpPr>
        <p:spPr>
          <a:xfrm>
            <a:off x="8383973" y="1258965"/>
            <a:ext cx="345990" cy="345990"/>
          </a:xfrm>
          <a:prstGeom prst="rect">
            <a:avLst/>
          </a:prstGeom>
          <a:solidFill>
            <a:srgbClr val="2AAA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02" name="Rectangle 11">
            <a:extLst>
              <a:ext uri="{FF2B5EF4-FFF2-40B4-BE49-F238E27FC236}">
                <a16:creationId xmlns:a16="http://schemas.microsoft.com/office/drawing/2014/main" id="{38F09CFC-01F8-4904-B26F-0AF3379EBF21}"/>
              </a:ext>
            </a:extLst>
          </p:cNvPr>
          <p:cNvSpPr/>
          <p:nvPr/>
        </p:nvSpPr>
        <p:spPr>
          <a:xfrm>
            <a:off x="8940642" y="1258965"/>
            <a:ext cx="1537665" cy="369332"/>
          </a:xfrm>
          <a:prstGeom prst="rect">
            <a:avLst/>
          </a:prstGeom>
        </p:spPr>
        <p:txBody>
          <a:bodyPr wrap="none">
            <a:spAutoFit/>
          </a:bodyPr>
          <a:lstStyle/>
          <a:p>
            <a:r>
              <a:rPr lang="pt">
                <a:solidFill>
                  <a:srgbClr val="44545E"/>
                </a:solidFill>
                <a:latin typeface="Calibri" panose="020F0502020204030204" pitchFamily="34" charset="0"/>
              </a:rPr>
              <a:t>Sensor com fio</a:t>
            </a:r>
            <a:endParaRPr lang="en-RU"/>
          </a:p>
        </p:txBody>
      </p:sp>
      <p:sp>
        <p:nvSpPr>
          <p:cNvPr id="103" name="Oval 12">
            <a:extLst>
              <a:ext uri="{FF2B5EF4-FFF2-40B4-BE49-F238E27FC236}">
                <a16:creationId xmlns:a16="http://schemas.microsoft.com/office/drawing/2014/main" id="{64FC440D-BFE7-4D74-881D-D180122FCFD9}"/>
              </a:ext>
            </a:extLst>
          </p:cNvPr>
          <p:cNvSpPr/>
          <p:nvPr/>
        </p:nvSpPr>
        <p:spPr>
          <a:xfrm>
            <a:off x="8255214" y="1781022"/>
            <a:ext cx="685428" cy="30891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104" name="Rectangle 13">
            <a:extLst>
              <a:ext uri="{FF2B5EF4-FFF2-40B4-BE49-F238E27FC236}">
                <a16:creationId xmlns:a16="http://schemas.microsoft.com/office/drawing/2014/main" id="{298D74C9-8AC5-4ADF-9DC3-2F62D3C81350}"/>
              </a:ext>
            </a:extLst>
          </p:cNvPr>
          <p:cNvSpPr/>
          <p:nvPr/>
        </p:nvSpPr>
        <p:spPr>
          <a:xfrm>
            <a:off x="9022562" y="1753235"/>
            <a:ext cx="600421" cy="369332"/>
          </a:xfrm>
          <a:prstGeom prst="rect">
            <a:avLst/>
          </a:prstGeom>
        </p:spPr>
        <p:txBody>
          <a:bodyPr wrap="none">
            <a:spAutoFit/>
          </a:bodyPr>
          <a:lstStyle/>
          <a:p>
            <a:r>
              <a:rPr lang="pt">
                <a:solidFill>
                  <a:srgbClr val="44545E"/>
                </a:solidFill>
                <a:latin typeface="Calibri" panose="020F0502020204030204" pitchFamily="34" charset="0"/>
              </a:rPr>
              <a:t>RFPT</a:t>
            </a:r>
            <a:endParaRPr lang="en-RU"/>
          </a:p>
        </p:txBody>
      </p:sp>
      <p:sp>
        <p:nvSpPr>
          <p:cNvPr id="105" name="TextBox 1">
            <a:extLst>
              <a:ext uri="{FF2B5EF4-FFF2-40B4-BE49-F238E27FC236}">
                <a16:creationId xmlns:a16="http://schemas.microsoft.com/office/drawing/2014/main" id="{6E005FA2-E549-4232-9C87-887D2C590EE3}"/>
              </a:ext>
            </a:extLst>
          </p:cNvPr>
          <p:cNvSpPr txBox="1"/>
          <p:nvPr/>
        </p:nvSpPr>
        <p:spPr>
          <a:xfrm>
            <a:off x="786419" y="2313562"/>
            <a:ext cx="2391907" cy="646331"/>
          </a:xfrm>
          <a:prstGeom prst="rect">
            <a:avLst/>
          </a:prstGeom>
          <a:solidFill>
            <a:srgbClr val="C00000"/>
          </a:solidFill>
        </p:spPr>
        <p:txBody>
          <a:bodyPr wrap="square" rtlCol="0">
            <a:spAutoFit/>
          </a:bodyPr>
          <a:lstStyle/>
          <a:p>
            <a:pPr algn="ctr"/>
            <a:r>
              <a:rPr lang="pt">
                <a:solidFill>
                  <a:schemeClr val="bg1"/>
                </a:solidFill>
              </a:rPr>
              <a:t>Contatos extraíveis</a:t>
            </a:r>
          </a:p>
          <a:p>
            <a:pPr algn="ctr"/>
            <a:r>
              <a:rPr lang="pt">
                <a:solidFill>
                  <a:schemeClr val="bg1"/>
                </a:solidFill>
              </a:rPr>
              <a:t>do CB</a:t>
            </a:r>
          </a:p>
        </p:txBody>
      </p:sp>
      <p:sp>
        <p:nvSpPr>
          <p:cNvPr id="106" name="TextBox 14">
            <a:extLst>
              <a:ext uri="{FF2B5EF4-FFF2-40B4-BE49-F238E27FC236}">
                <a16:creationId xmlns:a16="http://schemas.microsoft.com/office/drawing/2014/main" id="{7AE35C26-6A7F-4106-97A7-8A7D43491C1C}"/>
              </a:ext>
            </a:extLst>
          </p:cNvPr>
          <p:cNvSpPr txBox="1"/>
          <p:nvPr/>
        </p:nvSpPr>
        <p:spPr>
          <a:xfrm>
            <a:off x="800872" y="3724602"/>
            <a:ext cx="2377454" cy="646331"/>
          </a:xfrm>
          <a:prstGeom prst="rect">
            <a:avLst/>
          </a:prstGeom>
          <a:solidFill>
            <a:srgbClr val="C00000"/>
          </a:solidFill>
        </p:spPr>
        <p:txBody>
          <a:bodyPr wrap="square" rtlCol="0">
            <a:spAutoFit/>
          </a:bodyPr>
          <a:lstStyle/>
          <a:p>
            <a:pPr algn="ctr"/>
            <a:r>
              <a:rPr lang="pt" dirty="0">
                <a:solidFill>
                  <a:schemeClr val="bg1"/>
                </a:solidFill>
              </a:rPr>
              <a:t>Transformador de  corrente</a:t>
            </a:r>
            <a:endParaRPr lang="en-RU">
              <a:solidFill>
                <a:schemeClr val="bg1"/>
              </a:solidFill>
            </a:endParaRPr>
          </a:p>
        </p:txBody>
      </p:sp>
      <p:sp>
        <p:nvSpPr>
          <p:cNvPr id="107" name="TextBox 15">
            <a:extLst>
              <a:ext uri="{FF2B5EF4-FFF2-40B4-BE49-F238E27FC236}">
                <a16:creationId xmlns:a16="http://schemas.microsoft.com/office/drawing/2014/main" id="{1C4DE941-7D6C-4C43-925F-FBB2A43D9C4A}"/>
              </a:ext>
            </a:extLst>
          </p:cNvPr>
          <p:cNvSpPr txBox="1"/>
          <p:nvPr/>
        </p:nvSpPr>
        <p:spPr>
          <a:xfrm>
            <a:off x="786419" y="4560317"/>
            <a:ext cx="2166532" cy="646331"/>
          </a:xfrm>
          <a:prstGeom prst="rect">
            <a:avLst/>
          </a:prstGeom>
          <a:solidFill>
            <a:srgbClr val="C00000"/>
          </a:solidFill>
        </p:spPr>
        <p:txBody>
          <a:bodyPr wrap="square" rtlCol="0">
            <a:spAutoFit/>
          </a:bodyPr>
          <a:lstStyle/>
          <a:p>
            <a:pPr algn="ctr"/>
            <a:r>
              <a:rPr lang="pt" dirty="0">
                <a:solidFill>
                  <a:schemeClr val="bg1"/>
                </a:solidFill>
              </a:rPr>
              <a:t>Contatos de cabos de entrada</a:t>
            </a:r>
            <a:endParaRPr lang="en-RU" dirty="0">
              <a:solidFill>
                <a:schemeClr val="bg1"/>
              </a:solidFill>
            </a:endParaRPr>
          </a:p>
        </p:txBody>
      </p:sp>
      <p:sp>
        <p:nvSpPr>
          <p:cNvPr id="108" name="TextBox 16">
            <a:extLst>
              <a:ext uri="{FF2B5EF4-FFF2-40B4-BE49-F238E27FC236}">
                <a16:creationId xmlns:a16="http://schemas.microsoft.com/office/drawing/2014/main" id="{909CD0BE-A8C5-4268-875D-8B41E6E2EF98}"/>
              </a:ext>
            </a:extLst>
          </p:cNvPr>
          <p:cNvSpPr txBox="1"/>
          <p:nvPr/>
        </p:nvSpPr>
        <p:spPr>
          <a:xfrm>
            <a:off x="8609245" y="4358858"/>
            <a:ext cx="2769220" cy="369332"/>
          </a:xfrm>
          <a:prstGeom prst="rect">
            <a:avLst/>
          </a:prstGeom>
          <a:solidFill>
            <a:srgbClr val="C00000"/>
          </a:solidFill>
        </p:spPr>
        <p:txBody>
          <a:bodyPr wrap="none" rtlCol="0">
            <a:spAutoFit/>
          </a:bodyPr>
          <a:lstStyle/>
          <a:p>
            <a:pPr algn="ctr"/>
            <a:r>
              <a:rPr lang="pt" dirty="0">
                <a:solidFill>
                  <a:schemeClr val="bg1"/>
                </a:solidFill>
              </a:rPr>
              <a:t>Transformador de Potencial</a:t>
            </a:r>
            <a:endParaRPr lang="en-RU">
              <a:solidFill>
                <a:schemeClr val="bg1"/>
              </a:solidFill>
            </a:endParaRPr>
          </a:p>
        </p:txBody>
      </p:sp>
      <p:cxnSp>
        <p:nvCxnSpPr>
          <p:cNvPr id="109" name="Straight Arrow Connector 18">
            <a:extLst>
              <a:ext uri="{FF2B5EF4-FFF2-40B4-BE49-F238E27FC236}">
                <a16:creationId xmlns:a16="http://schemas.microsoft.com/office/drawing/2014/main" id="{ED6C2F8D-D33D-4401-95DC-AD4CD1C0CD6D}"/>
              </a:ext>
            </a:extLst>
          </p:cNvPr>
          <p:cNvCxnSpPr>
            <a:cxnSpLocks/>
            <a:stCxn id="105" idx="3"/>
          </p:cNvCxnSpPr>
          <p:nvPr/>
        </p:nvCxnSpPr>
        <p:spPr>
          <a:xfrm flipV="1">
            <a:off x="3178326" y="2299703"/>
            <a:ext cx="2511472" cy="33702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9">
            <a:extLst>
              <a:ext uri="{FF2B5EF4-FFF2-40B4-BE49-F238E27FC236}">
                <a16:creationId xmlns:a16="http://schemas.microsoft.com/office/drawing/2014/main" id="{60863E9A-7AB0-427F-B421-F8F44D985A77}"/>
              </a:ext>
            </a:extLst>
          </p:cNvPr>
          <p:cNvCxnSpPr>
            <a:cxnSpLocks/>
            <a:stCxn id="105" idx="3"/>
          </p:cNvCxnSpPr>
          <p:nvPr/>
        </p:nvCxnSpPr>
        <p:spPr>
          <a:xfrm>
            <a:off x="3178326" y="2636728"/>
            <a:ext cx="2511472" cy="44530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21">
            <a:extLst>
              <a:ext uri="{FF2B5EF4-FFF2-40B4-BE49-F238E27FC236}">
                <a16:creationId xmlns:a16="http://schemas.microsoft.com/office/drawing/2014/main" id="{847B0A71-C080-412D-9B95-E95AD7D30023}"/>
              </a:ext>
            </a:extLst>
          </p:cNvPr>
          <p:cNvCxnSpPr>
            <a:cxnSpLocks/>
            <a:stCxn id="106" idx="3"/>
          </p:cNvCxnSpPr>
          <p:nvPr/>
        </p:nvCxnSpPr>
        <p:spPr>
          <a:xfrm flipV="1">
            <a:off x="3178326" y="3494132"/>
            <a:ext cx="1898137" cy="55363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23">
            <a:extLst>
              <a:ext uri="{FF2B5EF4-FFF2-40B4-BE49-F238E27FC236}">
                <a16:creationId xmlns:a16="http://schemas.microsoft.com/office/drawing/2014/main" id="{3DD24C83-A372-43AC-AA7D-4BB41BB8B8E9}"/>
              </a:ext>
            </a:extLst>
          </p:cNvPr>
          <p:cNvCxnSpPr>
            <a:cxnSpLocks/>
            <a:stCxn id="106" idx="3"/>
          </p:cNvCxnSpPr>
          <p:nvPr/>
        </p:nvCxnSpPr>
        <p:spPr>
          <a:xfrm>
            <a:off x="3178326" y="4047768"/>
            <a:ext cx="1816217" cy="7990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25">
            <a:extLst>
              <a:ext uri="{FF2B5EF4-FFF2-40B4-BE49-F238E27FC236}">
                <a16:creationId xmlns:a16="http://schemas.microsoft.com/office/drawing/2014/main" id="{C40B7664-3E74-489F-8124-A3745376A2B8}"/>
              </a:ext>
            </a:extLst>
          </p:cNvPr>
          <p:cNvCxnSpPr>
            <a:cxnSpLocks/>
            <a:stCxn id="107" idx="3"/>
          </p:cNvCxnSpPr>
          <p:nvPr/>
        </p:nvCxnSpPr>
        <p:spPr>
          <a:xfrm flipV="1">
            <a:off x="2952951" y="4601403"/>
            <a:ext cx="2022230" cy="28208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27">
            <a:extLst>
              <a:ext uri="{FF2B5EF4-FFF2-40B4-BE49-F238E27FC236}">
                <a16:creationId xmlns:a16="http://schemas.microsoft.com/office/drawing/2014/main" id="{64159104-A49F-438E-90B0-024824617362}"/>
              </a:ext>
            </a:extLst>
          </p:cNvPr>
          <p:cNvCxnSpPr>
            <a:cxnSpLocks/>
            <a:stCxn id="107" idx="3"/>
          </p:cNvCxnSpPr>
          <p:nvPr/>
        </p:nvCxnSpPr>
        <p:spPr>
          <a:xfrm flipV="1">
            <a:off x="2952951" y="4406089"/>
            <a:ext cx="2267646" cy="4773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31">
            <a:extLst>
              <a:ext uri="{FF2B5EF4-FFF2-40B4-BE49-F238E27FC236}">
                <a16:creationId xmlns:a16="http://schemas.microsoft.com/office/drawing/2014/main" id="{BC793EBF-6098-4F40-952F-0B3F42C3AAE7}"/>
              </a:ext>
            </a:extLst>
          </p:cNvPr>
          <p:cNvCxnSpPr>
            <a:cxnSpLocks/>
            <a:stCxn id="107" idx="3"/>
          </p:cNvCxnSpPr>
          <p:nvPr/>
        </p:nvCxnSpPr>
        <p:spPr>
          <a:xfrm flipV="1">
            <a:off x="2952951" y="4664279"/>
            <a:ext cx="2686105" cy="21920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40">
            <a:extLst>
              <a:ext uri="{FF2B5EF4-FFF2-40B4-BE49-F238E27FC236}">
                <a16:creationId xmlns:a16="http://schemas.microsoft.com/office/drawing/2014/main" id="{45AF24E1-CEF2-4DC2-8833-DBFE70E861AC}"/>
              </a:ext>
            </a:extLst>
          </p:cNvPr>
          <p:cNvCxnSpPr>
            <a:cxnSpLocks/>
            <a:stCxn id="108" idx="1"/>
          </p:cNvCxnSpPr>
          <p:nvPr/>
        </p:nvCxnSpPr>
        <p:spPr>
          <a:xfrm flipH="1">
            <a:off x="6498862" y="4543524"/>
            <a:ext cx="2110383" cy="12075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7" name="TextBox 48">
            <a:extLst>
              <a:ext uri="{FF2B5EF4-FFF2-40B4-BE49-F238E27FC236}">
                <a16:creationId xmlns:a16="http://schemas.microsoft.com/office/drawing/2014/main" id="{BD499D7A-A53F-4312-A424-3237E86462EF}"/>
              </a:ext>
            </a:extLst>
          </p:cNvPr>
          <p:cNvSpPr txBox="1"/>
          <p:nvPr/>
        </p:nvSpPr>
        <p:spPr>
          <a:xfrm>
            <a:off x="786419" y="1329921"/>
            <a:ext cx="2391907" cy="646331"/>
          </a:xfrm>
          <a:prstGeom prst="rect">
            <a:avLst/>
          </a:prstGeom>
          <a:solidFill>
            <a:srgbClr val="C00000"/>
          </a:solidFill>
        </p:spPr>
        <p:txBody>
          <a:bodyPr wrap="square" rtlCol="0">
            <a:spAutoFit/>
          </a:bodyPr>
          <a:lstStyle/>
          <a:p>
            <a:pPr algn="ctr"/>
            <a:r>
              <a:rPr lang="pt" dirty="0">
                <a:solidFill>
                  <a:schemeClr val="bg1"/>
                </a:solidFill>
              </a:rPr>
              <a:t>Conexão de barramento</a:t>
            </a:r>
            <a:endParaRPr lang="en-RU">
              <a:solidFill>
                <a:schemeClr val="bg1"/>
              </a:solidFill>
            </a:endParaRPr>
          </a:p>
        </p:txBody>
      </p:sp>
      <p:cxnSp>
        <p:nvCxnSpPr>
          <p:cNvPr id="118" name="Straight Arrow Connector 49">
            <a:extLst>
              <a:ext uri="{FF2B5EF4-FFF2-40B4-BE49-F238E27FC236}">
                <a16:creationId xmlns:a16="http://schemas.microsoft.com/office/drawing/2014/main" id="{42CA2622-B639-4CC3-A7B9-399C326F170D}"/>
              </a:ext>
            </a:extLst>
          </p:cNvPr>
          <p:cNvCxnSpPr>
            <a:cxnSpLocks/>
            <a:stCxn id="117" idx="3"/>
          </p:cNvCxnSpPr>
          <p:nvPr/>
        </p:nvCxnSpPr>
        <p:spPr>
          <a:xfrm flipV="1">
            <a:off x="3178326" y="1290677"/>
            <a:ext cx="1719134" cy="36241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53">
            <a:extLst>
              <a:ext uri="{FF2B5EF4-FFF2-40B4-BE49-F238E27FC236}">
                <a16:creationId xmlns:a16="http://schemas.microsoft.com/office/drawing/2014/main" id="{EA5CE586-49C3-457E-A5B7-83555A53F76F}"/>
              </a:ext>
            </a:extLst>
          </p:cNvPr>
          <p:cNvCxnSpPr>
            <a:cxnSpLocks/>
            <a:stCxn id="117" idx="3"/>
          </p:cNvCxnSpPr>
          <p:nvPr/>
        </p:nvCxnSpPr>
        <p:spPr>
          <a:xfrm>
            <a:off x="3178326" y="1653087"/>
            <a:ext cx="2042271" cy="22234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56">
            <a:extLst>
              <a:ext uri="{FF2B5EF4-FFF2-40B4-BE49-F238E27FC236}">
                <a16:creationId xmlns:a16="http://schemas.microsoft.com/office/drawing/2014/main" id="{D2D4B442-96BF-4FE2-9CF1-83A471C9A9EA}"/>
              </a:ext>
            </a:extLst>
          </p:cNvPr>
          <p:cNvCxnSpPr>
            <a:cxnSpLocks/>
            <a:stCxn id="117" idx="3"/>
          </p:cNvCxnSpPr>
          <p:nvPr/>
        </p:nvCxnSpPr>
        <p:spPr>
          <a:xfrm flipV="1">
            <a:off x="3178326" y="1359078"/>
            <a:ext cx="2145342" cy="29400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4" name="Rectangle 66">
            <a:extLst>
              <a:ext uri="{FF2B5EF4-FFF2-40B4-BE49-F238E27FC236}">
                <a16:creationId xmlns:a16="http://schemas.microsoft.com/office/drawing/2014/main" id="{0BA48C85-5D7B-4A48-9F40-A8D24F11B087}"/>
              </a:ext>
            </a:extLst>
          </p:cNvPr>
          <p:cNvSpPr/>
          <p:nvPr/>
        </p:nvSpPr>
        <p:spPr>
          <a:xfrm>
            <a:off x="706385" y="5216546"/>
            <a:ext cx="3627454" cy="830997"/>
          </a:xfrm>
          <a:prstGeom prst="rect">
            <a:avLst/>
          </a:prstGeom>
        </p:spPr>
        <p:txBody>
          <a:bodyPr wrap="square">
            <a:spAutoFit/>
          </a:bodyPr>
          <a:lstStyle/>
          <a:p>
            <a:r>
              <a:rPr lang="pt" sz="1600" dirty="0">
                <a:solidFill>
                  <a:srgbClr val="44545E"/>
                </a:solidFill>
                <a:latin typeface="Calibri" panose="020F0502020204030204" pitchFamily="34" charset="0"/>
              </a:rPr>
              <a:t>conexão fraca + feita no local:</a:t>
            </a:r>
          </a:p>
          <a:p>
            <a:pPr marL="342900" indent="-342900">
              <a:buAutoNum type="arabicPeriod"/>
            </a:pPr>
            <a:r>
              <a:rPr lang="pt" sz="1600" dirty="0">
                <a:solidFill>
                  <a:srgbClr val="44545E"/>
                </a:solidFill>
                <a:latin typeface="Calibri" panose="020F0502020204030204" pitchFamily="34" charset="0"/>
              </a:rPr>
              <a:t>(cabo - terminal de cabo)</a:t>
            </a:r>
          </a:p>
          <a:p>
            <a:pPr marL="342900" indent="-342900">
              <a:buAutoNum type="arabicPeriod"/>
            </a:pPr>
            <a:r>
              <a:rPr lang="pt" sz="1600" dirty="0">
                <a:solidFill>
                  <a:srgbClr val="44545E"/>
                </a:solidFill>
                <a:latin typeface="Calibri" panose="020F0502020204030204" pitchFamily="34" charset="0"/>
              </a:rPr>
              <a:t>(terminal de cabo – barra de metal)</a:t>
            </a:r>
            <a:endParaRPr lang="en-RU" sz="1600" dirty="0"/>
          </a:p>
        </p:txBody>
      </p:sp>
      <p:sp>
        <p:nvSpPr>
          <p:cNvPr id="126" name="Rectangle 68">
            <a:extLst>
              <a:ext uri="{FF2B5EF4-FFF2-40B4-BE49-F238E27FC236}">
                <a16:creationId xmlns:a16="http://schemas.microsoft.com/office/drawing/2014/main" id="{2FB46862-0D15-44DF-AE75-ED7DBC15916D}"/>
              </a:ext>
            </a:extLst>
          </p:cNvPr>
          <p:cNvSpPr/>
          <p:nvPr/>
        </p:nvSpPr>
        <p:spPr>
          <a:xfrm>
            <a:off x="1082300" y="782845"/>
            <a:ext cx="1234633" cy="369332"/>
          </a:xfrm>
          <a:prstGeom prst="rect">
            <a:avLst/>
          </a:prstGeom>
        </p:spPr>
        <p:txBody>
          <a:bodyPr wrap="none">
            <a:spAutoFit/>
          </a:bodyPr>
          <a:lstStyle/>
          <a:p>
            <a:r>
              <a:rPr lang="pt" b="1" dirty="0">
                <a:solidFill>
                  <a:srgbClr val="135BAB"/>
                </a:solidFill>
              </a:rPr>
              <a:t>0,4 – 22kV</a:t>
            </a:r>
            <a:endParaRPr lang="en-RU" dirty="0"/>
          </a:p>
        </p:txBody>
      </p:sp>
      <p:sp>
        <p:nvSpPr>
          <p:cNvPr id="127" name="Заголовок 1">
            <a:extLst>
              <a:ext uri="{FF2B5EF4-FFF2-40B4-BE49-F238E27FC236}">
                <a16:creationId xmlns:a16="http://schemas.microsoft.com/office/drawing/2014/main" id="{6781D59B-DA37-4795-BB0E-F8513CAA86B7}"/>
              </a:ext>
            </a:extLst>
          </p:cNvPr>
          <p:cNvSpPr>
            <a:spLocks noGrp="1"/>
          </p:cNvSpPr>
          <p:nvPr>
            <p:ph type="title" idx="4294967295"/>
          </p:nvPr>
        </p:nvSpPr>
        <p:spPr>
          <a:xfrm>
            <a:off x="598820" y="53007"/>
            <a:ext cx="10972800" cy="1143000"/>
          </a:xfrm>
          <a:prstGeom prst="rect">
            <a:avLst/>
          </a:prstGeom>
        </p:spPr>
        <p:txBody>
          <a:bodyPr>
            <a:normAutofit/>
          </a:bodyPr>
          <a:lstStyle/>
          <a:p>
            <a:r>
              <a:rPr lang="pt" sz="4300" b="1" dirty="0">
                <a:solidFill>
                  <a:srgbClr val="18478E"/>
                </a:solidFill>
                <a:latin typeface="+mn-lt"/>
              </a:rPr>
              <a:t>Âmbito de aplicação: painel de distribuição</a:t>
            </a:r>
          </a:p>
        </p:txBody>
      </p:sp>
      <p:cxnSp>
        <p:nvCxnSpPr>
          <p:cNvPr id="8" name="Straight Arrow Connector 40">
            <a:extLst>
              <a:ext uri="{FF2B5EF4-FFF2-40B4-BE49-F238E27FC236}">
                <a16:creationId xmlns:a16="http://schemas.microsoft.com/office/drawing/2014/main" id="{65A7F057-A01F-4DBC-6DBC-2499B25771BB}"/>
              </a:ext>
            </a:extLst>
          </p:cNvPr>
          <p:cNvCxnSpPr>
            <a:cxnSpLocks/>
          </p:cNvCxnSpPr>
          <p:nvPr/>
        </p:nvCxnSpPr>
        <p:spPr>
          <a:xfrm flipH="1" flipV="1">
            <a:off x="6377553" y="4474856"/>
            <a:ext cx="2231692" cy="6240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398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6C82FF95-50B8-4C68-80A2-C9CE5E34B2FD}"/>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26</a:t>
            </a:fld>
            <a:endParaRPr lang="de-CH"/>
          </a:p>
        </p:txBody>
      </p:sp>
      <p:sp>
        <p:nvSpPr>
          <p:cNvPr id="8" name="Rectangle 9">
            <a:extLst>
              <a:ext uri="{FF2B5EF4-FFF2-40B4-BE49-F238E27FC236}">
                <a16:creationId xmlns:a16="http://schemas.microsoft.com/office/drawing/2014/main" id="{356E74E5-58FE-40F7-8100-89F01842E4A8}"/>
              </a:ext>
            </a:extLst>
          </p:cNvPr>
          <p:cNvSpPr/>
          <p:nvPr/>
        </p:nvSpPr>
        <p:spPr>
          <a:xfrm>
            <a:off x="546248" y="432476"/>
            <a:ext cx="10009728" cy="754053"/>
          </a:xfrm>
          <a:prstGeom prst="rect">
            <a:avLst/>
          </a:prstGeom>
        </p:spPr>
        <p:txBody>
          <a:bodyPr wrap="none">
            <a:spAutoFit/>
          </a:bodyPr>
          <a:lstStyle/>
          <a:p>
            <a:pPr>
              <a:spcBef>
                <a:spcPct val="0"/>
              </a:spcBef>
            </a:pPr>
            <a:r>
              <a:rPr lang="pt" sz="4300" b="1" dirty="0">
                <a:solidFill>
                  <a:srgbClr val="18478E"/>
                </a:solidFill>
                <a:ea typeface="+mj-ea"/>
                <a:cs typeface="+mj-cs"/>
              </a:rPr>
              <a:t>Disjuntores e Transformadores de Corrente</a:t>
            </a:r>
            <a:endParaRPr lang="ru-RU" sz="4300" b="1" dirty="0">
              <a:solidFill>
                <a:srgbClr val="18478E"/>
              </a:solidFill>
              <a:ea typeface="+mj-ea"/>
              <a:cs typeface="+mj-cs"/>
            </a:endParaRPr>
          </a:p>
        </p:txBody>
      </p:sp>
      <p:pic>
        <p:nvPicPr>
          <p:cNvPr id="9" name="Picture 5" descr="A picture containing indoor, toy&#10;&#10;Description automatically generated">
            <a:extLst>
              <a:ext uri="{FF2B5EF4-FFF2-40B4-BE49-F238E27FC236}">
                <a16:creationId xmlns:a16="http://schemas.microsoft.com/office/drawing/2014/main" id="{FC005CE2-793F-4D8A-854D-B5AB59342A1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a:off x="964567" y="1838048"/>
            <a:ext cx="4073671" cy="3055253"/>
          </a:xfrm>
          <a:prstGeom prst="rect">
            <a:avLst/>
          </a:prstGeom>
        </p:spPr>
      </p:pic>
      <p:sp>
        <p:nvSpPr>
          <p:cNvPr id="10" name="Rectangle 10">
            <a:extLst>
              <a:ext uri="{FF2B5EF4-FFF2-40B4-BE49-F238E27FC236}">
                <a16:creationId xmlns:a16="http://schemas.microsoft.com/office/drawing/2014/main" id="{F61433B8-F6C1-467C-9FFD-794402BF0010}"/>
              </a:ext>
            </a:extLst>
          </p:cNvPr>
          <p:cNvSpPr/>
          <p:nvPr/>
        </p:nvSpPr>
        <p:spPr>
          <a:xfrm>
            <a:off x="4582472" y="1333505"/>
            <a:ext cx="5609743" cy="369332"/>
          </a:xfrm>
          <a:prstGeom prst="rect">
            <a:avLst/>
          </a:prstGeom>
        </p:spPr>
        <p:txBody>
          <a:bodyPr wrap="square">
            <a:spAutoFit/>
          </a:bodyPr>
          <a:lstStyle/>
          <a:p>
            <a:r>
              <a:rPr lang="pt"/>
              <a:t>Contatos extraíveis se soltam com o número de operações</a:t>
            </a:r>
            <a:endParaRPr lang="ru-RU"/>
          </a:p>
        </p:txBody>
      </p:sp>
      <p:pic>
        <p:nvPicPr>
          <p:cNvPr id="11" name="Picture 12" descr="A close-up of a car engine&#10;&#10;Description automatically generated with medium confidence">
            <a:extLst>
              <a:ext uri="{FF2B5EF4-FFF2-40B4-BE49-F238E27FC236}">
                <a16:creationId xmlns:a16="http://schemas.microsoft.com/office/drawing/2014/main" id="{6DB2B1AE-B0A1-4078-BD39-C378FC752B9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4969607" y="2346482"/>
            <a:ext cx="3492604" cy="2619453"/>
          </a:xfrm>
          <a:prstGeom prst="rect">
            <a:avLst/>
          </a:prstGeom>
        </p:spPr>
      </p:pic>
      <p:sp>
        <p:nvSpPr>
          <p:cNvPr id="12" name="Rectangle 13">
            <a:extLst>
              <a:ext uri="{FF2B5EF4-FFF2-40B4-BE49-F238E27FC236}">
                <a16:creationId xmlns:a16="http://schemas.microsoft.com/office/drawing/2014/main" id="{E3AA802F-E58D-46F4-8346-2137798A9697}"/>
              </a:ext>
            </a:extLst>
          </p:cNvPr>
          <p:cNvSpPr/>
          <p:nvPr/>
        </p:nvSpPr>
        <p:spPr>
          <a:xfrm>
            <a:off x="8025636" y="2067126"/>
            <a:ext cx="4166364" cy="369332"/>
          </a:xfrm>
          <a:prstGeom prst="rect">
            <a:avLst/>
          </a:prstGeom>
        </p:spPr>
        <p:txBody>
          <a:bodyPr wrap="square">
            <a:spAutoFit/>
          </a:bodyPr>
          <a:lstStyle/>
          <a:p>
            <a:r>
              <a:rPr lang="pt" dirty="0"/>
              <a:t>Contatos de transformadores de corrente</a:t>
            </a:r>
            <a:endParaRPr lang="ru-RU" dirty="0"/>
          </a:p>
        </p:txBody>
      </p:sp>
    </p:spTree>
    <p:extLst>
      <p:ext uri="{BB962C8B-B14F-4D97-AF65-F5344CB8AC3E}">
        <p14:creationId xmlns:p14="http://schemas.microsoft.com/office/powerpoint/2010/main" val="4052854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B850001-67CD-4C41-8E81-33B9E805F25C}"/>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27</a:t>
            </a:fld>
            <a:endParaRPr lang="de-CH"/>
          </a:p>
        </p:txBody>
      </p:sp>
      <p:sp>
        <p:nvSpPr>
          <p:cNvPr id="8" name="Rectangle 8">
            <a:extLst>
              <a:ext uri="{FF2B5EF4-FFF2-40B4-BE49-F238E27FC236}">
                <a16:creationId xmlns:a16="http://schemas.microsoft.com/office/drawing/2014/main" id="{831C41A0-F59F-438F-B6DE-F8E87DD1A857}"/>
              </a:ext>
            </a:extLst>
          </p:cNvPr>
          <p:cNvSpPr/>
          <p:nvPr/>
        </p:nvSpPr>
        <p:spPr>
          <a:xfrm>
            <a:off x="231346" y="1419975"/>
            <a:ext cx="1603709" cy="369332"/>
          </a:xfrm>
          <a:prstGeom prst="rect">
            <a:avLst/>
          </a:prstGeom>
        </p:spPr>
        <p:txBody>
          <a:bodyPr wrap="none">
            <a:spAutoFit/>
          </a:bodyPr>
          <a:lstStyle/>
          <a:p>
            <a:r>
              <a:rPr lang="pt" b="1"/>
              <a:t>Sensor com fio</a:t>
            </a:r>
            <a:endParaRPr lang="ru-RU" b="1"/>
          </a:p>
        </p:txBody>
      </p:sp>
      <p:pic>
        <p:nvPicPr>
          <p:cNvPr id="9" name="Picture 16" descr="A picture containing red, orange&#10;&#10;Description automatically generated">
            <a:extLst>
              <a:ext uri="{FF2B5EF4-FFF2-40B4-BE49-F238E27FC236}">
                <a16:creationId xmlns:a16="http://schemas.microsoft.com/office/drawing/2014/main" id="{1BDBCFB0-BFDB-449D-A94E-E7CDFED683A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31346" y="1962922"/>
            <a:ext cx="5414445" cy="3566885"/>
          </a:xfrm>
          <a:prstGeom prst="rect">
            <a:avLst/>
          </a:prstGeom>
        </p:spPr>
      </p:pic>
      <p:pic>
        <p:nvPicPr>
          <p:cNvPr id="10" name="Picture 2" descr="A picture containing text&#10;&#10;Description automatically generated">
            <a:extLst>
              <a:ext uri="{FF2B5EF4-FFF2-40B4-BE49-F238E27FC236}">
                <a16:creationId xmlns:a16="http://schemas.microsoft.com/office/drawing/2014/main" id="{FAE9DA90-19F7-4E5A-B0D7-E153F1E10F2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78545" y="1954694"/>
            <a:ext cx="5144484" cy="3575113"/>
          </a:xfrm>
          <a:prstGeom prst="rect">
            <a:avLst/>
          </a:prstGeom>
        </p:spPr>
      </p:pic>
      <p:sp>
        <p:nvSpPr>
          <p:cNvPr id="11" name="Rectangle 14">
            <a:extLst>
              <a:ext uri="{FF2B5EF4-FFF2-40B4-BE49-F238E27FC236}">
                <a16:creationId xmlns:a16="http://schemas.microsoft.com/office/drawing/2014/main" id="{F7715BE1-C420-4811-9158-1950F81CF520}"/>
              </a:ext>
            </a:extLst>
          </p:cNvPr>
          <p:cNvSpPr/>
          <p:nvPr/>
        </p:nvSpPr>
        <p:spPr>
          <a:xfrm>
            <a:off x="6378545" y="1419975"/>
            <a:ext cx="2260940" cy="369332"/>
          </a:xfrm>
          <a:prstGeom prst="rect">
            <a:avLst/>
          </a:prstGeom>
        </p:spPr>
        <p:txBody>
          <a:bodyPr wrap="none">
            <a:spAutoFit/>
          </a:bodyPr>
          <a:lstStyle/>
          <a:p>
            <a:r>
              <a:rPr lang="pt" b="1"/>
              <a:t>Corpo principal FPA 24(4S)</a:t>
            </a:r>
            <a:endParaRPr lang="ru-RU" b="1"/>
          </a:p>
        </p:txBody>
      </p:sp>
      <p:sp>
        <p:nvSpPr>
          <p:cNvPr id="12" name="Rectangle 15">
            <a:extLst>
              <a:ext uri="{FF2B5EF4-FFF2-40B4-BE49-F238E27FC236}">
                <a16:creationId xmlns:a16="http://schemas.microsoft.com/office/drawing/2014/main" id="{80C0677A-EAA8-4D29-84C6-544BE4B5960C}"/>
              </a:ext>
            </a:extLst>
          </p:cNvPr>
          <p:cNvSpPr/>
          <p:nvPr/>
        </p:nvSpPr>
        <p:spPr>
          <a:xfrm>
            <a:off x="546248" y="432476"/>
            <a:ext cx="2784032" cy="754053"/>
          </a:xfrm>
          <a:prstGeom prst="rect">
            <a:avLst/>
          </a:prstGeom>
        </p:spPr>
        <p:txBody>
          <a:bodyPr wrap="none">
            <a:spAutoFit/>
          </a:bodyPr>
          <a:lstStyle/>
          <a:p>
            <a:pPr>
              <a:spcBef>
                <a:spcPct val="0"/>
              </a:spcBef>
            </a:pPr>
            <a:r>
              <a:rPr lang="pt" sz="4300" b="1" dirty="0">
                <a:solidFill>
                  <a:srgbClr val="18478E"/>
                </a:solidFill>
                <a:ea typeface="+mj-ea"/>
                <a:cs typeface="+mj-cs"/>
              </a:rPr>
              <a:t>Disjuntores</a:t>
            </a:r>
            <a:endParaRPr lang="ru-RU" sz="4300" b="1" dirty="0">
              <a:solidFill>
                <a:srgbClr val="18478E"/>
              </a:solidFill>
              <a:ea typeface="+mj-ea"/>
              <a:cs typeface="+mj-cs"/>
            </a:endParaRPr>
          </a:p>
        </p:txBody>
      </p:sp>
    </p:spTree>
    <p:extLst>
      <p:ext uri="{BB962C8B-B14F-4D97-AF65-F5344CB8AC3E}">
        <p14:creationId xmlns:p14="http://schemas.microsoft.com/office/powerpoint/2010/main" val="2908555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C0C4301-5988-42F6-B244-F73A94503333}"/>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28</a:t>
            </a:fld>
            <a:endParaRPr lang="de-CH"/>
          </a:p>
        </p:txBody>
      </p:sp>
      <p:sp>
        <p:nvSpPr>
          <p:cNvPr id="8" name="Rectangle 15">
            <a:extLst>
              <a:ext uri="{FF2B5EF4-FFF2-40B4-BE49-F238E27FC236}">
                <a16:creationId xmlns:a16="http://schemas.microsoft.com/office/drawing/2014/main" id="{5666B0A9-E72B-406C-B67E-AB8E7748EEBF}"/>
              </a:ext>
            </a:extLst>
          </p:cNvPr>
          <p:cNvSpPr/>
          <p:nvPr/>
        </p:nvSpPr>
        <p:spPr>
          <a:xfrm>
            <a:off x="546248" y="432476"/>
            <a:ext cx="4101251" cy="754053"/>
          </a:xfrm>
          <a:prstGeom prst="rect">
            <a:avLst/>
          </a:prstGeom>
        </p:spPr>
        <p:txBody>
          <a:bodyPr wrap="none">
            <a:spAutoFit/>
          </a:bodyPr>
          <a:lstStyle/>
          <a:p>
            <a:pPr>
              <a:spcBef>
                <a:spcPct val="0"/>
              </a:spcBef>
            </a:pPr>
            <a:r>
              <a:rPr lang="pt" sz="4300" b="1" dirty="0">
                <a:solidFill>
                  <a:srgbClr val="18478E"/>
                </a:solidFill>
                <a:ea typeface="+mj-ea"/>
                <a:cs typeface="+mj-cs"/>
              </a:rPr>
              <a:t>Painel de 0,44 kV</a:t>
            </a:r>
          </a:p>
        </p:txBody>
      </p:sp>
      <p:pic>
        <p:nvPicPr>
          <p:cNvPr id="9" name="Picture 4" descr="A picture containing text&#10;&#10;Description automatically generated">
            <a:extLst>
              <a:ext uri="{FF2B5EF4-FFF2-40B4-BE49-F238E27FC236}">
                <a16:creationId xmlns:a16="http://schemas.microsoft.com/office/drawing/2014/main" id="{E80D6A79-5B47-4FB3-8BEB-5978885E15C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5400000">
            <a:off x="5615327" y="1458162"/>
            <a:ext cx="5030464" cy="3328023"/>
          </a:xfrm>
          <a:prstGeom prst="rect">
            <a:avLst/>
          </a:prstGeom>
        </p:spPr>
      </p:pic>
    </p:spTree>
    <p:extLst>
      <p:ext uri="{BB962C8B-B14F-4D97-AF65-F5344CB8AC3E}">
        <p14:creationId xmlns:p14="http://schemas.microsoft.com/office/powerpoint/2010/main" val="2531908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E58ADA5B-D1BD-4F8E-A30B-D909DF171EB3}"/>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29</a:t>
            </a:fld>
            <a:endParaRPr lang="de-CH"/>
          </a:p>
        </p:txBody>
      </p:sp>
      <p:sp>
        <p:nvSpPr>
          <p:cNvPr id="8" name="Rectangle 15">
            <a:extLst>
              <a:ext uri="{FF2B5EF4-FFF2-40B4-BE49-F238E27FC236}">
                <a16:creationId xmlns:a16="http://schemas.microsoft.com/office/drawing/2014/main" id="{E75316BA-708B-4C4F-8BCD-8BA6C39FDB4E}"/>
              </a:ext>
            </a:extLst>
          </p:cNvPr>
          <p:cNvSpPr/>
          <p:nvPr/>
        </p:nvSpPr>
        <p:spPr>
          <a:xfrm>
            <a:off x="579804" y="0"/>
            <a:ext cx="7463646" cy="754053"/>
          </a:xfrm>
          <a:prstGeom prst="rect">
            <a:avLst/>
          </a:prstGeom>
        </p:spPr>
        <p:txBody>
          <a:bodyPr wrap="none">
            <a:spAutoFit/>
          </a:bodyPr>
          <a:lstStyle/>
          <a:p>
            <a:pPr>
              <a:spcBef>
                <a:spcPct val="0"/>
              </a:spcBef>
            </a:pPr>
            <a:r>
              <a:rPr lang="pt" sz="4300" b="1" dirty="0">
                <a:solidFill>
                  <a:srgbClr val="135BAB"/>
                </a:solidFill>
                <a:latin typeface="+mj-lt"/>
                <a:ea typeface="+mj-ea"/>
                <a:cs typeface="+mj-cs"/>
              </a:rPr>
              <a:t> </a:t>
            </a:r>
            <a:r>
              <a:rPr lang="pt" sz="4300" b="1" dirty="0">
                <a:solidFill>
                  <a:srgbClr val="18478E"/>
                </a:solidFill>
                <a:ea typeface="+mj-ea"/>
                <a:cs typeface="+mj-cs"/>
              </a:rPr>
              <a:t>Painéis alimentadores de 6,6kV</a:t>
            </a:r>
          </a:p>
        </p:txBody>
      </p:sp>
      <p:pic>
        <p:nvPicPr>
          <p:cNvPr id="9" name="Picture 2" descr="A picture containing indoor&#10;&#10;Description automatically generated">
            <a:extLst>
              <a:ext uri="{FF2B5EF4-FFF2-40B4-BE49-F238E27FC236}">
                <a16:creationId xmlns:a16="http://schemas.microsoft.com/office/drawing/2014/main" id="{0B3A2850-6CE5-47C5-ABD7-80053226373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8466" y="1030016"/>
            <a:ext cx="7769554" cy="4370374"/>
          </a:xfrm>
          <a:prstGeom prst="rect">
            <a:avLst/>
          </a:prstGeom>
        </p:spPr>
      </p:pic>
      <p:pic>
        <p:nvPicPr>
          <p:cNvPr id="10" name="Picture 7" descr="A picture containing electronics, computer, connector&#10;&#10;Description automatically generated">
            <a:extLst>
              <a:ext uri="{FF2B5EF4-FFF2-40B4-BE49-F238E27FC236}">
                <a16:creationId xmlns:a16="http://schemas.microsoft.com/office/drawing/2014/main" id="{C89FF104-CB82-43F2-A3B1-FA45536741C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136026" y="637574"/>
            <a:ext cx="3915931" cy="5016606"/>
          </a:xfrm>
          <a:prstGeom prst="rect">
            <a:avLst/>
          </a:prstGeom>
        </p:spPr>
      </p:pic>
    </p:spTree>
    <p:extLst>
      <p:ext uri="{BB962C8B-B14F-4D97-AF65-F5344CB8AC3E}">
        <p14:creationId xmlns:p14="http://schemas.microsoft.com/office/powerpoint/2010/main" val="387943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59822C2E-2D56-494A-8490-45AEBDF26FB7}"/>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30</a:t>
            </a:fld>
            <a:endParaRPr lang="de-CH"/>
          </a:p>
        </p:txBody>
      </p:sp>
      <p:sp>
        <p:nvSpPr>
          <p:cNvPr id="8" name="Rectangle 14">
            <a:extLst>
              <a:ext uri="{FF2B5EF4-FFF2-40B4-BE49-F238E27FC236}">
                <a16:creationId xmlns:a16="http://schemas.microsoft.com/office/drawing/2014/main" id="{1A4F609F-B837-4AE9-9BF0-CC3DC94E96A9}"/>
              </a:ext>
            </a:extLst>
          </p:cNvPr>
          <p:cNvSpPr/>
          <p:nvPr/>
        </p:nvSpPr>
        <p:spPr>
          <a:xfrm>
            <a:off x="546248" y="432476"/>
            <a:ext cx="5658921" cy="754053"/>
          </a:xfrm>
          <a:prstGeom prst="rect">
            <a:avLst/>
          </a:prstGeom>
        </p:spPr>
        <p:txBody>
          <a:bodyPr wrap="none">
            <a:spAutoFit/>
          </a:bodyPr>
          <a:lstStyle/>
          <a:p>
            <a:pPr>
              <a:spcBef>
                <a:spcPct val="0"/>
              </a:spcBef>
            </a:pPr>
            <a:r>
              <a:rPr lang="pt" sz="4300" b="1" dirty="0">
                <a:solidFill>
                  <a:srgbClr val="18478E"/>
                </a:solidFill>
                <a:ea typeface="+mj-ea"/>
                <a:cs typeface="+mj-cs"/>
              </a:rPr>
              <a:t>FIPRES para Capacitores</a:t>
            </a:r>
          </a:p>
        </p:txBody>
      </p:sp>
      <p:pic>
        <p:nvPicPr>
          <p:cNvPr id="9" name="Picture 15">
            <a:extLst>
              <a:ext uri="{FF2B5EF4-FFF2-40B4-BE49-F238E27FC236}">
                <a16:creationId xmlns:a16="http://schemas.microsoft.com/office/drawing/2014/main" id="{DEDB57CD-4F3E-4FB0-B2D1-C7E51A5BD43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8797"/>
          <a:stretch/>
        </p:blipFill>
        <p:spPr>
          <a:xfrm>
            <a:off x="7833432" y="2851107"/>
            <a:ext cx="3267230" cy="3017663"/>
          </a:xfrm>
          <a:prstGeom prst="rect">
            <a:avLst/>
          </a:prstGeom>
        </p:spPr>
      </p:pic>
      <p:sp>
        <p:nvSpPr>
          <p:cNvPr id="10" name="TextBox 16">
            <a:extLst>
              <a:ext uri="{FF2B5EF4-FFF2-40B4-BE49-F238E27FC236}">
                <a16:creationId xmlns:a16="http://schemas.microsoft.com/office/drawing/2014/main" id="{B7E4CF27-2B7C-4E4F-977A-3BFB8404ED83}"/>
              </a:ext>
            </a:extLst>
          </p:cNvPr>
          <p:cNvSpPr txBox="1"/>
          <p:nvPr/>
        </p:nvSpPr>
        <p:spPr>
          <a:xfrm>
            <a:off x="7365725" y="2481775"/>
            <a:ext cx="3852881" cy="369332"/>
          </a:xfrm>
          <a:prstGeom prst="rect">
            <a:avLst/>
          </a:prstGeom>
          <a:noFill/>
        </p:spPr>
        <p:txBody>
          <a:bodyPr wrap="square">
            <a:spAutoFit/>
          </a:bodyPr>
          <a:lstStyle/>
          <a:p>
            <a:r>
              <a:rPr lang="pt" b="1" i="0">
                <a:solidFill>
                  <a:srgbClr val="596571"/>
                </a:solidFill>
                <a:effectLst/>
              </a:rPr>
              <a:t>Instalação dos </a:t>
            </a:r>
            <a:r>
              <a:rPr lang="pt" b="1" i="0" err="1">
                <a:solidFill>
                  <a:srgbClr val="596571"/>
                </a:solidFill>
                <a:effectLst/>
              </a:rPr>
              <a:t>vFPTs </a:t>
            </a:r>
            <a:r>
              <a:rPr lang="pt" b="1" i="0">
                <a:solidFill>
                  <a:srgbClr val="596571"/>
                </a:solidFill>
                <a:effectLst/>
              </a:rPr>
              <a:t>em capacitores</a:t>
            </a:r>
            <a:endParaRPr lang="ru-RU" b="1"/>
          </a:p>
        </p:txBody>
      </p:sp>
      <p:sp>
        <p:nvSpPr>
          <p:cNvPr id="11" name="TextBox 17">
            <a:extLst>
              <a:ext uri="{FF2B5EF4-FFF2-40B4-BE49-F238E27FC236}">
                <a16:creationId xmlns:a16="http://schemas.microsoft.com/office/drawing/2014/main" id="{8CDEC26E-7C92-42FA-9D63-A0489A56CDDA}"/>
              </a:ext>
            </a:extLst>
          </p:cNvPr>
          <p:cNvSpPr txBox="1"/>
          <p:nvPr/>
        </p:nvSpPr>
        <p:spPr>
          <a:xfrm>
            <a:off x="582826" y="1320684"/>
            <a:ext cx="6573348" cy="1200329"/>
          </a:xfrm>
          <a:prstGeom prst="rect">
            <a:avLst/>
          </a:prstGeom>
          <a:noFill/>
        </p:spPr>
        <p:txBody>
          <a:bodyPr wrap="square">
            <a:spAutoFit/>
          </a:bodyPr>
          <a:lstStyle/>
          <a:p>
            <a:r>
              <a:rPr lang="pt" i="0" dirty="0">
                <a:solidFill>
                  <a:srgbClr val="596571"/>
                </a:solidFill>
                <a:effectLst/>
              </a:rPr>
              <a:t>Superaquecimento e explosão de bancos de capacitores são problemas comuns em sistemas de controle de potência reativa devido a ventilação inadequada, conexões soltas, design ruim,</a:t>
            </a:r>
          </a:p>
          <a:p>
            <a:r>
              <a:rPr lang="pt" i="0" dirty="0">
                <a:solidFill>
                  <a:srgbClr val="596571"/>
                </a:solidFill>
                <a:effectLst/>
              </a:rPr>
              <a:t>ou a sobretensão durante o </a:t>
            </a:r>
            <a:r>
              <a:rPr lang="pt" dirty="0">
                <a:solidFill>
                  <a:srgbClr val="596571"/>
                </a:solidFill>
              </a:rPr>
              <a:t>período de menor demanda.</a:t>
            </a:r>
          </a:p>
        </p:txBody>
      </p:sp>
      <p:sp>
        <p:nvSpPr>
          <p:cNvPr id="12" name="TextBox 18">
            <a:extLst>
              <a:ext uri="{FF2B5EF4-FFF2-40B4-BE49-F238E27FC236}">
                <a16:creationId xmlns:a16="http://schemas.microsoft.com/office/drawing/2014/main" id="{ED3C2834-DDDD-4A33-8843-49F42DD86FD9}"/>
              </a:ext>
            </a:extLst>
          </p:cNvPr>
          <p:cNvSpPr txBox="1"/>
          <p:nvPr/>
        </p:nvSpPr>
        <p:spPr>
          <a:xfrm>
            <a:off x="610937" y="2757591"/>
            <a:ext cx="5594231" cy="369332"/>
          </a:xfrm>
          <a:prstGeom prst="rect">
            <a:avLst/>
          </a:prstGeom>
          <a:noFill/>
        </p:spPr>
        <p:txBody>
          <a:bodyPr wrap="square">
            <a:spAutoFit/>
          </a:bodyPr>
          <a:lstStyle/>
          <a:p>
            <a:r>
              <a:rPr lang="pt" b="1" i="0" dirty="0">
                <a:solidFill>
                  <a:srgbClr val="596571"/>
                </a:solidFill>
                <a:effectLst/>
              </a:rPr>
              <a:t>Superaquecimento dos bancos de capacitores</a:t>
            </a:r>
            <a:endParaRPr lang="ru-RU" b="1" dirty="0"/>
          </a:p>
        </p:txBody>
      </p:sp>
      <p:sp>
        <p:nvSpPr>
          <p:cNvPr id="13" name="TextBox 19">
            <a:extLst>
              <a:ext uri="{FF2B5EF4-FFF2-40B4-BE49-F238E27FC236}">
                <a16:creationId xmlns:a16="http://schemas.microsoft.com/office/drawing/2014/main" id="{CD1D5FC2-532E-48BA-A83F-6C2D54225896}"/>
              </a:ext>
            </a:extLst>
          </p:cNvPr>
          <p:cNvSpPr txBox="1"/>
          <p:nvPr/>
        </p:nvSpPr>
        <p:spPr>
          <a:xfrm>
            <a:off x="7365725" y="681695"/>
            <a:ext cx="3734937" cy="523220"/>
          </a:xfrm>
          <a:prstGeom prst="rect">
            <a:avLst/>
          </a:prstGeom>
          <a:noFill/>
        </p:spPr>
        <p:txBody>
          <a:bodyPr wrap="square">
            <a:spAutoFit/>
          </a:bodyPr>
          <a:lstStyle/>
          <a:p>
            <a:r>
              <a:rPr lang="pt" sz="2800" b="1">
                <a:solidFill>
                  <a:srgbClr val="18478E"/>
                </a:solidFill>
                <a:ea typeface="+mj-ea"/>
                <a:cs typeface="+mj-cs"/>
              </a:rPr>
              <a:t>Solução :</a:t>
            </a:r>
          </a:p>
        </p:txBody>
      </p:sp>
      <p:grpSp>
        <p:nvGrpSpPr>
          <p:cNvPr id="14" name="Group 20">
            <a:extLst>
              <a:ext uri="{FF2B5EF4-FFF2-40B4-BE49-F238E27FC236}">
                <a16:creationId xmlns:a16="http://schemas.microsoft.com/office/drawing/2014/main" id="{4186DD8B-170A-45D7-A055-C56471757820}"/>
              </a:ext>
            </a:extLst>
          </p:cNvPr>
          <p:cNvGrpSpPr/>
          <p:nvPr/>
        </p:nvGrpSpPr>
        <p:grpSpPr>
          <a:xfrm>
            <a:off x="620343" y="3363501"/>
            <a:ext cx="5730124" cy="2282290"/>
            <a:chOff x="621283" y="3727379"/>
            <a:chExt cx="6076811" cy="2565000"/>
          </a:xfrm>
        </p:grpSpPr>
        <p:pic>
          <p:nvPicPr>
            <p:cNvPr id="15" name="Picture 21" descr="A picture containing indoor, steel, stainless, silver&#10;&#10;Description automatically generated">
              <a:extLst>
                <a:ext uri="{FF2B5EF4-FFF2-40B4-BE49-F238E27FC236}">
                  <a16:creationId xmlns:a16="http://schemas.microsoft.com/office/drawing/2014/main" id="{F94416C0-AB95-47DF-B288-762C0CDFCA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83" y="3727379"/>
              <a:ext cx="2066249" cy="2565000"/>
            </a:xfrm>
            <a:prstGeom prst="rect">
              <a:avLst/>
            </a:prstGeom>
          </p:spPr>
        </p:pic>
        <p:pic>
          <p:nvPicPr>
            <p:cNvPr id="16" name="Picture 22">
              <a:extLst>
                <a:ext uri="{FF2B5EF4-FFF2-40B4-BE49-F238E27FC236}">
                  <a16:creationId xmlns:a16="http://schemas.microsoft.com/office/drawing/2014/main" id="{851FC411-FB56-4A65-AAB3-7941E02D8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0547" y="3787110"/>
              <a:ext cx="3677547" cy="2445538"/>
            </a:xfrm>
            <a:prstGeom prst="rect">
              <a:avLst/>
            </a:prstGeom>
          </p:spPr>
        </p:pic>
        <p:sp>
          <p:nvSpPr>
            <p:cNvPr id="17" name="Oval 23">
              <a:extLst>
                <a:ext uri="{FF2B5EF4-FFF2-40B4-BE49-F238E27FC236}">
                  <a16:creationId xmlns:a16="http://schemas.microsoft.com/office/drawing/2014/main" id="{85E450BF-42D5-4779-8DC5-C36D20D3BAC7}"/>
                </a:ext>
              </a:extLst>
            </p:cNvPr>
            <p:cNvSpPr/>
            <p:nvPr/>
          </p:nvSpPr>
          <p:spPr>
            <a:xfrm>
              <a:off x="828989" y="4242971"/>
              <a:ext cx="844062" cy="71845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Oval 24">
              <a:extLst>
                <a:ext uri="{FF2B5EF4-FFF2-40B4-BE49-F238E27FC236}">
                  <a16:creationId xmlns:a16="http://schemas.microsoft.com/office/drawing/2014/main" id="{1D6F1AA6-3474-45A8-86B4-244925ACD3FD}"/>
                </a:ext>
              </a:extLst>
            </p:cNvPr>
            <p:cNvSpPr/>
            <p:nvPr/>
          </p:nvSpPr>
          <p:spPr>
            <a:xfrm>
              <a:off x="4194397" y="4823209"/>
              <a:ext cx="529580" cy="1959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Oval 25">
              <a:extLst>
                <a:ext uri="{FF2B5EF4-FFF2-40B4-BE49-F238E27FC236}">
                  <a16:creationId xmlns:a16="http://schemas.microsoft.com/office/drawing/2014/main" id="{E2A269CC-BDD3-48E5-BA1D-BFA55C10DE01}"/>
                </a:ext>
              </a:extLst>
            </p:cNvPr>
            <p:cNvSpPr/>
            <p:nvPr/>
          </p:nvSpPr>
          <p:spPr>
            <a:xfrm>
              <a:off x="4753151" y="4824884"/>
              <a:ext cx="529580" cy="19594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0" name="TextBox 26">
            <a:extLst>
              <a:ext uri="{FF2B5EF4-FFF2-40B4-BE49-F238E27FC236}">
                <a16:creationId xmlns:a16="http://schemas.microsoft.com/office/drawing/2014/main" id="{A267BD75-92A4-4AB4-A28B-CFC777FAB5E0}"/>
              </a:ext>
            </a:extLst>
          </p:cNvPr>
          <p:cNvSpPr txBox="1"/>
          <p:nvPr/>
        </p:nvSpPr>
        <p:spPr>
          <a:xfrm>
            <a:off x="676683" y="3501143"/>
            <a:ext cx="1990853" cy="338554"/>
          </a:xfrm>
          <a:prstGeom prst="rect">
            <a:avLst/>
          </a:prstGeom>
          <a:noFill/>
        </p:spPr>
        <p:txBody>
          <a:bodyPr wrap="square">
            <a:spAutoFit/>
          </a:bodyPr>
          <a:lstStyle/>
          <a:p>
            <a:r>
              <a:rPr lang="pt" sz="1600" b="1" i="0" dirty="0">
                <a:solidFill>
                  <a:schemeClr val="bg1"/>
                </a:solidFill>
                <a:effectLst/>
              </a:rPr>
              <a:t>Parte superior superaquecida</a:t>
            </a:r>
            <a:endParaRPr lang="ru-RU" sz="1600" b="1" dirty="0">
              <a:solidFill>
                <a:schemeClr val="bg1"/>
              </a:solidFill>
            </a:endParaRPr>
          </a:p>
        </p:txBody>
      </p:sp>
      <p:sp>
        <p:nvSpPr>
          <p:cNvPr id="21" name="TextBox 27">
            <a:extLst>
              <a:ext uri="{FF2B5EF4-FFF2-40B4-BE49-F238E27FC236}">
                <a16:creationId xmlns:a16="http://schemas.microsoft.com/office/drawing/2014/main" id="{3E33BC32-A479-4981-B7C5-3F1F7741B230}"/>
              </a:ext>
            </a:extLst>
          </p:cNvPr>
          <p:cNvSpPr txBox="1"/>
          <p:nvPr/>
        </p:nvSpPr>
        <p:spPr>
          <a:xfrm>
            <a:off x="7365725" y="1322222"/>
            <a:ext cx="4243449" cy="923330"/>
          </a:xfrm>
          <a:prstGeom prst="rect">
            <a:avLst/>
          </a:prstGeom>
          <a:noFill/>
        </p:spPr>
        <p:txBody>
          <a:bodyPr wrap="square">
            <a:spAutoFit/>
          </a:bodyPr>
          <a:lstStyle/>
          <a:p>
            <a:r>
              <a:rPr lang="pt" dirty="0">
                <a:solidFill>
                  <a:srgbClr val="596571"/>
                </a:solidFill>
              </a:rPr>
              <a:t>A parte superior do capacitor superaquece mais, é por isso que o </a:t>
            </a:r>
            <a:r>
              <a:rPr lang="pt" dirty="0" err="1">
                <a:solidFill>
                  <a:srgbClr val="596571"/>
                </a:solidFill>
              </a:rPr>
              <a:t>Streamer</a:t>
            </a:r>
            <a:r>
              <a:rPr lang="pt" dirty="0">
                <a:solidFill>
                  <a:srgbClr val="596571"/>
                </a:solidFill>
              </a:rPr>
              <a:t> sugere a instalação de </a:t>
            </a:r>
            <a:r>
              <a:rPr lang="pt" dirty="0" err="1">
                <a:solidFill>
                  <a:srgbClr val="596571"/>
                </a:solidFill>
              </a:rPr>
              <a:t>vFPTs</a:t>
            </a:r>
            <a:r>
              <a:rPr lang="pt" dirty="0">
                <a:solidFill>
                  <a:srgbClr val="596571"/>
                </a:solidFill>
              </a:rPr>
              <a:t> no topo.</a:t>
            </a:r>
            <a:endParaRPr lang="ru-RU" dirty="0">
              <a:solidFill>
                <a:srgbClr val="596571"/>
              </a:solidFill>
            </a:endParaRPr>
          </a:p>
        </p:txBody>
      </p:sp>
    </p:spTree>
    <p:extLst>
      <p:ext uri="{BB962C8B-B14F-4D97-AF65-F5344CB8AC3E}">
        <p14:creationId xmlns:p14="http://schemas.microsoft.com/office/powerpoint/2010/main" val="542284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A45B80C8-FE3D-4141-9D62-3DC3D9358963}"/>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31</a:t>
            </a:fld>
            <a:endParaRPr lang="de-CH"/>
          </a:p>
        </p:txBody>
      </p:sp>
      <p:sp>
        <p:nvSpPr>
          <p:cNvPr id="8" name="Rectangle 14">
            <a:extLst>
              <a:ext uri="{FF2B5EF4-FFF2-40B4-BE49-F238E27FC236}">
                <a16:creationId xmlns:a16="http://schemas.microsoft.com/office/drawing/2014/main" id="{FFCC2C5F-01E3-4CE2-BE98-5FBAE2E2FDAF}"/>
              </a:ext>
            </a:extLst>
          </p:cNvPr>
          <p:cNvSpPr/>
          <p:nvPr/>
        </p:nvSpPr>
        <p:spPr>
          <a:xfrm>
            <a:off x="87784" y="301861"/>
            <a:ext cx="12465077" cy="754053"/>
          </a:xfrm>
          <a:prstGeom prst="rect">
            <a:avLst/>
          </a:prstGeom>
        </p:spPr>
        <p:txBody>
          <a:bodyPr wrap="square">
            <a:spAutoFit/>
          </a:bodyPr>
          <a:lstStyle/>
          <a:p>
            <a:pPr>
              <a:spcBef>
                <a:spcPct val="0"/>
              </a:spcBef>
            </a:pPr>
            <a:r>
              <a:rPr lang="pt" sz="4300" b="1" dirty="0">
                <a:solidFill>
                  <a:srgbClr val="18478E"/>
                </a:solidFill>
                <a:ea typeface="+mj-ea"/>
                <a:cs typeface="+mj-cs"/>
              </a:rPr>
              <a:t>Estudo de caso: FM200 em painel de compensação</a:t>
            </a:r>
          </a:p>
        </p:txBody>
      </p:sp>
      <p:grpSp>
        <p:nvGrpSpPr>
          <p:cNvPr id="9" name="Group 2">
            <a:extLst>
              <a:ext uri="{FF2B5EF4-FFF2-40B4-BE49-F238E27FC236}">
                <a16:creationId xmlns:a16="http://schemas.microsoft.com/office/drawing/2014/main" id="{99DFFCDA-332F-416A-88CB-4B884281E04B}"/>
              </a:ext>
            </a:extLst>
          </p:cNvPr>
          <p:cNvGrpSpPr/>
          <p:nvPr/>
        </p:nvGrpSpPr>
        <p:grpSpPr>
          <a:xfrm>
            <a:off x="5833844" y="2916982"/>
            <a:ext cx="5871678" cy="2600993"/>
            <a:chOff x="6718630" y="2279914"/>
            <a:chExt cx="5829332" cy="2782073"/>
          </a:xfrm>
        </p:grpSpPr>
        <p:sp>
          <p:nvSpPr>
            <p:cNvPr id="10" name="TextBox 6">
              <a:extLst>
                <a:ext uri="{FF2B5EF4-FFF2-40B4-BE49-F238E27FC236}">
                  <a16:creationId xmlns:a16="http://schemas.microsoft.com/office/drawing/2014/main" id="{0B66913D-B858-457E-9690-D8651A79C19E}"/>
                </a:ext>
              </a:extLst>
            </p:cNvPr>
            <p:cNvSpPr txBox="1"/>
            <p:nvPr/>
          </p:nvSpPr>
          <p:spPr>
            <a:xfrm>
              <a:off x="9313975" y="4352510"/>
              <a:ext cx="3233986" cy="691328"/>
            </a:xfrm>
            <a:prstGeom prst="rect">
              <a:avLst/>
            </a:prstGeom>
            <a:noFill/>
          </p:spPr>
          <p:txBody>
            <a:bodyPr wrap="square">
              <a:spAutoFit/>
            </a:bodyPr>
            <a:lstStyle/>
            <a:p>
              <a:r>
                <a:rPr lang="pt" sz="3600" b="1" dirty="0">
                  <a:solidFill>
                    <a:srgbClr val="C00000"/>
                  </a:solidFill>
                </a:rPr>
                <a:t>recarga FM200</a:t>
              </a:r>
              <a:endParaRPr lang="ru-RU" sz="3600" b="1" dirty="0">
                <a:solidFill>
                  <a:srgbClr val="C00000"/>
                </a:solidFill>
              </a:endParaRPr>
            </a:p>
          </p:txBody>
        </p:sp>
        <p:sp>
          <p:nvSpPr>
            <p:cNvPr id="11" name="TextBox 7">
              <a:extLst>
                <a:ext uri="{FF2B5EF4-FFF2-40B4-BE49-F238E27FC236}">
                  <a16:creationId xmlns:a16="http://schemas.microsoft.com/office/drawing/2014/main" id="{CFE1867F-5522-43E4-B60F-5D51DE0EA9E5}"/>
                </a:ext>
              </a:extLst>
            </p:cNvPr>
            <p:cNvSpPr txBox="1"/>
            <p:nvPr/>
          </p:nvSpPr>
          <p:spPr>
            <a:xfrm>
              <a:off x="6718630" y="4238978"/>
              <a:ext cx="2595345" cy="823009"/>
            </a:xfrm>
            <a:prstGeom prst="rect">
              <a:avLst/>
            </a:prstGeom>
            <a:noFill/>
          </p:spPr>
          <p:txBody>
            <a:bodyPr wrap="square">
              <a:spAutoFit/>
            </a:bodyPr>
            <a:lstStyle/>
            <a:p>
              <a:r>
                <a:rPr lang="pt" sz="4400" b="1" dirty="0">
                  <a:solidFill>
                    <a:srgbClr val="C00000"/>
                  </a:solidFill>
                </a:rPr>
                <a:t>13,5 mil</a:t>
              </a:r>
              <a:r>
                <a:rPr lang="pt" sz="4400" b="1" dirty="0">
                  <a:solidFill>
                    <a:srgbClr val="18478E"/>
                  </a:solidFill>
                </a:rPr>
                <a:t> </a:t>
              </a:r>
              <a:r>
                <a:rPr lang="pt" sz="4400" b="1" dirty="0">
                  <a:solidFill>
                    <a:srgbClr val="C00000"/>
                  </a:solidFill>
                </a:rPr>
                <a:t>$</a:t>
              </a:r>
              <a:endParaRPr lang="ru-RU" sz="4400" b="1" dirty="0">
                <a:solidFill>
                  <a:srgbClr val="C00000"/>
                </a:solidFill>
              </a:endParaRPr>
            </a:p>
          </p:txBody>
        </p:sp>
        <p:sp>
          <p:nvSpPr>
            <p:cNvPr id="12" name="TextBox 8">
              <a:extLst>
                <a:ext uri="{FF2B5EF4-FFF2-40B4-BE49-F238E27FC236}">
                  <a16:creationId xmlns:a16="http://schemas.microsoft.com/office/drawing/2014/main" id="{90B26C57-9AE2-4397-9FCA-971381BB1E5B}"/>
                </a:ext>
              </a:extLst>
            </p:cNvPr>
            <p:cNvSpPr txBox="1"/>
            <p:nvPr/>
          </p:nvSpPr>
          <p:spPr>
            <a:xfrm>
              <a:off x="9313976" y="3408155"/>
              <a:ext cx="3233986" cy="691328"/>
            </a:xfrm>
            <a:prstGeom prst="rect">
              <a:avLst/>
            </a:prstGeom>
            <a:noFill/>
          </p:spPr>
          <p:txBody>
            <a:bodyPr wrap="square">
              <a:spAutoFit/>
            </a:bodyPr>
            <a:lstStyle/>
            <a:p>
              <a:r>
                <a:rPr lang="pt" sz="3600" b="1" dirty="0">
                  <a:solidFill>
                    <a:srgbClr val="18478E"/>
                  </a:solidFill>
                </a:rPr>
                <a:t>custo de reparo</a:t>
              </a:r>
              <a:endParaRPr lang="ru-RU" sz="3600" b="1" dirty="0">
                <a:solidFill>
                  <a:srgbClr val="18478E"/>
                </a:solidFill>
              </a:endParaRPr>
            </a:p>
          </p:txBody>
        </p:sp>
        <p:sp>
          <p:nvSpPr>
            <p:cNvPr id="13" name="TextBox 9">
              <a:extLst>
                <a:ext uri="{FF2B5EF4-FFF2-40B4-BE49-F238E27FC236}">
                  <a16:creationId xmlns:a16="http://schemas.microsoft.com/office/drawing/2014/main" id="{93015602-FC85-4AB9-A4A9-DDB9718E7354}"/>
                </a:ext>
              </a:extLst>
            </p:cNvPr>
            <p:cNvSpPr txBox="1"/>
            <p:nvPr/>
          </p:nvSpPr>
          <p:spPr>
            <a:xfrm>
              <a:off x="6718630" y="3259446"/>
              <a:ext cx="1824990" cy="888851"/>
            </a:xfrm>
            <a:prstGeom prst="rect">
              <a:avLst/>
            </a:prstGeom>
            <a:noFill/>
          </p:spPr>
          <p:txBody>
            <a:bodyPr wrap="square">
              <a:spAutoFit/>
            </a:bodyPr>
            <a:lstStyle/>
            <a:p>
              <a:r>
                <a:rPr lang="pt" sz="4800" b="1" dirty="0">
                  <a:solidFill>
                    <a:srgbClr val="18478E"/>
                  </a:solidFill>
                </a:rPr>
                <a:t>1k $</a:t>
              </a:r>
              <a:endParaRPr lang="ru-RU" sz="4800" b="1" dirty="0">
                <a:solidFill>
                  <a:srgbClr val="18478E"/>
                </a:solidFill>
              </a:endParaRPr>
            </a:p>
          </p:txBody>
        </p:sp>
        <p:sp>
          <p:nvSpPr>
            <p:cNvPr id="14" name="TextBox 12">
              <a:extLst>
                <a:ext uri="{FF2B5EF4-FFF2-40B4-BE49-F238E27FC236}">
                  <a16:creationId xmlns:a16="http://schemas.microsoft.com/office/drawing/2014/main" id="{114C95D9-FC42-4639-B610-4D54C2FC9246}"/>
                </a:ext>
              </a:extLst>
            </p:cNvPr>
            <p:cNvSpPr txBox="1"/>
            <p:nvPr/>
          </p:nvSpPr>
          <p:spPr>
            <a:xfrm>
              <a:off x="9313976" y="2415783"/>
              <a:ext cx="3233986" cy="691328"/>
            </a:xfrm>
            <a:prstGeom prst="rect">
              <a:avLst/>
            </a:prstGeom>
            <a:noFill/>
          </p:spPr>
          <p:txBody>
            <a:bodyPr wrap="square">
              <a:spAutoFit/>
            </a:bodyPr>
            <a:lstStyle/>
            <a:p>
              <a:r>
                <a:rPr lang="pt" sz="3600" b="1" dirty="0">
                  <a:solidFill>
                    <a:srgbClr val="18478E"/>
                  </a:solidFill>
                </a:rPr>
                <a:t>custo do painel</a:t>
              </a:r>
              <a:endParaRPr lang="ru-RU" sz="3600" b="1" dirty="0">
                <a:solidFill>
                  <a:srgbClr val="18478E"/>
                </a:solidFill>
              </a:endParaRPr>
            </a:p>
          </p:txBody>
        </p:sp>
        <p:sp>
          <p:nvSpPr>
            <p:cNvPr id="15" name="TextBox 15">
              <a:extLst>
                <a:ext uri="{FF2B5EF4-FFF2-40B4-BE49-F238E27FC236}">
                  <a16:creationId xmlns:a16="http://schemas.microsoft.com/office/drawing/2014/main" id="{09A877CF-BF54-49EE-A5B0-DB0E9423CCF4}"/>
                </a:ext>
              </a:extLst>
            </p:cNvPr>
            <p:cNvSpPr txBox="1"/>
            <p:nvPr/>
          </p:nvSpPr>
          <p:spPr>
            <a:xfrm>
              <a:off x="6718630" y="2279914"/>
              <a:ext cx="4068154" cy="888851"/>
            </a:xfrm>
            <a:prstGeom prst="rect">
              <a:avLst/>
            </a:prstGeom>
            <a:noFill/>
          </p:spPr>
          <p:txBody>
            <a:bodyPr wrap="square">
              <a:spAutoFit/>
            </a:bodyPr>
            <a:lstStyle/>
            <a:p>
              <a:r>
                <a:rPr lang="pt" sz="4800" b="1" dirty="0">
                  <a:solidFill>
                    <a:srgbClr val="18478E"/>
                  </a:solidFill>
                </a:rPr>
                <a:t>5 mil $</a:t>
              </a:r>
              <a:endParaRPr lang="ru-RU" sz="4800" b="1" dirty="0">
                <a:solidFill>
                  <a:srgbClr val="18478E"/>
                </a:solidFill>
              </a:endParaRPr>
            </a:p>
          </p:txBody>
        </p:sp>
      </p:grpSp>
      <p:sp>
        <p:nvSpPr>
          <p:cNvPr id="16" name="TextBox 16">
            <a:extLst>
              <a:ext uri="{FF2B5EF4-FFF2-40B4-BE49-F238E27FC236}">
                <a16:creationId xmlns:a16="http://schemas.microsoft.com/office/drawing/2014/main" id="{11C7F099-7029-4E3D-BC5B-49834519EB16}"/>
              </a:ext>
            </a:extLst>
          </p:cNvPr>
          <p:cNvSpPr txBox="1"/>
          <p:nvPr/>
        </p:nvSpPr>
        <p:spPr>
          <a:xfrm>
            <a:off x="554637" y="1204688"/>
            <a:ext cx="10241384" cy="1200329"/>
          </a:xfrm>
          <a:prstGeom prst="rect">
            <a:avLst/>
          </a:prstGeom>
          <a:noFill/>
        </p:spPr>
        <p:txBody>
          <a:bodyPr wrap="square">
            <a:spAutoFit/>
          </a:bodyPr>
          <a:lstStyle/>
          <a:p>
            <a:r>
              <a:rPr lang="pt" dirty="0"/>
              <a:t>O superaquecimento de um dos capacitores gerou fumaça e posterior operação do FM200. O custo de recarga do FM200 é muito superior ao dano real e a operação do FM200 força o desligamento do equipamento. O ALARME preventivo relativo ao superaquecimento pode ter ajudado a planejar interrupções e reparos com mais precisão e menor custo.</a:t>
            </a:r>
            <a:endParaRPr lang="en-GB" dirty="0"/>
          </a:p>
          <a:p>
            <a:endParaRPr lang="ru-RU" dirty="0"/>
          </a:p>
        </p:txBody>
      </p:sp>
      <p:pic>
        <p:nvPicPr>
          <p:cNvPr id="17" name="Picture 4" descr="A picture containing dirty, engine, cluttered&#10;&#10;Description automatically generated">
            <a:extLst>
              <a:ext uri="{FF2B5EF4-FFF2-40B4-BE49-F238E27FC236}">
                <a16:creationId xmlns:a16="http://schemas.microsoft.com/office/drawing/2014/main" id="{36FB33B5-74A7-470D-A315-2C54DFD1AF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044" y="2733939"/>
            <a:ext cx="4582089" cy="3068147"/>
          </a:xfrm>
          <a:prstGeom prst="rect">
            <a:avLst/>
          </a:prstGeom>
        </p:spPr>
      </p:pic>
    </p:spTree>
    <p:extLst>
      <p:ext uri="{BB962C8B-B14F-4D97-AF65-F5344CB8AC3E}">
        <p14:creationId xmlns:p14="http://schemas.microsoft.com/office/powerpoint/2010/main" val="1053001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2">
            <a:extLst>
              <a:ext uri="{FF2B5EF4-FFF2-40B4-BE49-F238E27FC236}">
                <a16:creationId xmlns:a16="http://schemas.microsoft.com/office/drawing/2014/main" id="{3EFE64E8-DBF6-49F5-B29C-1E50576EABCE}"/>
              </a:ext>
            </a:extLst>
          </p:cNvPr>
          <p:cNvSpPr/>
          <p:nvPr/>
        </p:nvSpPr>
        <p:spPr>
          <a:xfrm>
            <a:off x="0" y="2307958"/>
            <a:ext cx="12192000" cy="1517843"/>
          </a:xfrm>
          <a:prstGeom prst="rect">
            <a:avLst/>
          </a:prstGeom>
          <a:solidFill>
            <a:schemeClr val="tx1">
              <a:alpha val="520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pic>
        <p:nvPicPr>
          <p:cNvPr id="9" name="Picture 9" descr="A close up of a sign&#10;&#10;Description automatically generated">
            <a:extLst>
              <a:ext uri="{FF2B5EF4-FFF2-40B4-BE49-F238E27FC236}">
                <a16:creationId xmlns:a16="http://schemas.microsoft.com/office/drawing/2014/main" id="{9CA8389A-7AF3-4593-A04C-DAF63DE8D8C8}"/>
              </a:ext>
            </a:extLst>
          </p:cNvPr>
          <p:cNvPicPr>
            <a:picLocks noChangeAspect="1"/>
          </p:cNvPicPr>
          <p:nvPr/>
        </p:nvPicPr>
        <p:blipFill>
          <a:blip r:embed="rId2" cstate="hqprint">
            <a:alphaModFix/>
            <a:biLevel thresh="25000"/>
            <a:extLst>
              <a:ext uri="{28A0092B-C50C-407E-A947-70E740481C1C}">
                <a14:useLocalDpi xmlns:a14="http://schemas.microsoft.com/office/drawing/2010/main"/>
              </a:ext>
            </a:extLst>
          </a:blip>
          <a:stretch>
            <a:fillRect/>
          </a:stretch>
        </p:blipFill>
        <p:spPr>
          <a:xfrm>
            <a:off x="7297633" y="286472"/>
            <a:ext cx="4539939" cy="846964"/>
          </a:xfrm>
          <a:prstGeom prst="rect">
            <a:avLst/>
          </a:prstGeom>
        </p:spPr>
      </p:pic>
      <p:sp>
        <p:nvSpPr>
          <p:cNvPr id="10" name="Заголовок 2">
            <a:extLst>
              <a:ext uri="{FF2B5EF4-FFF2-40B4-BE49-F238E27FC236}">
                <a16:creationId xmlns:a16="http://schemas.microsoft.com/office/drawing/2014/main" id="{7D14E5ED-6FE6-460E-9167-220110515F80}"/>
              </a:ext>
            </a:extLst>
          </p:cNvPr>
          <p:cNvSpPr>
            <a:spLocks noGrp="1"/>
          </p:cNvSpPr>
          <p:nvPr>
            <p:ph type="title" idx="4294967295"/>
          </p:nvPr>
        </p:nvSpPr>
        <p:spPr>
          <a:xfrm>
            <a:off x="4916954" y="2762251"/>
            <a:ext cx="2358092" cy="791973"/>
          </a:xfrm>
          <a:prstGeom prst="rect">
            <a:avLst/>
          </a:prstGeom>
        </p:spPr>
        <p:txBody>
          <a:bodyPr>
            <a:normAutofit/>
          </a:bodyPr>
          <a:lstStyle/>
          <a:p>
            <a:r>
              <a:rPr lang="pt" b="1" dirty="0">
                <a:solidFill>
                  <a:schemeClr val="bg1"/>
                </a:solidFill>
              </a:rPr>
              <a:t>Obrigado</a:t>
            </a:r>
            <a:endParaRPr lang="ru-RU" b="1" dirty="0">
              <a:solidFill>
                <a:schemeClr val="bg1"/>
              </a:solidFill>
            </a:endParaRPr>
          </a:p>
        </p:txBody>
      </p:sp>
    </p:spTree>
    <p:extLst>
      <p:ext uri="{BB962C8B-B14F-4D97-AF65-F5344CB8AC3E}">
        <p14:creationId xmlns:p14="http://schemas.microsoft.com/office/powerpoint/2010/main" val="1174344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848DEC17-5D3E-46CF-87D0-8033D6FD3A7C}"/>
              </a:ext>
            </a:extLst>
          </p:cNvPr>
          <p:cNvSpPr>
            <a:spLocks noGrp="1"/>
          </p:cNvSpPr>
          <p:nvPr>
            <p:ph type="sldNum" sz="quarter" idx="4294967295"/>
          </p:nvPr>
        </p:nvSpPr>
        <p:spPr>
          <a:xfrm>
            <a:off x="9144856" y="6378373"/>
            <a:ext cx="2743200" cy="365125"/>
          </a:xfrm>
          <a:prstGeom prst="rect">
            <a:avLst/>
          </a:prstGeom>
        </p:spPr>
        <p:txBody>
          <a:bodyPr/>
          <a:lstStyle/>
          <a:p>
            <a:fld id="{1E828958-8E6B-485F-9A3A-EFF45344AF93}" type="slidenum">
              <a:rPr lang="de-CH" smtClean="0"/>
              <a:pPr/>
              <a:t>33</a:t>
            </a:fld>
            <a:endParaRPr lang="de-CH"/>
          </a:p>
        </p:txBody>
      </p:sp>
      <p:pic>
        <p:nvPicPr>
          <p:cNvPr id="8" name="Picture 5" descr="A picture containing indoor&#10;&#10;Description automatically generated">
            <a:extLst>
              <a:ext uri="{FF2B5EF4-FFF2-40B4-BE49-F238E27FC236}">
                <a16:creationId xmlns:a16="http://schemas.microsoft.com/office/drawing/2014/main" id="{5FA86F40-2D05-41E9-86E7-FAA5BE2042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2642532" cy="5563323"/>
          </a:xfrm>
          <a:prstGeom prst="rect">
            <a:avLst/>
          </a:prstGeom>
        </p:spPr>
      </p:pic>
      <p:sp>
        <p:nvSpPr>
          <p:cNvPr id="9" name="Rectangle 7">
            <a:extLst>
              <a:ext uri="{FF2B5EF4-FFF2-40B4-BE49-F238E27FC236}">
                <a16:creationId xmlns:a16="http://schemas.microsoft.com/office/drawing/2014/main" id="{16E31A9E-9B65-4F9E-B315-01C742940028}"/>
              </a:ext>
            </a:extLst>
          </p:cNvPr>
          <p:cNvSpPr/>
          <p:nvPr/>
        </p:nvSpPr>
        <p:spPr>
          <a:xfrm>
            <a:off x="3109402" y="1509549"/>
            <a:ext cx="5405423" cy="3139321"/>
          </a:xfrm>
          <a:prstGeom prst="rect">
            <a:avLst/>
          </a:prstGeom>
        </p:spPr>
        <p:txBody>
          <a:bodyPr wrap="square">
            <a:spAutoFit/>
          </a:bodyPr>
          <a:lstStyle/>
          <a:p>
            <a:r>
              <a:rPr lang="pt" dirty="0"/>
              <a:t>Gás de sinalização liquefeito para testar o FPA durante o comissionamento</a:t>
            </a:r>
          </a:p>
          <a:p>
            <a:r>
              <a:rPr lang="pt" dirty="0"/>
              <a:t>ou inspeção anual</a:t>
            </a:r>
            <a:endParaRPr lang="en-RU" dirty="0"/>
          </a:p>
          <a:p>
            <a:endParaRPr lang="en-RU" dirty="0"/>
          </a:p>
          <a:p>
            <a:r>
              <a:rPr lang="pt" dirty="0"/>
              <a:t>- Lata de aerossol de 100 ml com gás sinalizador em seu interior</a:t>
            </a:r>
          </a:p>
          <a:p>
            <a:r>
              <a:rPr lang="pt" dirty="0"/>
              <a:t>- não inflamável</a:t>
            </a:r>
          </a:p>
          <a:p>
            <a:r>
              <a:rPr lang="pt" dirty="0"/>
              <a:t>- não tóxico</a:t>
            </a:r>
          </a:p>
          <a:p>
            <a:r>
              <a:rPr lang="pt" dirty="0"/>
              <a:t>- não está sob pressão</a:t>
            </a:r>
          </a:p>
          <a:p>
            <a:r>
              <a:rPr lang="pt" dirty="0"/>
              <a:t>- manter em local com ambiente inferior a 50°C</a:t>
            </a:r>
          </a:p>
          <a:p>
            <a:r>
              <a:rPr lang="pt" dirty="0"/>
              <a:t> </a:t>
            </a:r>
            <a:endParaRPr lang="en-RU" dirty="0"/>
          </a:p>
        </p:txBody>
      </p:sp>
      <p:sp>
        <p:nvSpPr>
          <p:cNvPr id="10" name="Title 1">
            <a:extLst>
              <a:ext uri="{FF2B5EF4-FFF2-40B4-BE49-F238E27FC236}">
                <a16:creationId xmlns:a16="http://schemas.microsoft.com/office/drawing/2014/main" id="{6D0BC0FD-DF52-4C82-B9C7-BAAAD27DC893}"/>
              </a:ext>
            </a:extLst>
          </p:cNvPr>
          <p:cNvSpPr txBox="1">
            <a:spLocks/>
          </p:cNvSpPr>
          <p:nvPr/>
        </p:nvSpPr>
        <p:spPr>
          <a:xfrm>
            <a:off x="3302349" y="324801"/>
            <a:ext cx="4937978" cy="6627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rgbClr val="1F64AE"/>
                </a:solidFill>
                <a:latin typeface="Segoe UI Black" panose="020B0A02040204020203" pitchFamily="34" charset="0"/>
                <a:ea typeface="Segoe UI Black" panose="020B0A02040204020203" pitchFamily="34" charset="0"/>
                <a:cs typeface="+mj-cs"/>
              </a:defRPr>
            </a:lvl1pPr>
          </a:lstStyle>
          <a:p>
            <a:r>
              <a:rPr lang="pt" sz="4300" b="1" dirty="0">
                <a:solidFill>
                  <a:srgbClr val="18478E"/>
                </a:solidFill>
                <a:latin typeface="+mn-lt"/>
                <a:ea typeface="+mj-ea"/>
              </a:rPr>
              <a:t>Líquido de Teste</a:t>
            </a:r>
          </a:p>
        </p:txBody>
      </p:sp>
      <p:sp>
        <p:nvSpPr>
          <p:cNvPr id="11" name="Rectangle 10">
            <a:extLst>
              <a:ext uri="{FF2B5EF4-FFF2-40B4-BE49-F238E27FC236}">
                <a16:creationId xmlns:a16="http://schemas.microsoft.com/office/drawing/2014/main" id="{7DBE6C72-1169-4C62-928F-538149B67690}"/>
              </a:ext>
            </a:extLst>
          </p:cNvPr>
          <p:cNvSpPr/>
          <p:nvPr/>
        </p:nvSpPr>
        <p:spPr>
          <a:xfrm>
            <a:off x="3302349" y="995193"/>
            <a:ext cx="6096000" cy="369332"/>
          </a:xfrm>
          <a:prstGeom prst="rect">
            <a:avLst/>
          </a:prstGeom>
        </p:spPr>
        <p:txBody>
          <a:bodyPr>
            <a:spAutoFit/>
          </a:bodyPr>
          <a:lstStyle/>
          <a:p>
            <a:r>
              <a:rPr lang="pt"/>
              <a:t>FP.GS.TEST.01.WW</a:t>
            </a:r>
            <a:endParaRPr lang="en-GB">
              <a:effectLst/>
            </a:endParaRPr>
          </a:p>
        </p:txBody>
      </p:sp>
      <p:pic>
        <p:nvPicPr>
          <p:cNvPr id="12" name="Picture 11">
            <a:extLst>
              <a:ext uri="{FF2B5EF4-FFF2-40B4-BE49-F238E27FC236}">
                <a16:creationId xmlns:a16="http://schemas.microsoft.com/office/drawing/2014/main" id="{F5123229-6D57-41B2-8392-B889598A5C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6861" y="479627"/>
            <a:ext cx="3856776" cy="5457825"/>
          </a:xfrm>
          <a:prstGeom prst="rect">
            <a:avLst/>
          </a:prstGeom>
        </p:spPr>
      </p:pic>
    </p:spTree>
    <p:extLst>
      <p:ext uri="{BB962C8B-B14F-4D97-AF65-F5344CB8AC3E}">
        <p14:creationId xmlns:p14="http://schemas.microsoft.com/office/powerpoint/2010/main" val="513314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288ECA86-7981-4796-9C8D-EB993B4E117B}"/>
              </a:ext>
            </a:extLst>
          </p:cNvPr>
          <p:cNvSpPr>
            <a:spLocks noGrp="1"/>
          </p:cNvSpPr>
          <p:nvPr>
            <p:ph type="title" idx="4294967295"/>
          </p:nvPr>
        </p:nvSpPr>
        <p:spPr>
          <a:xfrm>
            <a:off x="809353" y="0"/>
            <a:ext cx="10972800" cy="566936"/>
          </a:xfrm>
          <a:prstGeom prst="rect">
            <a:avLst/>
          </a:prstGeom>
        </p:spPr>
        <p:txBody>
          <a:bodyPr>
            <a:normAutofit fontScale="90000"/>
          </a:bodyPr>
          <a:lstStyle/>
          <a:p>
            <a:r>
              <a:rPr lang="pt" b="1">
                <a:solidFill>
                  <a:srgbClr val="18478E"/>
                </a:solidFill>
                <a:latin typeface="+mn-lt"/>
              </a:rPr>
              <a:t>Democaso</a:t>
            </a:r>
            <a:endParaRPr lang="ru-RU" b="1">
              <a:solidFill>
                <a:srgbClr val="18478E"/>
              </a:solidFill>
              <a:latin typeface="+mn-lt"/>
            </a:endParaRPr>
          </a:p>
        </p:txBody>
      </p:sp>
      <p:pic>
        <p:nvPicPr>
          <p:cNvPr id="8" name="Picture 1">
            <a:extLst>
              <a:ext uri="{FF2B5EF4-FFF2-40B4-BE49-F238E27FC236}">
                <a16:creationId xmlns:a16="http://schemas.microsoft.com/office/drawing/2014/main" id="{A1B57258-4FA7-4F91-9E68-C86742918975}"/>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09353" y="756084"/>
            <a:ext cx="3708412" cy="3815902"/>
          </a:xfrm>
          <a:prstGeom prst="rect">
            <a:avLst/>
          </a:prstGeom>
        </p:spPr>
      </p:pic>
      <p:pic>
        <p:nvPicPr>
          <p:cNvPr id="9" name="Picture 8">
            <a:extLst>
              <a:ext uri="{FF2B5EF4-FFF2-40B4-BE49-F238E27FC236}">
                <a16:creationId xmlns:a16="http://schemas.microsoft.com/office/drawing/2014/main" id="{B50DAF57-0A72-4C7B-9CF9-2A182EF5E50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997486" y="4484135"/>
            <a:ext cx="2356400" cy="1563792"/>
          </a:xfrm>
          <a:prstGeom prst="rect">
            <a:avLst/>
          </a:prstGeom>
        </p:spPr>
      </p:pic>
      <p:pic>
        <p:nvPicPr>
          <p:cNvPr id="10" name="Picture 2">
            <a:extLst>
              <a:ext uri="{FF2B5EF4-FFF2-40B4-BE49-F238E27FC236}">
                <a16:creationId xmlns:a16="http://schemas.microsoft.com/office/drawing/2014/main" id="{753B76E2-769B-4C34-8EEE-EADD48DD42D3}"/>
              </a:ext>
            </a:extLst>
          </p:cNvPr>
          <p:cNvPicPr>
            <a:picLocks noChangeAspect="1"/>
          </p:cNvPicPr>
          <p:nvPr/>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646655" y="0"/>
            <a:ext cx="6034964" cy="5561901"/>
          </a:xfrm>
          <a:prstGeom prst="rect">
            <a:avLst/>
          </a:prstGeom>
        </p:spPr>
      </p:pic>
    </p:spTree>
    <p:extLst>
      <p:ext uri="{BB962C8B-B14F-4D97-AF65-F5344CB8AC3E}">
        <p14:creationId xmlns:p14="http://schemas.microsoft.com/office/powerpoint/2010/main" val="1580798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2">
            <a:extLst>
              <a:ext uri="{FF2B5EF4-FFF2-40B4-BE49-F238E27FC236}">
                <a16:creationId xmlns:a16="http://schemas.microsoft.com/office/drawing/2014/main" id="{6F4D72CB-7DEB-4DB1-9CF9-CB73C8AE0312}"/>
              </a:ext>
            </a:extLst>
          </p:cNvPr>
          <p:cNvSpPr>
            <a:spLocks noGrp="1"/>
          </p:cNvSpPr>
          <p:nvPr>
            <p:ph idx="4294967295"/>
          </p:nvPr>
        </p:nvSpPr>
        <p:spPr>
          <a:xfrm>
            <a:off x="576044" y="3957518"/>
            <a:ext cx="4993532" cy="1585609"/>
          </a:xfrm>
          <a:prstGeom prst="rect">
            <a:avLst/>
          </a:prstGeom>
        </p:spPr>
        <p:txBody>
          <a:bodyPr>
            <a:normAutofit lnSpcReduction="10000"/>
          </a:bodyPr>
          <a:lstStyle/>
          <a:p>
            <a:pPr marL="0" indent="0">
              <a:buNone/>
            </a:pPr>
            <a:r>
              <a:rPr lang="pt" sz="1800" dirty="0">
                <a:solidFill>
                  <a:srgbClr val="2F4C96"/>
                </a:solidFill>
                <a:latin typeface="+mj-lt"/>
              </a:rPr>
              <a:t>+ Funciona 24 horas por dia</a:t>
            </a:r>
            <a:endParaRPr lang="ru-RU" sz="1800" dirty="0">
              <a:solidFill>
                <a:srgbClr val="2F4C96"/>
              </a:solidFill>
              <a:latin typeface="+mj-lt"/>
            </a:endParaRPr>
          </a:p>
          <a:p>
            <a:pPr marL="0" indent="0">
              <a:buNone/>
            </a:pPr>
            <a:r>
              <a:rPr lang="pt" sz="1800" dirty="0">
                <a:solidFill>
                  <a:srgbClr val="2F4C96"/>
                </a:solidFill>
                <a:latin typeface="+mj-lt"/>
              </a:rPr>
              <a:t>+ Permitir verificar equipamentos em gabinetes trancados (à prova de explosão)</a:t>
            </a:r>
            <a:endParaRPr lang="ru-RU" sz="1800" dirty="0">
              <a:solidFill>
                <a:srgbClr val="2F4C96"/>
              </a:solidFill>
              <a:latin typeface="+mj-lt"/>
            </a:endParaRPr>
          </a:p>
          <a:p>
            <a:pPr marL="0" indent="0">
              <a:buNone/>
            </a:pPr>
            <a:r>
              <a:rPr lang="pt" sz="1800" dirty="0">
                <a:solidFill>
                  <a:srgbClr val="2F4C96"/>
                </a:solidFill>
                <a:latin typeface="+mj-lt"/>
              </a:rPr>
              <a:t>+ Verifica todos os pontos ao mesmo tempo</a:t>
            </a:r>
            <a:endParaRPr lang="ru-RU" sz="1800" dirty="0">
              <a:solidFill>
                <a:srgbClr val="2F4C96"/>
              </a:solidFill>
              <a:latin typeface="+mj-lt"/>
            </a:endParaRPr>
          </a:p>
          <a:p>
            <a:pPr marL="0" indent="0">
              <a:buNone/>
            </a:pPr>
            <a:r>
              <a:rPr lang="pt" sz="1800" dirty="0">
                <a:solidFill>
                  <a:srgbClr val="2F4C96"/>
                </a:solidFill>
                <a:latin typeface="+mj-lt"/>
              </a:rPr>
              <a:t>+ Não depende do fator humano</a:t>
            </a:r>
            <a:endParaRPr lang="ru-RU" sz="2000" dirty="0">
              <a:solidFill>
                <a:srgbClr val="2F4C96"/>
              </a:solidFill>
              <a:latin typeface="+mj-lt"/>
            </a:endParaRPr>
          </a:p>
        </p:txBody>
      </p:sp>
      <p:sp>
        <p:nvSpPr>
          <p:cNvPr id="9" name="Номер слайда 3">
            <a:extLst>
              <a:ext uri="{FF2B5EF4-FFF2-40B4-BE49-F238E27FC236}">
                <a16:creationId xmlns:a16="http://schemas.microsoft.com/office/drawing/2014/main" id="{D0D90FA1-FF2D-4D82-9079-10CC65D6116D}"/>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35</a:t>
            </a:fld>
            <a:endParaRPr lang="de-CH"/>
          </a:p>
        </p:txBody>
      </p:sp>
      <p:pic>
        <p:nvPicPr>
          <p:cNvPr id="10" name="Рисунок 4">
            <a:extLst>
              <a:ext uri="{FF2B5EF4-FFF2-40B4-BE49-F238E27FC236}">
                <a16:creationId xmlns:a16="http://schemas.microsoft.com/office/drawing/2014/main" id="{6E282460-E4D0-4A6B-AC0F-82AB7DD7F7D1}"/>
              </a:ext>
            </a:extLst>
          </p:cNvPr>
          <p:cNvPicPr>
            <a:picLocks noChangeAspect="1"/>
          </p:cNvPicPr>
          <p:nvPr/>
        </p:nvPicPr>
        <p:blipFill>
          <a:blip r:embed="rId2"/>
          <a:stretch>
            <a:fillRect/>
          </a:stretch>
        </p:blipFill>
        <p:spPr>
          <a:xfrm>
            <a:off x="8415308" y="737419"/>
            <a:ext cx="1176826" cy="2338896"/>
          </a:xfrm>
          <a:prstGeom prst="rect">
            <a:avLst/>
          </a:prstGeom>
        </p:spPr>
      </p:pic>
      <p:sp>
        <p:nvSpPr>
          <p:cNvPr id="11" name="Прямоугольник 5">
            <a:extLst>
              <a:ext uri="{FF2B5EF4-FFF2-40B4-BE49-F238E27FC236}">
                <a16:creationId xmlns:a16="http://schemas.microsoft.com/office/drawing/2014/main" id="{888CE142-B257-43FD-ADD2-B9B398162E0C}"/>
              </a:ext>
            </a:extLst>
          </p:cNvPr>
          <p:cNvSpPr/>
          <p:nvPr/>
        </p:nvSpPr>
        <p:spPr>
          <a:xfrm>
            <a:off x="6124708" y="3284459"/>
            <a:ext cx="5648339" cy="2031325"/>
          </a:xfrm>
          <a:prstGeom prst="rect">
            <a:avLst/>
          </a:prstGeom>
        </p:spPr>
        <p:txBody>
          <a:bodyPr wrap="square">
            <a:spAutoFit/>
          </a:bodyPr>
          <a:lstStyle/>
          <a:p>
            <a:pPr marL="285750" indent="-285750" algn="just">
              <a:buFontTx/>
              <a:buChar char="-"/>
            </a:pPr>
            <a:r>
              <a:rPr lang="pt" dirty="0">
                <a:solidFill>
                  <a:srgbClr val="C00000"/>
                </a:solidFill>
              </a:rPr>
              <a:t>Funciona apenas no momento da inspeção</a:t>
            </a:r>
            <a:endParaRPr lang="ru-RU" dirty="0">
              <a:solidFill>
                <a:srgbClr val="C00000"/>
              </a:solidFill>
            </a:endParaRPr>
          </a:p>
          <a:p>
            <a:pPr marL="285750" indent="-285750" algn="just">
              <a:buFontTx/>
              <a:buChar char="-"/>
            </a:pPr>
            <a:r>
              <a:rPr lang="pt" dirty="0">
                <a:solidFill>
                  <a:srgbClr val="C00000"/>
                </a:solidFill>
              </a:rPr>
              <a:t>Não permite verificar equipamentos em gabinetes trancados</a:t>
            </a:r>
            <a:endParaRPr lang="ru-RU" dirty="0">
              <a:solidFill>
                <a:srgbClr val="C00000"/>
              </a:solidFill>
            </a:endParaRPr>
          </a:p>
          <a:p>
            <a:pPr marL="285750" indent="-285750" algn="just">
              <a:buFontTx/>
              <a:buChar char="-"/>
            </a:pPr>
            <a:r>
              <a:rPr lang="pt" dirty="0">
                <a:solidFill>
                  <a:srgbClr val="C00000"/>
                </a:solidFill>
              </a:rPr>
              <a:t>A carga no momento da inspeção deve ser de pelo menos 60% para ver pontos fracos</a:t>
            </a:r>
          </a:p>
          <a:p>
            <a:pPr marL="285750" indent="-285750" algn="just">
              <a:buFontTx/>
              <a:buChar char="-"/>
            </a:pPr>
            <a:r>
              <a:rPr lang="pt" dirty="0">
                <a:solidFill>
                  <a:srgbClr val="C00000"/>
                </a:solidFill>
              </a:rPr>
              <a:t>Acessibilidade e visibilidade limitadas</a:t>
            </a:r>
            <a:endParaRPr lang="ru-RU" dirty="0">
              <a:solidFill>
                <a:srgbClr val="C00000"/>
              </a:solidFill>
            </a:endParaRPr>
          </a:p>
          <a:p>
            <a:pPr marL="285750" indent="-285750" algn="just">
              <a:buFontTx/>
              <a:buChar char="-"/>
            </a:pPr>
            <a:r>
              <a:rPr lang="pt" dirty="0">
                <a:solidFill>
                  <a:srgbClr val="C00000"/>
                </a:solidFill>
              </a:rPr>
              <a:t>Depende do fator humano</a:t>
            </a:r>
          </a:p>
          <a:p>
            <a:pPr marL="285750" indent="-285750" algn="just">
              <a:buFontTx/>
              <a:buChar char="-"/>
            </a:pPr>
            <a:r>
              <a:rPr lang="pt" dirty="0">
                <a:solidFill>
                  <a:srgbClr val="C00000"/>
                </a:solidFill>
              </a:rPr>
              <a:t>Inseguro para o pessoal</a:t>
            </a:r>
          </a:p>
        </p:txBody>
      </p:sp>
      <p:sp>
        <p:nvSpPr>
          <p:cNvPr id="12" name="TextBox 8">
            <a:extLst>
              <a:ext uri="{FF2B5EF4-FFF2-40B4-BE49-F238E27FC236}">
                <a16:creationId xmlns:a16="http://schemas.microsoft.com/office/drawing/2014/main" id="{F1C9C88C-5423-4D86-9B29-70EC49EE9266}"/>
              </a:ext>
            </a:extLst>
          </p:cNvPr>
          <p:cNvSpPr txBox="1"/>
          <p:nvPr/>
        </p:nvSpPr>
        <p:spPr>
          <a:xfrm>
            <a:off x="7427036" y="136525"/>
            <a:ext cx="3943927" cy="369332"/>
          </a:xfrm>
          <a:prstGeom prst="rect">
            <a:avLst/>
          </a:prstGeom>
          <a:noFill/>
        </p:spPr>
        <p:txBody>
          <a:bodyPr wrap="square">
            <a:spAutoFit/>
          </a:bodyPr>
          <a:lstStyle/>
          <a:p>
            <a:r>
              <a:rPr lang="pt" sz="1800" dirty="0">
                <a:effectLst/>
                <a:latin typeface="Calibri" panose="020F0502020204030204" pitchFamily="34" charset="0"/>
                <a:ea typeface="Calibri" panose="020F0502020204030204" pitchFamily="34" charset="0"/>
                <a:cs typeface="Times New Roman" panose="02020603050405020304" pitchFamily="18" charset="0"/>
              </a:rPr>
              <a:t>Inspeção termográfica infravermelha</a:t>
            </a:r>
            <a:endParaRPr lang="ru-RU" dirty="0"/>
          </a:p>
        </p:txBody>
      </p:sp>
      <p:pic>
        <p:nvPicPr>
          <p:cNvPr id="13" name="Picture 9" descr="Graphical user interface&#10;&#10;Description automatically generated">
            <a:extLst>
              <a:ext uri="{FF2B5EF4-FFF2-40B4-BE49-F238E27FC236}">
                <a16:creationId xmlns:a16="http://schemas.microsoft.com/office/drawing/2014/main" id="{CAF30061-0C47-4466-BA75-B56007F59D3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3780" b="11339"/>
          <a:stretch/>
        </p:blipFill>
        <p:spPr>
          <a:xfrm>
            <a:off x="1974035" y="893557"/>
            <a:ext cx="4091709" cy="3063961"/>
          </a:xfrm>
          <a:prstGeom prst="rect">
            <a:avLst/>
          </a:prstGeom>
        </p:spPr>
      </p:pic>
      <p:sp>
        <p:nvSpPr>
          <p:cNvPr id="7" name="Заголовок 1">
            <a:extLst>
              <a:ext uri="{FF2B5EF4-FFF2-40B4-BE49-F238E27FC236}">
                <a16:creationId xmlns:a16="http://schemas.microsoft.com/office/drawing/2014/main" id="{0BAF0471-3928-4A3C-A70A-70BDA17EC898}"/>
              </a:ext>
            </a:extLst>
          </p:cNvPr>
          <p:cNvSpPr>
            <a:spLocks noGrp="1"/>
          </p:cNvSpPr>
          <p:nvPr>
            <p:ph type="title" idx="4294967295"/>
          </p:nvPr>
        </p:nvSpPr>
        <p:spPr>
          <a:xfrm>
            <a:off x="418953" y="69216"/>
            <a:ext cx="10515600" cy="1325563"/>
          </a:xfrm>
          <a:prstGeom prst="rect">
            <a:avLst/>
          </a:prstGeom>
        </p:spPr>
        <p:txBody>
          <a:bodyPr>
            <a:normAutofit/>
          </a:bodyPr>
          <a:lstStyle/>
          <a:p>
            <a:r>
              <a:rPr lang="pt" sz="4300" b="1" dirty="0">
                <a:solidFill>
                  <a:srgbClr val="18478E"/>
                </a:solidFill>
                <a:latin typeface="+mn-lt"/>
              </a:rPr>
              <a:t>FIPRES </a:t>
            </a:r>
            <a:r>
              <a:rPr lang="pt" sz="4300" b="1" dirty="0" err="1">
                <a:solidFill>
                  <a:srgbClr val="18478E"/>
                </a:solidFill>
                <a:latin typeface="+mn-lt"/>
              </a:rPr>
              <a:t>x</a:t>
            </a:r>
            <a:r>
              <a:rPr lang="pt" sz="4300" b="1" dirty="0">
                <a:solidFill>
                  <a:srgbClr val="18478E"/>
                </a:solidFill>
                <a:latin typeface="+mn-lt"/>
              </a:rPr>
              <a:t> Inspeção Termográfica</a:t>
            </a:r>
            <a:endParaRPr lang="ru-RU" sz="4300" b="1" dirty="0">
              <a:solidFill>
                <a:srgbClr val="18478E"/>
              </a:solidFill>
              <a:latin typeface="+mn-lt"/>
            </a:endParaRPr>
          </a:p>
        </p:txBody>
      </p:sp>
    </p:spTree>
    <p:extLst>
      <p:ext uri="{BB962C8B-B14F-4D97-AF65-F5344CB8AC3E}">
        <p14:creationId xmlns:p14="http://schemas.microsoft.com/office/powerpoint/2010/main" val="1527621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65A9E176-8DDE-4512-ADE0-AF15288FA99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9879948" y="1127942"/>
            <a:ext cx="1542048" cy="1277319"/>
          </a:xfrm>
          <a:prstGeom prst="rect">
            <a:avLst/>
          </a:prstGeom>
        </p:spPr>
      </p:pic>
      <p:sp>
        <p:nvSpPr>
          <p:cNvPr id="8" name="Объект 2">
            <a:extLst>
              <a:ext uri="{FF2B5EF4-FFF2-40B4-BE49-F238E27FC236}">
                <a16:creationId xmlns:a16="http://schemas.microsoft.com/office/drawing/2014/main" id="{967FE1C0-A7AA-4EB8-83EF-BF8FFBB574E0}"/>
              </a:ext>
            </a:extLst>
          </p:cNvPr>
          <p:cNvSpPr>
            <a:spLocks noGrp="1"/>
          </p:cNvSpPr>
          <p:nvPr>
            <p:ph idx="4294967295"/>
          </p:nvPr>
        </p:nvSpPr>
        <p:spPr>
          <a:xfrm>
            <a:off x="567865" y="3761207"/>
            <a:ext cx="5328529" cy="2029930"/>
          </a:xfrm>
          <a:prstGeom prst="rect">
            <a:avLst/>
          </a:prstGeom>
        </p:spPr>
        <p:txBody>
          <a:bodyPr>
            <a:noAutofit/>
          </a:bodyPr>
          <a:lstStyle/>
          <a:p>
            <a:pPr marL="0" indent="0">
              <a:buNone/>
            </a:pPr>
            <a:r>
              <a:rPr lang="pt" sz="1700" dirty="0">
                <a:solidFill>
                  <a:srgbClr val="2F4C96"/>
                </a:solidFill>
                <a:latin typeface="+mj-lt"/>
              </a:rPr>
              <a:t>+ Instalações fáceis (podem ser feitas por trabalhadores      com qualquer habilidade)</a:t>
            </a:r>
            <a:endParaRPr lang="ru-RU" sz="1700" dirty="0">
              <a:solidFill>
                <a:srgbClr val="2F4C96"/>
              </a:solidFill>
              <a:latin typeface="+mj-lt"/>
            </a:endParaRPr>
          </a:p>
          <a:p>
            <a:pPr marL="0" indent="0">
              <a:buNone/>
            </a:pPr>
            <a:r>
              <a:rPr lang="pt" sz="1700" dirty="0">
                <a:solidFill>
                  <a:srgbClr val="2F4C96"/>
                </a:solidFill>
                <a:latin typeface="+mj-lt"/>
              </a:rPr>
              <a:t>+ Abrange &gt;90% dos pontos preocupantes</a:t>
            </a:r>
            <a:endParaRPr lang="ru-RU" sz="1700" dirty="0">
              <a:solidFill>
                <a:srgbClr val="2F4C96"/>
              </a:solidFill>
              <a:latin typeface="+mj-lt"/>
            </a:endParaRPr>
          </a:p>
          <a:p>
            <a:pPr marL="0" indent="0">
              <a:buNone/>
            </a:pPr>
            <a:r>
              <a:rPr lang="pt" sz="1700" dirty="0">
                <a:solidFill>
                  <a:srgbClr val="2F4C96"/>
                </a:solidFill>
                <a:latin typeface="+mj-lt"/>
              </a:rPr>
              <a:t>+ Baixo preço por contato</a:t>
            </a:r>
          </a:p>
          <a:p>
            <a:pPr marL="0" indent="0">
              <a:buNone/>
            </a:pPr>
            <a:r>
              <a:rPr lang="pt" sz="1700" dirty="0">
                <a:solidFill>
                  <a:srgbClr val="2F4C96"/>
                </a:solidFill>
                <a:latin typeface="+mj-lt"/>
              </a:rPr>
              <a:t>+ simples = tecnologia confiável</a:t>
            </a:r>
            <a:endParaRPr lang="ru-RU" sz="1700" dirty="0">
              <a:solidFill>
                <a:srgbClr val="2F4C96"/>
              </a:solidFill>
              <a:latin typeface="+mj-lt"/>
            </a:endParaRPr>
          </a:p>
          <a:p>
            <a:pPr marL="0" indent="0">
              <a:buNone/>
            </a:pPr>
            <a:r>
              <a:rPr lang="pt" sz="1700" dirty="0">
                <a:solidFill>
                  <a:srgbClr val="2F4C96"/>
                </a:solidFill>
                <a:latin typeface="+mj-lt"/>
              </a:rPr>
              <a:t>- Não fornece medição de temperatura</a:t>
            </a:r>
            <a:endParaRPr lang="ru-RU" sz="1700" dirty="0">
              <a:solidFill>
                <a:srgbClr val="2F4C96"/>
              </a:solidFill>
              <a:latin typeface="+mj-lt"/>
            </a:endParaRPr>
          </a:p>
        </p:txBody>
      </p:sp>
      <p:sp>
        <p:nvSpPr>
          <p:cNvPr id="9" name="Номер слайда 3">
            <a:extLst>
              <a:ext uri="{FF2B5EF4-FFF2-40B4-BE49-F238E27FC236}">
                <a16:creationId xmlns:a16="http://schemas.microsoft.com/office/drawing/2014/main" id="{EDF0E0BE-8929-48F6-AE49-FC9C3056828B}"/>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36</a:t>
            </a:fld>
            <a:endParaRPr lang="de-CH"/>
          </a:p>
        </p:txBody>
      </p:sp>
      <p:sp>
        <p:nvSpPr>
          <p:cNvPr id="10" name="Прямоугольник 5">
            <a:extLst>
              <a:ext uri="{FF2B5EF4-FFF2-40B4-BE49-F238E27FC236}">
                <a16:creationId xmlns:a16="http://schemas.microsoft.com/office/drawing/2014/main" id="{2C76CC7E-4372-4513-90F9-F5D27AF327B7}"/>
              </a:ext>
            </a:extLst>
          </p:cNvPr>
          <p:cNvSpPr/>
          <p:nvPr/>
        </p:nvSpPr>
        <p:spPr>
          <a:xfrm>
            <a:off x="5662898" y="3761207"/>
            <a:ext cx="6146810" cy="1400383"/>
          </a:xfrm>
          <a:prstGeom prst="rect">
            <a:avLst/>
          </a:prstGeom>
        </p:spPr>
        <p:txBody>
          <a:bodyPr wrap="square">
            <a:spAutoFit/>
          </a:bodyPr>
          <a:lstStyle/>
          <a:p>
            <a:pPr marL="285750" indent="-285750" algn="just">
              <a:buFontTx/>
              <a:buChar char="-"/>
            </a:pPr>
            <a:r>
              <a:rPr lang="pt" sz="1700" dirty="0">
                <a:solidFill>
                  <a:srgbClr val="C00000"/>
                </a:solidFill>
              </a:rPr>
              <a:t>Instalações complicadas com muitas limitações</a:t>
            </a:r>
          </a:p>
          <a:p>
            <a:pPr marL="285750" indent="-285750" algn="just">
              <a:buFontTx/>
              <a:buChar char="-"/>
            </a:pPr>
            <a:r>
              <a:rPr lang="pt" sz="1700" dirty="0">
                <a:solidFill>
                  <a:srgbClr val="C00000"/>
                </a:solidFill>
              </a:rPr>
              <a:t>Fraco grau de cobertura (10-30% dos contatos)</a:t>
            </a:r>
          </a:p>
          <a:p>
            <a:pPr marL="285750" indent="-285750" algn="just">
              <a:buFontTx/>
              <a:buChar char="-"/>
            </a:pPr>
            <a:r>
              <a:rPr lang="pt" sz="1700" dirty="0">
                <a:solidFill>
                  <a:srgbClr val="C00000"/>
                </a:solidFill>
              </a:rPr>
              <a:t>Preço alto por contato</a:t>
            </a:r>
          </a:p>
          <a:p>
            <a:pPr marL="285750" indent="-285750" algn="just">
              <a:buFontTx/>
              <a:buChar char="-"/>
            </a:pPr>
            <a:r>
              <a:rPr lang="pt" sz="1700" dirty="0">
                <a:solidFill>
                  <a:srgbClr val="C00000"/>
                </a:solidFill>
              </a:rPr>
              <a:t>Adequado principalmente apenas para painéis de design MT</a:t>
            </a:r>
            <a:endParaRPr lang="en-US" sz="1700" dirty="0">
              <a:solidFill>
                <a:srgbClr val="C00000"/>
              </a:solidFill>
            </a:endParaRPr>
          </a:p>
          <a:p>
            <a:pPr algn="just"/>
            <a:r>
              <a:rPr lang="pt" sz="1700" dirty="0">
                <a:solidFill>
                  <a:srgbClr val="C00000"/>
                </a:solidFill>
              </a:rPr>
              <a:t>+ Fornece medição de temperatura</a:t>
            </a:r>
          </a:p>
        </p:txBody>
      </p:sp>
      <p:pic>
        <p:nvPicPr>
          <p:cNvPr id="11" name="Picture 4">
            <a:extLst>
              <a:ext uri="{FF2B5EF4-FFF2-40B4-BE49-F238E27FC236}">
                <a16:creationId xmlns:a16="http://schemas.microsoft.com/office/drawing/2014/main" id="{E9E749D4-E1F7-4BDC-8613-B9C08051CDB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41028" y="744488"/>
            <a:ext cx="3597504" cy="3016719"/>
          </a:xfrm>
          <a:prstGeom prst="rect">
            <a:avLst/>
          </a:prstGeom>
        </p:spPr>
      </p:pic>
      <p:sp>
        <p:nvSpPr>
          <p:cNvPr id="12" name="TextBox 8">
            <a:extLst>
              <a:ext uri="{FF2B5EF4-FFF2-40B4-BE49-F238E27FC236}">
                <a16:creationId xmlns:a16="http://schemas.microsoft.com/office/drawing/2014/main" id="{33B5D43E-02A6-452E-9B44-B16AFFAB2B75}"/>
              </a:ext>
            </a:extLst>
          </p:cNvPr>
          <p:cNvSpPr txBox="1"/>
          <p:nvPr/>
        </p:nvSpPr>
        <p:spPr>
          <a:xfrm>
            <a:off x="7557246" y="762546"/>
            <a:ext cx="4499382" cy="369332"/>
          </a:xfrm>
          <a:prstGeom prst="rect">
            <a:avLst/>
          </a:prstGeom>
          <a:noFill/>
        </p:spPr>
        <p:txBody>
          <a:bodyPr wrap="square">
            <a:spAutoFit/>
          </a:bodyPr>
          <a:lstStyle/>
          <a:p>
            <a:r>
              <a:rPr lang="pt" sz="1800" dirty="0">
                <a:effectLst/>
                <a:latin typeface="Calibri" panose="020F0502020204030204" pitchFamily="34" charset="0"/>
                <a:ea typeface="Calibri" panose="020F0502020204030204" pitchFamily="34" charset="0"/>
                <a:cs typeface="Times New Roman" panose="02020603050405020304" pitchFamily="18" charset="0"/>
              </a:rPr>
              <a:t>Sensores SAW, sensores infravermelhos ópticos, etc.</a:t>
            </a:r>
            <a:endParaRPr lang="ru-RU" dirty="0"/>
          </a:p>
        </p:txBody>
      </p:sp>
      <p:pic>
        <p:nvPicPr>
          <p:cNvPr id="13" name="Picture 9">
            <a:extLst>
              <a:ext uri="{FF2B5EF4-FFF2-40B4-BE49-F238E27FC236}">
                <a16:creationId xmlns:a16="http://schemas.microsoft.com/office/drawing/2014/main" id="{78E4C610-182C-4F1C-8052-D0BFE968C78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0187228" y="2456164"/>
            <a:ext cx="1237648" cy="1294770"/>
          </a:xfrm>
          <a:prstGeom prst="rect">
            <a:avLst/>
          </a:prstGeom>
        </p:spPr>
      </p:pic>
      <p:pic>
        <p:nvPicPr>
          <p:cNvPr id="14" name="Picture 11">
            <a:extLst>
              <a:ext uri="{FF2B5EF4-FFF2-40B4-BE49-F238E27FC236}">
                <a16:creationId xmlns:a16="http://schemas.microsoft.com/office/drawing/2014/main" id="{909B1CED-3E68-48DC-9885-5BCC04F8A580}"/>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ackgroundRemoval t="6691" b="89963" l="10000" r="90000">
                        <a14:foregroundMark x1="58125" y1="7063" x2="55313" y2="7807"/>
                      </a14:backgroundRemoval>
                    </a14:imgEffect>
                  </a14:imgLayer>
                </a14:imgProps>
              </a:ext>
              <a:ext uri="{28A0092B-C50C-407E-A947-70E740481C1C}">
                <a14:useLocalDpi xmlns:a14="http://schemas.microsoft.com/office/drawing/2010/main"/>
              </a:ext>
            </a:extLst>
          </a:blip>
          <a:srcRect/>
          <a:stretch/>
        </p:blipFill>
        <p:spPr>
          <a:xfrm>
            <a:off x="8194594" y="2716403"/>
            <a:ext cx="1316914" cy="1107701"/>
          </a:xfrm>
          <a:prstGeom prst="rect">
            <a:avLst/>
          </a:prstGeom>
        </p:spPr>
      </p:pic>
      <p:pic>
        <p:nvPicPr>
          <p:cNvPr id="15" name="Picture 10">
            <a:extLst>
              <a:ext uri="{FF2B5EF4-FFF2-40B4-BE49-F238E27FC236}">
                <a16:creationId xmlns:a16="http://schemas.microsoft.com/office/drawing/2014/main" id="{53E00C77-82E4-47F0-A099-2326036AEA6A}"/>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a:off x="8194595" y="1241723"/>
            <a:ext cx="1135916" cy="1132919"/>
          </a:xfrm>
          <a:prstGeom prst="rect">
            <a:avLst/>
          </a:prstGeom>
        </p:spPr>
      </p:pic>
      <p:sp>
        <p:nvSpPr>
          <p:cNvPr id="16" name="Заголовок 1">
            <a:extLst>
              <a:ext uri="{FF2B5EF4-FFF2-40B4-BE49-F238E27FC236}">
                <a16:creationId xmlns:a16="http://schemas.microsoft.com/office/drawing/2014/main" id="{9B73AAA8-FCF0-4A08-8D6E-036BEAA75F3E}"/>
              </a:ext>
            </a:extLst>
          </p:cNvPr>
          <p:cNvSpPr>
            <a:spLocks noGrp="1"/>
          </p:cNvSpPr>
          <p:nvPr>
            <p:ph type="title" idx="4294967295"/>
          </p:nvPr>
        </p:nvSpPr>
        <p:spPr>
          <a:xfrm>
            <a:off x="405098" y="75734"/>
            <a:ext cx="10515600" cy="1325563"/>
          </a:xfrm>
          <a:prstGeom prst="rect">
            <a:avLst/>
          </a:prstGeom>
        </p:spPr>
        <p:txBody>
          <a:bodyPr>
            <a:normAutofit/>
          </a:bodyPr>
          <a:lstStyle/>
          <a:p>
            <a:r>
              <a:rPr lang="pt" sz="4300" b="1" dirty="0">
                <a:solidFill>
                  <a:srgbClr val="18478E"/>
                </a:solidFill>
                <a:latin typeface="+mn-lt"/>
              </a:rPr>
              <a:t>FIPRES versus outras soluções</a:t>
            </a:r>
            <a:endParaRPr lang="ru-RU" sz="4300" b="1" dirty="0">
              <a:solidFill>
                <a:srgbClr val="18478E"/>
              </a:solidFill>
              <a:latin typeface="+mn-lt"/>
            </a:endParaRPr>
          </a:p>
        </p:txBody>
      </p:sp>
    </p:spTree>
    <p:extLst>
      <p:ext uri="{BB962C8B-B14F-4D97-AF65-F5344CB8AC3E}">
        <p14:creationId xmlns:p14="http://schemas.microsoft.com/office/powerpoint/2010/main" val="1191732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Заголовок 1">
            <a:extLst>
              <a:ext uri="{FF2B5EF4-FFF2-40B4-BE49-F238E27FC236}">
                <a16:creationId xmlns:a16="http://schemas.microsoft.com/office/drawing/2014/main" id="{5F549937-694D-4CE6-A5F7-3625423299A1}"/>
              </a:ext>
            </a:extLst>
          </p:cNvPr>
          <p:cNvSpPr>
            <a:spLocks noGrp="1"/>
          </p:cNvSpPr>
          <p:nvPr>
            <p:ph type="title" idx="4294967295"/>
          </p:nvPr>
        </p:nvSpPr>
        <p:spPr>
          <a:xfrm>
            <a:off x="402532" y="73301"/>
            <a:ext cx="10515600" cy="1325563"/>
          </a:xfrm>
          <a:prstGeom prst="rect">
            <a:avLst/>
          </a:prstGeom>
        </p:spPr>
        <p:txBody>
          <a:bodyPr>
            <a:normAutofit/>
          </a:bodyPr>
          <a:lstStyle/>
          <a:p>
            <a:r>
              <a:rPr lang="pt" sz="4300" b="1">
                <a:solidFill>
                  <a:srgbClr val="18478E"/>
                </a:solidFill>
                <a:latin typeface="+mn-lt"/>
              </a:rPr>
              <a:t>FIPRES versus outras soluções</a:t>
            </a:r>
            <a:endParaRPr lang="ru-RU" sz="4300" b="1">
              <a:solidFill>
                <a:srgbClr val="18478E"/>
              </a:solidFill>
              <a:latin typeface="+mn-lt"/>
            </a:endParaRPr>
          </a:p>
        </p:txBody>
      </p:sp>
      <p:sp>
        <p:nvSpPr>
          <p:cNvPr id="19" name="Slide Number Placeholder 3">
            <a:extLst>
              <a:ext uri="{FF2B5EF4-FFF2-40B4-BE49-F238E27FC236}">
                <a16:creationId xmlns:a16="http://schemas.microsoft.com/office/drawing/2014/main" id="{AFF511B6-78FE-4E99-8EF2-B007CFB2E51F}"/>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37</a:t>
            </a:fld>
            <a:endParaRPr lang="de-CH"/>
          </a:p>
        </p:txBody>
      </p:sp>
      <p:pic>
        <p:nvPicPr>
          <p:cNvPr id="20" name="Picture 4">
            <a:extLst>
              <a:ext uri="{FF2B5EF4-FFF2-40B4-BE49-F238E27FC236}">
                <a16:creationId xmlns:a16="http://schemas.microsoft.com/office/drawing/2014/main" id="{AE046529-ACAD-445E-A946-BE87B217472D}"/>
              </a:ext>
            </a:extLst>
          </p:cNvPr>
          <p:cNvPicPr>
            <a:picLocks noChangeAspect="1"/>
          </p:cNvPicPr>
          <p:nvPr/>
        </p:nvPicPr>
        <p:blipFill rotWithShape="1">
          <a:blip r:embed="rId2"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22822" y="2087892"/>
            <a:ext cx="5082870" cy="3531258"/>
          </a:xfrm>
          <a:prstGeom prst="rect">
            <a:avLst/>
          </a:prstGeom>
        </p:spPr>
      </p:pic>
      <p:pic>
        <p:nvPicPr>
          <p:cNvPr id="21" name="Picture 5">
            <a:extLst>
              <a:ext uri="{FF2B5EF4-FFF2-40B4-BE49-F238E27FC236}">
                <a16:creationId xmlns:a16="http://schemas.microsoft.com/office/drawing/2014/main" id="{260614FB-079A-492B-9F78-E835F3F88E5A}"/>
              </a:ext>
            </a:extLst>
          </p:cNvPr>
          <p:cNvPicPr>
            <a:picLocks noChangeAspect="1"/>
          </p:cNvPicPr>
          <p:nvPr/>
        </p:nvPicPr>
        <p:blipFill>
          <a:blip r:embed="rId3">
            <a:clrChange>
              <a:clrFrom>
                <a:srgbClr val="FFFEFE"/>
              </a:clrFrom>
              <a:clrTo>
                <a:srgbClr val="FFFEFE">
                  <a:alpha val="0"/>
                </a:srgbClr>
              </a:clrTo>
            </a:clrChange>
          </a:blip>
          <a:stretch>
            <a:fillRect/>
          </a:stretch>
        </p:blipFill>
        <p:spPr>
          <a:xfrm>
            <a:off x="6768085" y="1042408"/>
            <a:ext cx="4501093" cy="3093097"/>
          </a:xfrm>
          <a:prstGeom prst="rect">
            <a:avLst/>
          </a:prstGeom>
        </p:spPr>
      </p:pic>
      <p:pic>
        <p:nvPicPr>
          <p:cNvPr id="22" name="Picture 6">
            <a:extLst>
              <a:ext uri="{FF2B5EF4-FFF2-40B4-BE49-F238E27FC236}">
                <a16:creationId xmlns:a16="http://schemas.microsoft.com/office/drawing/2014/main" id="{91276E87-3925-420C-A84F-AF8BF9B5FF80}"/>
              </a:ext>
            </a:extLst>
          </p:cNvPr>
          <p:cNvPicPr>
            <a:picLocks noChangeAspect="1"/>
          </p:cNvPicPr>
          <p:nvPr/>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96000" y="4314759"/>
            <a:ext cx="5021851" cy="1852418"/>
          </a:xfrm>
          <a:prstGeom prst="rect">
            <a:avLst/>
          </a:prstGeom>
        </p:spPr>
      </p:pic>
      <p:sp>
        <p:nvSpPr>
          <p:cNvPr id="23" name="Rectangle 7">
            <a:extLst>
              <a:ext uri="{FF2B5EF4-FFF2-40B4-BE49-F238E27FC236}">
                <a16:creationId xmlns:a16="http://schemas.microsoft.com/office/drawing/2014/main" id="{3791B868-6418-4160-BE98-D9AA25D87F19}"/>
              </a:ext>
            </a:extLst>
          </p:cNvPr>
          <p:cNvSpPr/>
          <p:nvPr/>
        </p:nvSpPr>
        <p:spPr>
          <a:xfrm>
            <a:off x="1294594" y="1558712"/>
            <a:ext cx="4711098" cy="369332"/>
          </a:xfrm>
          <a:prstGeom prst="rect">
            <a:avLst/>
          </a:prstGeom>
        </p:spPr>
        <p:txBody>
          <a:bodyPr wrap="none">
            <a:spAutoFit/>
          </a:bodyPr>
          <a:lstStyle/>
          <a:p>
            <a:pPr algn="just"/>
            <a:r>
              <a:rPr lang="pt" b="1" dirty="0">
                <a:solidFill>
                  <a:srgbClr val="C00000"/>
                </a:solidFill>
              </a:rPr>
              <a:t>Instalações complicadas com muitas limitações</a:t>
            </a:r>
          </a:p>
        </p:txBody>
      </p:sp>
    </p:spTree>
    <p:extLst>
      <p:ext uri="{BB962C8B-B14F-4D97-AF65-F5344CB8AC3E}">
        <p14:creationId xmlns:p14="http://schemas.microsoft.com/office/powerpoint/2010/main" val="26315004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A5D61495-EC98-4B1A-ACED-341C134589CB}"/>
              </a:ext>
            </a:extLst>
          </p:cNvPr>
          <p:cNvSpPr>
            <a:spLocks noGrp="1"/>
          </p:cNvSpPr>
          <p:nvPr>
            <p:ph type="title" idx="4294967295"/>
          </p:nvPr>
        </p:nvSpPr>
        <p:spPr>
          <a:xfrm>
            <a:off x="405636" y="78220"/>
            <a:ext cx="10515600" cy="1325563"/>
          </a:xfrm>
          <a:prstGeom prst="rect">
            <a:avLst/>
          </a:prstGeom>
        </p:spPr>
        <p:txBody>
          <a:bodyPr>
            <a:normAutofit/>
          </a:bodyPr>
          <a:lstStyle/>
          <a:p>
            <a:r>
              <a:rPr lang="pt" sz="4300" b="1">
                <a:solidFill>
                  <a:srgbClr val="18478E"/>
                </a:solidFill>
                <a:latin typeface="+mn-lt"/>
              </a:rPr>
              <a:t>FIPRES versus outras soluções</a:t>
            </a:r>
            <a:endParaRPr lang="ru-RU" sz="4300" b="1">
              <a:solidFill>
                <a:srgbClr val="18478E"/>
              </a:solidFill>
              <a:latin typeface="+mn-lt"/>
            </a:endParaRPr>
          </a:p>
        </p:txBody>
      </p:sp>
      <p:sp>
        <p:nvSpPr>
          <p:cNvPr id="8" name="Slide Number Placeholder 3">
            <a:extLst>
              <a:ext uri="{FF2B5EF4-FFF2-40B4-BE49-F238E27FC236}">
                <a16:creationId xmlns:a16="http://schemas.microsoft.com/office/drawing/2014/main" id="{B9A1CE30-5879-4C75-A3A9-C37936245F9D}"/>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38</a:t>
            </a:fld>
            <a:endParaRPr lang="de-CH"/>
          </a:p>
        </p:txBody>
      </p:sp>
      <p:sp>
        <p:nvSpPr>
          <p:cNvPr id="9" name="Rectangle 7">
            <a:extLst>
              <a:ext uri="{FF2B5EF4-FFF2-40B4-BE49-F238E27FC236}">
                <a16:creationId xmlns:a16="http://schemas.microsoft.com/office/drawing/2014/main" id="{431C1833-41A9-4069-9057-046D47FD1B6B}"/>
              </a:ext>
            </a:extLst>
          </p:cNvPr>
          <p:cNvSpPr/>
          <p:nvPr/>
        </p:nvSpPr>
        <p:spPr>
          <a:xfrm>
            <a:off x="609600" y="1232972"/>
            <a:ext cx="4505464" cy="369332"/>
          </a:xfrm>
          <a:prstGeom prst="rect">
            <a:avLst/>
          </a:prstGeom>
        </p:spPr>
        <p:txBody>
          <a:bodyPr wrap="none">
            <a:spAutoFit/>
          </a:bodyPr>
          <a:lstStyle/>
          <a:p>
            <a:pPr algn="just"/>
            <a:r>
              <a:rPr lang="pt" b="1">
                <a:solidFill>
                  <a:srgbClr val="C00000"/>
                </a:solidFill>
              </a:rPr>
              <a:t>Fraco grau de cobertura (10-30% dos contactos)</a:t>
            </a:r>
          </a:p>
        </p:txBody>
      </p:sp>
      <p:sp>
        <p:nvSpPr>
          <p:cNvPr id="10" name="TextBox 10">
            <a:extLst>
              <a:ext uri="{FF2B5EF4-FFF2-40B4-BE49-F238E27FC236}">
                <a16:creationId xmlns:a16="http://schemas.microsoft.com/office/drawing/2014/main" id="{5F3693C4-FAF5-4C48-91A0-2005535EEFEA}"/>
              </a:ext>
            </a:extLst>
          </p:cNvPr>
          <p:cNvSpPr txBox="1"/>
          <p:nvPr/>
        </p:nvSpPr>
        <p:spPr>
          <a:xfrm>
            <a:off x="-1715678" y="5656082"/>
            <a:ext cx="184731" cy="369332"/>
          </a:xfrm>
          <a:prstGeom prst="rect">
            <a:avLst/>
          </a:prstGeom>
          <a:noFill/>
        </p:spPr>
        <p:txBody>
          <a:bodyPr wrap="none" rtlCol="0">
            <a:spAutoFit/>
          </a:bodyPr>
          <a:lstStyle/>
          <a:p>
            <a:endParaRPr lang="en-RU"/>
          </a:p>
        </p:txBody>
      </p:sp>
      <p:pic>
        <p:nvPicPr>
          <p:cNvPr id="11" name="Picture 1">
            <a:extLst>
              <a:ext uri="{FF2B5EF4-FFF2-40B4-BE49-F238E27FC236}">
                <a16:creationId xmlns:a16="http://schemas.microsoft.com/office/drawing/2014/main" id="{EBAE51CC-83C3-438B-8D96-E07B8C1D9CFD}"/>
              </a:ext>
            </a:extLst>
          </p:cNvPr>
          <p:cNvPicPr>
            <a:picLocks noChangeAspect="1"/>
          </p:cNvPicPr>
          <p:nvPr/>
        </p:nvPicPr>
        <p:blipFill>
          <a:blip r:embed="rId2"/>
          <a:stretch>
            <a:fillRect/>
          </a:stretch>
        </p:blipFill>
        <p:spPr>
          <a:xfrm>
            <a:off x="1177270" y="2135487"/>
            <a:ext cx="4812190" cy="3384470"/>
          </a:xfrm>
          <a:prstGeom prst="rect">
            <a:avLst/>
          </a:prstGeom>
        </p:spPr>
      </p:pic>
      <p:sp>
        <p:nvSpPr>
          <p:cNvPr id="12" name="Rectangle 2">
            <a:extLst>
              <a:ext uri="{FF2B5EF4-FFF2-40B4-BE49-F238E27FC236}">
                <a16:creationId xmlns:a16="http://schemas.microsoft.com/office/drawing/2014/main" id="{C82810B5-C7CF-4ED3-B95F-61503753BE2B}"/>
              </a:ext>
            </a:extLst>
          </p:cNvPr>
          <p:cNvSpPr/>
          <p:nvPr/>
        </p:nvSpPr>
        <p:spPr>
          <a:xfrm>
            <a:off x="954426" y="1670855"/>
            <a:ext cx="595035" cy="584775"/>
          </a:xfrm>
          <a:prstGeom prst="rect">
            <a:avLst/>
          </a:prstGeom>
        </p:spPr>
        <p:txBody>
          <a:bodyPr wrap="square">
            <a:spAutoFit/>
          </a:bodyPr>
          <a:lstStyle/>
          <a:p>
            <a:r>
              <a:rPr lang="pt" sz="3200" dirty="0"/>
              <a:t>✅</a:t>
            </a:r>
          </a:p>
        </p:txBody>
      </p:sp>
      <p:sp>
        <p:nvSpPr>
          <p:cNvPr id="13" name="Rectangle 8">
            <a:extLst>
              <a:ext uri="{FF2B5EF4-FFF2-40B4-BE49-F238E27FC236}">
                <a16:creationId xmlns:a16="http://schemas.microsoft.com/office/drawing/2014/main" id="{F4A08C69-B6F1-458D-8C05-829824389293}"/>
              </a:ext>
            </a:extLst>
          </p:cNvPr>
          <p:cNvSpPr/>
          <p:nvPr/>
        </p:nvSpPr>
        <p:spPr>
          <a:xfrm>
            <a:off x="2711418" y="1634601"/>
            <a:ext cx="595035" cy="584775"/>
          </a:xfrm>
          <a:prstGeom prst="rect">
            <a:avLst/>
          </a:prstGeom>
        </p:spPr>
        <p:txBody>
          <a:bodyPr wrap="square">
            <a:spAutoFit/>
          </a:bodyPr>
          <a:lstStyle/>
          <a:p>
            <a:r>
              <a:rPr lang="pt" sz="3200" dirty="0"/>
              <a:t>❌</a:t>
            </a:r>
          </a:p>
        </p:txBody>
      </p:sp>
      <p:sp>
        <p:nvSpPr>
          <p:cNvPr id="14" name="Rectangle 11">
            <a:extLst>
              <a:ext uri="{FF2B5EF4-FFF2-40B4-BE49-F238E27FC236}">
                <a16:creationId xmlns:a16="http://schemas.microsoft.com/office/drawing/2014/main" id="{91DE2A87-743F-48EF-9092-A3F56263087C}"/>
              </a:ext>
            </a:extLst>
          </p:cNvPr>
          <p:cNvSpPr/>
          <p:nvPr/>
        </p:nvSpPr>
        <p:spPr>
          <a:xfrm>
            <a:off x="4200853" y="1634601"/>
            <a:ext cx="595035" cy="584775"/>
          </a:xfrm>
          <a:prstGeom prst="rect">
            <a:avLst/>
          </a:prstGeom>
        </p:spPr>
        <p:txBody>
          <a:bodyPr wrap="square">
            <a:spAutoFit/>
          </a:bodyPr>
          <a:lstStyle/>
          <a:p>
            <a:r>
              <a:rPr lang="pt" sz="3200"/>
              <a:t>❌</a:t>
            </a:r>
          </a:p>
        </p:txBody>
      </p:sp>
      <p:sp>
        <p:nvSpPr>
          <p:cNvPr id="15" name="Rectangle 12">
            <a:extLst>
              <a:ext uri="{FF2B5EF4-FFF2-40B4-BE49-F238E27FC236}">
                <a16:creationId xmlns:a16="http://schemas.microsoft.com/office/drawing/2014/main" id="{759CD36C-F902-4438-8115-CC82A8942F0C}"/>
              </a:ext>
            </a:extLst>
          </p:cNvPr>
          <p:cNvSpPr/>
          <p:nvPr/>
        </p:nvSpPr>
        <p:spPr>
          <a:xfrm>
            <a:off x="5407484" y="1634601"/>
            <a:ext cx="595035" cy="584775"/>
          </a:xfrm>
          <a:prstGeom prst="rect">
            <a:avLst/>
          </a:prstGeom>
        </p:spPr>
        <p:txBody>
          <a:bodyPr wrap="square">
            <a:spAutoFit/>
          </a:bodyPr>
          <a:lstStyle/>
          <a:p>
            <a:r>
              <a:rPr lang="pt" sz="3200"/>
              <a:t>❌</a:t>
            </a:r>
          </a:p>
        </p:txBody>
      </p:sp>
      <p:sp>
        <p:nvSpPr>
          <p:cNvPr id="16" name="Rectangle 13">
            <a:extLst>
              <a:ext uri="{FF2B5EF4-FFF2-40B4-BE49-F238E27FC236}">
                <a16:creationId xmlns:a16="http://schemas.microsoft.com/office/drawing/2014/main" id="{E5C3B941-6559-44F8-908C-4A9BCE3D586E}"/>
              </a:ext>
            </a:extLst>
          </p:cNvPr>
          <p:cNvSpPr/>
          <p:nvPr/>
        </p:nvSpPr>
        <p:spPr>
          <a:xfrm>
            <a:off x="6212304" y="1910428"/>
            <a:ext cx="5733493" cy="1754326"/>
          </a:xfrm>
          <a:prstGeom prst="rect">
            <a:avLst/>
          </a:prstGeom>
        </p:spPr>
        <p:txBody>
          <a:bodyPr wrap="none">
            <a:spAutoFit/>
          </a:bodyPr>
          <a:lstStyle/>
          <a:p>
            <a:r>
              <a:rPr lang="pt" b="1" dirty="0"/>
              <a:t>Não pode ser instalado:</a:t>
            </a:r>
          </a:p>
          <a:p>
            <a:endParaRPr lang="en-US" b="1" dirty="0"/>
          </a:p>
          <a:p>
            <a:pPr marL="342900" indent="-342900">
              <a:buAutoNum type="arabicPeriod"/>
            </a:pPr>
            <a:r>
              <a:rPr lang="pt" b="1" dirty="0"/>
              <a:t>Em espaço limitado (que é a situação padrão em LV)</a:t>
            </a:r>
          </a:p>
          <a:p>
            <a:pPr marL="342900" indent="-342900">
              <a:buAutoNum type="arabicPeriod"/>
            </a:pPr>
            <a:r>
              <a:rPr lang="pt" b="1" dirty="0"/>
              <a:t>No caso de contatos back-to-back (para sensores SAW)</a:t>
            </a:r>
          </a:p>
          <a:p>
            <a:pPr marL="342900" indent="-342900">
              <a:buAutoNum type="arabicPeriod"/>
            </a:pPr>
            <a:r>
              <a:rPr lang="pt" b="1" dirty="0"/>
              <a:t>Em superfícies não planas (para sensores ópticos),</a:t>
            </a:r>
          </a:p>
          <a:p>
            <a:r>
              <a:rPr lang="pt" b="1" dirty="0"/>
              <a:t>       que é cada contato, exceto barramentos</a:t>
            </a:r>
          </a:p>
        </p:txBody>
      </p:sp>
    </p:spTree>
    <p:extLst>
      <p:ext uri="{BB962C8B-B14F-4D97-AF65-F5344CB8AC3E}">
        <p14:creationId xmlns:p14="http://schemas.microsoft.com/office/powerpoint/2010/main" val="168211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394FF6CA-08C1-49E9-A90A-7E831D5C9F27}"/>
              </a:ext>
            </a:extLst>
          </p:cNvPr>
          <p:cNvSpPr>
            <a:spLocks noGrp="1"/>
          </p:cNvSpPr>
          <p:nvPr>
            <p:ph type="title" idx="4294967295"/>
          </p:nvPr>
        </p:nvSpPr>
        <p:spPr>
          <a:xfrm>
            <a:off x="408709" y="81105"/>
            <a:ext cx="10515600" cy="1325563"/>
          </a:xfrm>
          <a:prstGeom prst="rect">
            <a:avLst/>
          </a:prstGeom>
        </p:spPr>
        <p:txBody>
          <a:bodyPr>
            <a:normAutofit/>
          </a:bodyPr>
          <a:lstStyle/>
          <a:p>
            <a:r>
              <a:rPr lang="pt" sz="4300" b="1">
                <a:solidFill>
                  <a:srgbClr val="18478E"/>
                </a:solidFill>
                <a:latin typeface="+mn-lt"/>
              </a:rPr>
              <a:t>Âmbito de aplicação</a:t>
            </a:r>
            <a:endParaRPr lang="ru-RU" sz="4300" b="1">
              <a:solidFill>
                <a:srgbClr val="18478E"/>
              </a:solidFill>
              <a:latin typeface="+mn-lt"/>
            </a:endParaRPr>
          </a:p>
        </p:txBody>
      </p:sp>
      <p:sp>
        <p:nvSpPr>
          <p:cNvPr id="8" name="Объект 2">
            <a:extLst>
              <a:ext uri="{FF2B5EF4-FFF2-40B4-BE49-F238E27FC236}">
                <a16:creationId xmlns:a16="http://schemas.microsoft.com/office/drawing/2014/main" id="{68BD74BF-4E72-4BCA-AD4C-B10BF1573B91}"/>
              </a:ext>
            </a:extLst>
          </p:cNvPr>
          <p:cNvSpPr>
            <a:spLocks noGrp="1"/>
          </p:cNvSpPr>
          <p:nvPr>
            <p:ph idx="4294967295"/>
          </p:nvPr>
        </p:nvSpPr>
        <p:spPr>
          <a:xfrm>
            <a:off x="609600" y="1600204"/>
            <a:ext cx="10972800" cy="3714180"/>
          </a:xfrm>
          <a:prstGeom prst="rect">
            <a:avLst/>
          </a:prstGeom>
        </p:spPr>
        <p:txBody>
          <a:bodyPr>
            <a:normAutofit lnSpcReduction="10000"/>
          </a:bodyPr>
          <a:lstStyle/>
          <a:p>
            <a:pPr marL="0" indent="0">
              <a:buNone/>
            </a:pPr>
            <a:r>
              <a:rPr lang="pt" sz="2000" b="1"/>
              <a:t>Onde quer que haja um quadro/quadro elétrico mas especialmente onde há:</a:t>
            </a:r>
          </a:p>
          <a:p>
            <a:pPr marL="0" indent="0">
              <a:buNone/>
            </a:pPr>
            <a:endParaRPr lang="ru-RU" sz="2000" b="1"/>
          </a:p>
          <a:p>
            <a:pPr>
              <a:buAutoNum type="arabicPeriod"/>
            </a:pPr>
            <a:r>
              <a:rPr lang="pt" sz="2000" b="1"/>
              <a:t>Equipamento elétrico protegido contra explosão </a:t>
            </a:r>
            <a:r>
              <a:rPr lang="pt" sz="2000"/>
              <a:t>porque a equipe técnica não consegue abrir a caixa à prova de explosão durante a operação do equipamento (e não pode verificar o equipamento por um termovisor )</a:t>
            </a:r>
            <a:endParaRPr lang="en-US" sz="2000"/>
          </a:p>
          <a:p>
            <a:pPr>
              <a:buAutoNum type="arabicPeriod"/>
            </a:pPr>
            <a:endParaRPr lang="en-US" sz="2000" b="1"/>
          </a:p>
          <a:p>
            <a:pPr>
              <a:buAutoNum type="arabicPeriod"/>
            </a:pPr>
            <a:r>
              <a:rPr lang="pt" sz="2000" b="1"/>
              <a:t>Sistemas com fonte de alimentação de backup cara </a:t>
            </a:r>
            <a:r>
              <a:rPr lang="pt" sz="2000"/>
              <a:t>porque é necessário encontrar o ponto fraco do sistema o mais rápido possível e evitar o re-desligamento da rede principal fonte de energia</a:t>
            </a:r>
          </a:p>
          <a:p>
            <a:pPr>
              <a:buAutoNum type="arabicPeriod"/>
            </a:pPr>
            <a:endParaRPr lang="en-US" sz="2000"/>
          </a:p>
          <a:p>
            <a:pPr>
              <a:buAutoNum type="arabicPeriod"/>
            </a:pPr>
            <a:r>
              <a:rPr lang="pt" sz="2000" b="1"/>
              <a:t>Sistemas onde a interrupção do processo não é permitida  </a:t>
            </a:r>
            <a:r>
              <a:rPr lang="pt" sz="2000"/>
              <a:t>FIPRES pode</a:t>
            </a:r>
            <a:r>
              <a:rPr lang="pt" sz="2000" b="1"/>
              <a:t> </a:t>
            </a:r>
            <a:r>
              <a:rPr lang="pt" sz="2000"/>
              <a:t>trabalhar no modo “apenas alertas sonoros” sem disparo do circuito de alimentação </a:t>
            </a:r>
            <a:r>
              <a:rPr lang="pt" sz="2000" i="1"/>
              <a:t>(ao contrário do AFFD)</a:t>
            </a:r>
            <a:endParaRPr lang="en-US" sz="2000" b="1" i="1"/>
          </a:p>
        </p:txBody>
      </p:sp>
      <p:sp>
        <p:nvSpPr>
          <p:cNvPr id="9" name="Номер слайда 3">
            <a:extLst>
              <a:ext uri="{FF2B5EF4-FFF2-40B4-BE49-F238E27FC236}">
                <a16:creationId xmlns:a16="http://schemas.microsoft.com/office/drawing/2014/main" id="{EB308202-82A4-49AD-8DC7-A2C3E789A909}"/>
              </a:ext>
            </a:extLst>
          </p:cNvPr>
          <p:cNvSpPr>
            <a:spLocks noGrp="1"/>
          </p:cNvSpPr>
          <p:nvPr>
            <p:ph type="sldNum" sz="quarter" idx="4294967295"/>
          </p:nvPr>
        </p:nvSpPr>
        <p:spPr>
          <a:xfrm>
            <a:off x="8610600" y="6356350"/>
            <a:ext cx="2743200" cy="365125"/>
          </a:xfrm>
          <a:prstGeom prst="rect">
            <a:avLst/>
          </a:prstGeom>
        </p:spPr>
        <p:txBody>
          <a:bodyPr/>
          <a:lstStyle/>
          <a:p>
            <a:fld id="{1E828958-8E6B-485F-9A3A-EFF45344AF93}" type="slidenum">
              <a:rPr lang="de-CH" smtClean="0"/>
              <a:pPr/>
              <a:t>39</a:t>
            </a:fld>
            <a:endParaRPr lang="de-CH"/>
          </a:p>
        </p:txBody>
      </p:sp>
    </p:spTree>
    <p:extLst>
      <p:ext uri="{BB962C8B-B14F-4D97-AF65-F5344CB8AC3E}">
        <p14:creationId xmlns:p14="http://schemas.microsoft.com/office/powerpoint/2010/main" val="42896830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1071</TotalTime>
  <Words>2470</Words>
  <Application>Microsoft Macintosh PowerPoint</Application>
  <PresentationFormat>Widescreen</PresentationFormat>
  <Paragraphs>411</Paragraphs>
  <Slides>39</Slides>
  <Notes>1</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39</vt:i4>
      </vt:variant>
    </vt:vector>
  </HeadingPairs>
  <TitlesOfParts>
    <vt:vector size="46" baseType="lpstr">
      <vt:lpstr>Arial</vt:lpstr>
      <vt:lpstr>Calibri</vt:lpstr>
      <vt:lpstr>Helvetica</vt:lpstr>
      <vt:lpstr>SF UI Display</vt:lpstr>
      <vt:lpstr>Trebuchet MS</vt:lpstr>
      <vt:lpstr>Wingdings</vt:lpstr>
      <vt:lpstr>Office Theme</vt:lpstr>
      <vt:lpstr>FIPRES  Sistema de Prevenção de Incêndio e Controle de Superaquecimento</vt:lpstr>
      <vt:lpstr>Apresentação do PowerPoint</vt:lpstr>
      <vt:lpstr>Apresentação do PowerPoint</vt:lpstr>
      <vt:lpstr>MAL CONTATO?</vt:lpstr>
      <vt:lpstr>Apresentação do PowerPoint</vt:lpstr>
      <vt:lpstr>Apresentação do PowerPoint</vt:lpstr>
      <vt:lpstr>Limitações da inspeção termográfica</vt:lpstr>
      <vt:lpstr>FIPRES. Como funciona...</vt:lpstr>
      <vt:lpstr>Apresentação do PowerPoint</vt:lpstr>
      <vt:lpstr>Cenário padrão de incêndio</vt:lpstr>
      <vt:lpstr>Detecção preventiva pelo FIPRES</vt:lpstr>
      <vt:lpstr>Cenário padrão utilizando o FIPRES</vt:lpstr>
      <vt:lpstr>Apresentação do PowerPoint</vt:lpstr>
      <vt:lpstr>rFPT – Etiqueta Térmica Remota de prevenção contra incêndio</vt:lpstr>
      <vt:lpstr>rFPT – Etiqueta Ttérmica </vt:lpstr>
      <vt:lpstr>Segurança do gás de sinalização</vt:lpstr>
      <vt:lpstr>Apresentação do PowerPoint</vt:lpstr>
      <vt:lpstr>FPA : detecção e calibração</vt:lpstr>
      <vt:lpstr>FP24/X</vt:lpstr>
      <vt:lpstr>FP24(4S)</vt:lpstr>
      <vt:lpstr>FP24(4S)</vt:lpstr>
      <vt:lpstr>FPC – Concentrador de Prevenção de Incêndios</vt:lpstr>
      <vt:lpstr>FPA – Alarme de prevenção de incêndio</vt:lpstr>
      <vt:lpstr>vFPT – Etiqueta térmica </vt:lpstr>
      <vt:lpstr>Âmbito de aplicação: painel de distribuição</vt:lpstr>
      <vt:lpstr>Apresentação do PowerPoint</vt:lpstr>
      <vt:lpstr>Apresentação do PowerPoint</vt:lpstr>
      <vt:lpstr>Apresentação do PowerPoint</vt:lpstr>
      <vt:lpstr>Apresentação do PowerPoint</vt:lpstr>
      <vt:lpstr>Apresentação do PowerPoint</vt:lpstr>
      <vt:lpstr>Apresentação do PowerPoint</vt:lpstr>
      <vt:lpstr>Obrigado</vt:lpstr>
      <vt:lpstr>Apresentação do PowerPoint</vt:lpstr>
      <vt:lpstr>Democaso</vt:lpstr>
      <vt:lpstr>FIPRES x Inspeção Termográfica</vt:lpstr>
      <vt:lpstr>FIPRES versus outras soluções</vt:lpstr>
      <vt:lpstr>FIPRES versus outras soluções</vt:lpstr>
      <vt:lpstr>FIPRES versus outras soluções</vt:lpstr>
      <vt:lpstr>Âmbito de aplicação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Bays</dc:creator>
  <cp:lastModifiedBy>Claudio</cp:lastModifiedBy>
  <cp:revision>10</cp:revision>
  <cp:lastPrinted>2024-10-21T21:20:59Z</cp:lastPrinted>
  <dcterms:created xsi:type="dcterms:W3CDTF">2017-04-05T08:20:28Z</dcterms:created>
  <dcterms:modified xsi:type="dcterms:W3CDTF">2024-10-28T19:39:22Z</dcterms:modified>
</cp:coreProperties>
</file>