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g" ContentType="video/m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388" r:id="rId2"/>
    <p:sldId id="386" r:id="rId3"/>
    <p:sldId id="368" r:id="rId4"/>
    <p:sldId id="385" r:id="rId5"/>
    <p:sldId id="314" r:id="rId6"/>
    <p:sldId id="287" r:id="rId7"/>
    <p:sldId id="291" r:id="rId8"/>
    <p:sldId id="290" r:id="rId9"/>
    <p:sldId id="387" r:id="rId10"/>
    <p:sldId id="384" r:id="rId11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5266" autoAdjust="0"/>
    <p:restoredTop sz="94249" autoAdjust="0"/>
  </p:normalViewPr>
  <p:slideViewPr>
    <p:cSldViewPr snapToGrid="0" snapToObjects="1">
      <p:cViewPr varScale="1">
        <p:scale>
          <a:sx n="128" d="100"/>
          <a:sy n="128" d="100"/>
        </p:scale>
        <p:origin x="1136" y="176"/>
      </p:cViewPr>
      <p:guideLst/>
    </p:cSldViewPr>
  </p:slideViewPr>
  <p:outlineViewPr>
    <p:cViewPr>
      <p:scale>
        <a:sx n="33" d="100"/>
        <a:sy n="33" d="100"/>
      </p:scale>
      <p:origin x="0" y="-260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248349-19C1-B14A-B761-6573916F8171}" type="datetimeFigureOut">
              <a:rPr lang="pt-BR" smtClean="0"/>
              <a:t>28/10/2024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B618C4-5EDD-FA41-8560-3B4358BB66B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728763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4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6015673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5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9277212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6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1340226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7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2201660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8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0805901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8201A-AD4A-4447-96E4-9AEE9DFD0BA1}" type="slidenum">
              <a:rPr lang="pt-BR" smtClean="0"/>
              <a:t>9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8158720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471E412-B8D0-9E4F-B4AD-A7A85140CD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8AFF58E3-E27E-DA47-8F40-4E7F4A3678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</p:spTree>
    <p:extLst>
      <p:ext uri="{BB962C8B-B14F-4D97-AF65-F5344CB8AC3E}">
        <p14:creationId xmlns:p14="http://schemas.microsoft.com/office/powerpoint/2010/main" val="1774181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5FDC987-AC0B-BC45-AA93-B79BED528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8613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BCC8EA74-52DE-EC44-8733-2A903B6C33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0036"/>
            <a:ext cx="10515600" cy="416248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3858384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ADE86A2-C423-8143-BCEA-5151C42AA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842167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0CE14FB3-52BE-AC41-BCC2-C01A8BEB7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09114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</p:spTree>
    <p:extLst>
      <p:ext uri="{BB962C8B-B14F-4D97-AF65-F5344CB8AC3E}">
        <p14:creationId xmlns:p14="http://schemas.microsoft.com/office/powerpoint/2010/main" val="203877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504832E-E933-6943-8466-EFE119517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0521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27A960C4-65CE-4E40-AFB6-A6A8ADABB3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488935"/>
            <a:ext cx="5181600" cy="419167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1E5BDA3B-C493-1F47-946F-07B04D7AD9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488935"/>
            <a:ext cx="5181600" cy="419167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3322654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4457DCB-3BD1-B140-AF8A-5723C39A0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026704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EC1A5785-C122-CD41-B489-195DD2E8E7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478371"/>
            <a:ext cx="5157787" cy="1026704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6509B3D5-A285-644A-A155-5D5E1F9D06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1593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BE2607D9-3CDF-7E43-9EAC-7EEBECDE6B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78371"/>
            <a:ext cx="5183188" cy="1026704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890B8B81-3D28-4944-8DFA-1E3982583E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1593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3047168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C34AD68-325A-4043-83EB-B850C747B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2670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4245034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47473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1F53CE0-72D2-FF4A-8036-F5A63D7AC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CEB0E977-0A45-D640-B77C-58D01C053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DCB78BCB-F428-FE48-B0BB-F713CBB5AA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</p:spTree>
    <p:extLst>
      <p:ext uri="{BB962C8B-B14F-4D97-AF65-F5344CB8AC3E}">
        <p14:creationId xmlns:p14="http://schemas.microsoft.com/office/powerpoint/2010/main" val="355662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41A4DDE-64D2-3E44-BB4E-DBFCE4F57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900A5F6C-95E8-9745-8B86-7F6E0D8F34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5879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5B3A58F7-8C7A-3C45-8E99-DC185FC455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</p:spTree>
    <p:extLst>
      <p:ext uri="{BB962C8B-B14F-4D97-AF65-F5344CB8AC3E}">
        <p14:creationId xmlns:p14="http://schemas.microsoft.com/office/powerpoint/2010/main" val="3525500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microsoft.com/office/2007/relationships/hdphoto" Target="../media/hdphoto1.wdp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ao ar livre, grande, luz, escuro&#10;&#10;Descrição gerada automaticamente">
            <a:extLst>
              <a:ext uri="{FF2B5EF4-FFF2-40B4-BE49-F238E27FC236}">
                <a16:creationId xmlns:a16="http://schemas.microsoft.com/office/drawing/2014/main" id="{13111EBC-D78B-FEA7-B35E-2C703F2BA0AD}"/>
              </a:ext>
            </a:extLst>
          </p:cNvPr>
          <p:cNvPicPr/>
          <p:nvPr userDrawn="1"/>
        </p:nvPicPr>
        <p:blipFill>
          <a:blip r:embed="rId11">
            <a:duotone>
              <a:schemeClr val="accent5">
                <a:shade val="45000"/>
                <a:satMod val="135000"/>
              </a:schemeClr>
              <a:prstClr val="white"/>
            </a:duotone>
            <a:alphaModFix amt="50000"/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artisticPlasticWrap/>
                    </a14:imgEffect>
                    <a14:imgEffect>
                      <a14:colorTemperature colorTemp="7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4464" y="0"/>
            <a:ext cx="3243072" cy="6858000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69317BD9-DF05-8452-1113-0368DC058471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74950" y="6125845"/>
            <a:ext cx="6642100" cy="732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734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dEwxpWNuMQ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g"/><Relationship Id="rId1" Type="http://schemas.microsoft.com/office/2007/relationships/media" Target="../media/media1.mp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g"/><Relationship Id="rId4" Type="http://schemas.openxmlformats.org/officeDocument/2006/relationships/image" Target="../media/image1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 descr="Uma imagem contendo desenho, placar&#10;&#10;Descrição gerada automaticamente">
            <a:extLst>
              <a:ext uri="{FF2B5EF4-FFF2-40B4-BE49-F238E27FC236}">
                <a16:creationId xmlns:a16="http://schemas.microsoft.com/office/drawing/2014/main" id="{F84C9251-8385-E044-974F-21997BD81F0C}"/>
              </a:ext>
            </a:extLst>
          </p:cNvPr>
          <p:cNvPicPr/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5268" y="1467294"/>
            <a:ext cx="6641464" cy="3551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9575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F29D193-3223-2842-9D42-A6AFFA01C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Ferragens para Linhas de Transmissão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ED76CE44-0D08-5C40-86F5-BEDD336EC0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t-BR" dirty="0"/>
              <a:t>Power China </a:t>
            </a:r>
            <a:r>
              <a:rPr lang="pt-BR" dirty="0" err="1"/>
              <a:t>Chengdu</a:t>
            </a:r>
            <a:r>
              <a:rPr lang="pt-BR" dirty="0"/>
              <a:t> Electric Power </a:t>
            </a:r>
            <a:r>
              <a:rPr lang="pt-BR" dirty="0" err="1"/>
              <a:t>Fitting</a:t>
            </a:r>
            <a:r>
              <a:rPr lang="pt-BR" dirty="0"/>
              <a:t> Works:</a:t>
            </a:r>
          </a:p>
          <a:p>
            <a:pPr lvl="1"/>
            <a:r>
              <a:rPr lang="pt-BR" dirty="0"/>
              <a:t>Maior Fabricante Chinês;</a:t>
            </a:r>
          </a:p>
          <a:p>
            <a:pPr lvl="1"/>
            <a:r>
              <a:rPr lang="pt-BR" dirty="0"/>
              <a:t>Qualidade com Competitividade;</a:t>
            </a:r>
          </a:p>
          <a:p>
            <a:pPr lvl="1"/>
            <a:r>
              <a:rPr lang="pt-BR" dirty="0"/>
              <a:t>Equipe Técnica para Desenvolvimento de Soluções;</a:t>
            </a:r>
          </a:p>
          <a:p>
            <a:pPr lvl="1"/>
            <a:r>
              <a:rPr lang="pt-BR" dirty="0"/>
              <a:t>Manufatura Vertical com Equipamentos Modernos;</a:t>
            </a:r>
          </a:p>
          <a:p>
            <a:pPr lvl="1"/>
            <a:r>
              <a:rPr lang="pt-BR" dirty="0"/>
              <a:t>Sinergia com Equipe Técnica TEXPI</a:t>
            </a:r>
          </a:p>
          <a:p>
            <a:pPr lvl="2"/>
            <a:r>
              <a:rPr lang="pt-BR" dirty="0"/>
              <a:t>Soluções orientadas aos nosso clientes;</a:t>
            </a:r>
          </a:p>
          <a:p>
            <a:pPr lvl="2"/>
            <a:r>
              <a:rPr lang="pt-BR" dirty="0"/>
              <a:t>Cadeias Completas com Isoladores;</a:t>
            </a:r>
          </a:p>
          <a:p>
            <a:pPr marL="914400" lvl="2" indent="0">
              <a:buNone/>
            </a:pPr>
            <a:endParaRPr lang="pt-BR" dirty="0"/>
          </a:p>
          <a:p>
            <a:pPr lvl="2"/>
            <a:endParaRPr lang="pt-BR" dirty="0"/>
          </a:p>
        </p:txBody>
      </p:sp>
      <p:pic>
        <p:nvPicPr>
          <p:cNvPr id="9" name="Imagem 8" descr="Diagrama, Desenho técnico&#10;&#10;Descrição gerada automaticamente">
            <a:extLst>
              <a:ext uri="{FF2B5EF4-FFF2-40B4-BE49-F238E27FC236}">
                <a16:creationId xmlns:a16="http://schemas.microsoft.com/office/drawing/2014/main" id="{044303D8-5992-5045-A44E-D9D8A65820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7033" y="951971"/>
            <a:ext cx="7018249" cy="4954058"/>
          </a:xfrm>
          <a:prstGeom prst="rect">
            <a:avLst/>
          </a:prstGeom>
        </p:spPr>
      </p:pic>
      <p:pic>
        <p:nvPicPr>
          <p:cNvPr id="5" name="Gráfico 4" descr="Apresentação com mídia com preenchimento sólido">
            <a:hlinkClick r:id="rId3"/>
            <a:hlinkHover r:id="rId3"/>
            <a:extLst>
              <a:ext uri="{FF2B5EF4-FFF2-40B4-BE49-F238E27FC236}">
                <a16:creationId xmlns:a16="http://schemas.microsoft.com/office/drawing/2014/main" id="{2893EA34-6A07-0449-9932-659ABFAEF9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8382" y="487487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758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F29D193-3223-2842-9D42-A6AFFA01C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Ferragens para Linhas de Transmissão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ED76CE44-0D08-5C40-86F5-BEDD336EC0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pt-BR" dirty="0"/>
              <a:t>Power China </a:t>
            </a:r>
            <a:r>
              <a:rPr lang="pt-BR" dirty="0" err="1"/>
              <a:t>Chengdu</a:t>
            </a:r>
            <a:r>
              <a:rPr lang="pt-BR" dirty="0"/>
              <a:t> Electric Power </a:t>
            </a:r>
            <a:r>
              <a:rPr lang="pt-BR" dirty="0" err="1"/>
              <a:t>Fitting</a:t>
            </a:r>
            <a:r>
              <a:rPr lang="pt-BR" dirty="0"/>
              <a:t> Works:</a:t>
            </a:r>
          </a:p>
          <a:p>
            <a:pPr lvl="1"/>
            <a:r>
              <a:rPr lang="pt-BR" dirty="0"/>
              <a:t>Capacidade de Produção:</a:t>
            </a:r>
          </a:p>
          <a:p>
            <a:pPr lvl="1"/>
            <a:r>
              <a:rPr lang="pt-BR" dirty="0"/>
              <a:t>36 mil </a:t>
            </a:r>
            <a:r>
              <a:rPr lang="pt-BR" dirty="0" err="1"/>
              <a:t>ton</a:t>
            </a:r>
            <a:r>
              <a:rPr lang="pt-BR" dirty="0"/>
              <a:t>/ano:</a:t>
            </a:r>
          </a:p>
          <a:p>
            <a:pPr lvl="2"/>
            <a:r>
              <a:rPr lang="pt-BR" dirty="0"/>
              <a:t>Ferro fundido: 4,7 mil </a:t>
            </a:r>
            <a:r>
              <a:rPr lang="pt-BR" dirty="0" err="1"/>
              <a:t>ton</a:t>
            </a:r>
            <a:r>
              <a:rPr lang="pt-BR" dirty="0"/>
              <a:t>/ano;</a:t>
            </a:r>
          </a:p>
          <a:p>
            <a:pPr lvl="2"/>
            <a:r>
              <a:rPr lang="pt-BR" dirty="0"/>
              <a:t>Forjados: 16,5 mil </a:t>
            </a:r>
            <a:r>
              <a:rPr lang="pt-BR" dirty="0" err="1"/>
              <a:t>ton</a:t>
            </a:r>
            <a:r>
              <a:rPr lang="pt-BR" dirty="0"/>
              <a:t>/ano;</a:t>
            </a:r>
          </a:p>
          <a:p>
            <a:pPr lvl="2"/>
            <a:r>
              <a:rPr lang="pt-BR" dirty="0"/>
              <a:t>Peças em Cobre / Alumínio: 7 mil </a:t>
            </a:r>
            <a:r>
              <a:rPr lang="pt-BR" dirty="0" err="1"/>
              <a:t>ton</a:t>
            </a:r>
            <a:r>
              <a:rPr lang="pt-BR" dirty="0"/>
              <a:t>/ano;</a:t>
            </a:r>
          </a:p>
          <a:p>
            <a:pPr lvl="2"/>
            <a:r>
              <a:rPr lang="pt-BR" dirty="0"/>
              <a:t>Ferro Maleável: 7,2 mil </a:t>
            </a:r>
            <a:r>
              <a:rPr lang="pt-BR" dirty="0" err="1"/>
              <a:t>ton</a:t>
            </a:r>
            <a:r>
              <a:rPr lang="pt-BR" dirty="0"/>
              <a:t>/ano;</a:t>
            </a:r>
          </a:p>
          <a:p>
            <a:pPr lvl="2"/>
            <a:r>
              <a:rPr lang="pt-BR" dirty="0"/>
              <a:t>Elementos de Fixação: 550 </a:t>
            </a:r>
            <a:r>
              <a:rPr lang="pt-BR" dirty="0" err="1"/>
              <a:t>ton</a:t>
            </a:r>
            <a:r>
              <a:rPr lang="pt-BR" dirty="0"/>
              <a:t>/ano.</a:t>
            </a:r>
          </a:p>
          <a:p>
            <a:pPr lvl="1"/>
            <a:r>
              <a:rPr lang="pt-BR" dirty="0"/>
              <a:t>620 Colaboradores</a:t>
            </a:r>
          </a:p>
          <a:p>
            <a:pPr lvl="2"/>
            <a:r>
              <a:rPr lang="pt-BR" dirty="0"/>
              <a:t>3% Mestres</a:t>
            </a:r>
          </a:p>
          <a:p>
            <a:pPr lvl="2"/>
            <a:r>
              <a:rPr lang="pt-BR" dirty="0"/>
              <a:t>35% Graduados</a:t>
            </a:r>
          </a:p>
          <a:p>
            <a:pPr lvl="2"/>
            <a:r>
              <a:rPr lang="pt-BR" dirty="0"/>
              <a:t>34% Técnicos Especializados</a:t>
            </a:r>
          </a:p>
          <a:p>
            <a:pPr marL="914400" lvl="2" indent="0">
              <a:buNone/>
            </a:pPr>
            <a:endParaRPr lang="pt-BR" dirty="0"/>
          </a:p>
          <a:p>
            <a:pPr lvl="2"/>
            <a:endParaRPr lang="pt-BR" dirty="0"/>
          </a:p>
        </p:txBody>
      </p:sp>
      <p:pic>
        <p:nvPicPr>
          <p:cNvPr id="10" name="图片 2">
            <a:extLst>
              <a:ext uri="{FF2B5EF4-FFF2-40B4-BE49-F238E27FC236}">
                <a16:creationId xmlns:a16="http://schemas.microsoft.com/office/drawing/2014/main" id="{CA229602-9656-074D-8E1D-25EBFD6D6B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304" y="1964267"/>
            <a:ext cx="2885783" cy="154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图片 5">
            <a:extLst>
              <a:ext uri="{FF2B5EF4-FFF2-40B4-BE49-F238E27FC236}">
                <a16:creationId xmlns:a16="http://schemas.microsoft.com/office/drawing/2014/main" id="{717F860E-8373-FE44-A513-19FC31F135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3334" y="1964267"/>
            <a:ext cx="2008533" cy="1718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8" descr="集中熔化炉Melting Furances">
            <a:extLst>
              <a:ext uri="{FF2B5EF4-FFF2-40B4-BE49-F238E27FC236}">
                <a16:creationId xmlns:a16="http://schemas.microsoft.com/office/drawing/2014/main" id="{07DEC0CF-E887-274C-9854-602B8952DE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303" y="3844296"/>
            <a:ext cx="2375429" cy="1705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5" descr="加工中心The Processing Center">
            <a:extLst>
              <a:ext uri="{FF2B5EF4-FFF2-40B4-BE49-F238E27FC236}">
                <a16:creationId xmlns:a16="http://schemas.microsoft.com/office/drawing/2014/main" id="{BD0B9274-3B8A-0F4B-9572-671CAEC822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7393" y="3802206"/>
            <a:ext cx="2534474" cy="1747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0251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B487AE47-822D-CB47-9613-79B960D810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7936" y="1111710"/>
            <a:ext cx="9396127" cy="4980976"/>
          </a:xfrm>
          <a:prstGeom prst="rect">
            <a:avLst/>
          </a:prstGeom>
        </p:spPr>
      </p:pic>
      <p:sp>
        <p:nvSpPr>
          <p:cNvPr id="4" name="Título 1">
            <a:extLst>
              <a:ext uri="{FF2B5EF4-FFF2-40B4-BE49-F238E27FC236}">
                <a16:creationId xmlns:a16="http://schemas.microsoft.com/office/drawing/2014/main" id="{A8920FB5-7479-474B-8046-D82DB0DA3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8613"/>
          </a:xfrm>
        </p:spPr>
        <p:txBody>
          <a:bodyPr>
            <a:normAutofit fontScale="90000"/>
          </a:bodyPr>
          <a:lstStyle/>
          <a:p>
            <a:r>
              <a:rPr lang="pt-BR" sz="4900" dirty="0"/>
              <a:t>&gt; 5.000 km de Ferragens e Cadeias Fornecidas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2581341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5281-18.mpg">
            <a:hlinkClick r:id="" action="ppaction://media"/>
            <a:extLst>
              <a:ext uri="{FF2B5EF4-FFF2-40B4-BE49-F238E27FC236}">
                <a16:creationId xmlns:a16="http://schemas.microsoft.com/office/drawing/2014/main" id="{B07BA6A2-A901-C948-A62D-FE85424E90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00802" y="1257592"/>
            <a:ext cx="6990395" cy="3536299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17E3EC5E-0479-5447-B926-C71FBFF61865}"/>
              </a:ext>
            </a:extLst>
          </p:cNvPr>
          <p:cNvSpPr/>
          <p:nvPr/>
        </p:nvSpPr>
        <p:spPr>
          <a:xfrm>
            <a:off x="1753882" y="4847575"/>
            <a:ext cx="8684233" cy="752833"/>
          </a:xfrm>
          <a:prstGeom prst="rect">
            <a:avLst/>
          </a:prstGeom>
          <a:noFill/>
          <a:ln w="12700">
            <a:solidFill>
              <a:schemeClr val="tx1">
                <a:lumMod val="65000"/>
                <a:lumOff val="3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1452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XRTE:</a:t>
            </a:r>
          </a:p>
          <a:p>
            <a:r>
              <a:rPr lang="pt-BR" sz="1452" dirty="0">
                <a:solidFill>
                  <a:schemeClr val="tx1">
                    <a:lumMod val="65000"/>
                    <a:lumOff val="35000"/>
                  </a:schemeClr>
                </a:solidFill>
              </a:rPr>
              <a:t>- Trecho 11 550kV. Interligação, cadeias completas:</a:t>
            </a:r>
          </a:p>
          <a:p>
            <a:r>
              <a:rPr lang="pt-BR" sz="1452" dirty="0">
                <a:solidFill>
                  <a:schemeClr val="tx1">
                    <a:lumMod val="65000"/>
                    <a:lumOff val="35000"/>
                  </a:schemeClr>
                </a:solidFill>
              </a:rPr>
              <a:t>- Primeira cadeia no Brasil com capacidade de 63kA em arco de potencia com e sem proteções superiores.</a:t>
            </a:r>
          </a:p>
        </p:txBody>
      </p:sp>
      <p:sp>
        <p:nvSpPr>
          <p:cNvPr id="5" name="Título 1">
            <a:extLst>
              <a:ext uri="{FF2B5EF4-FFF2-40B4-BE49-F238E27FC236}">
                <a16:creationId xmlns:a16="http://schemas.microsoft.com/office/drawing/2014/main" id="{61D67C2A-E740-DC4B-8FCB-7E352243E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8613"/>
          </a:xfrm>
        </p:spPr>
        <p:txBody>
          <a:bodyPr>
            <a:normAutofit/>
          </a:bodyPr>
          <a:lstStyle/>
          <a:p>
            <a:r>
              <a:rPr lang="pt-BR" sz="4900" dirty="0"/>
              <a:t>Resultados Relevantes Obtidos (Técnica)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032512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9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Conector Reto 31">
            <a:extLst>
              <a:ext uri="{FF2B5EF4-FFF2-40B4-BE49-F238E27FC236}">
                <a16:creationId xmlns:a16="http://schemas.microsoft.com/office/drawing/2014/main" id="{B7B24528-A58A-AD48-A779-ACFFC2C2A0F9}"/>
              </a:ext>
            </a:extLst>
          </p:cNvPr>
          <p:cNvCxnSpPr>
            <a:cxnSpLocks/>
          </p:cNvCxnSpPr>
          <p:nvPr/>
        </p:nvCxnSpPr>
        <p:spPr>
          <a:xfrm>
            <a:off x="677333" y="1349806"/>
            <a:ext cx="1013349" cy="0"/>
          </a:xfrm>
          <a:prstGeom prst="line">
            <a:avLst/>
          </a:prstGeom>
          <a:ln w="50800">
            <a:solidFill>
              <a:srgbClr val="00455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tângulo 8">
            <a:extLst>
              <a:ext uri="{FF2B5EF4-FFF2-40B4-BE49-F238E27FC236}">
                <a16:creationId xmlns:a16="http://schemas.microsoft.com/office/drawing/2014/main" id="{C952C425-1A7B-774F-BF06-14DDC41AD1DD}"/>
              </a:ext>
            </a:extLst>
          </p:cNvPr>
          <p:cNvSpPr/>
          <p:nvPr/>
        </p:nvSpPr>
        <p:spPr>
          <a:xfrm>
            <a:off x="613487" y="1569548"/>
            <a:ext cx="1099186" cy="862416"/>
          </a:xfrm>
          <a:prstGeom prst="rect">
            <a:avLst/>
          </a:prstGeom>
          <a:solidFill>
            <a:srgbClr val="0045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814" dirty="0"/>
              <a:t>2018</a:t>
            </a:r>
          </a:p>
          <a:p>
            <a:pPr algn="ctr"/>
            <a:r>
              <a:rPr lang="pt-BR" sz="1814" dirty="0"/>
              <a:t>XRTE 800KV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B46C95CD-44D0-B244-B45B-4D8DF1F699BF}"/>
              </a:ext>
            </a:extLst>
          </p:cNvPr>
          <p:cNvSpPr/>
          <p:nvPr/>
        </p:nvSpPr>
        <p:spPr>
          <a:xfrm>
            <a:off x="1690682" y="1569548"/>
            <a:ext cx="4963559" cy="8624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633" dirty="0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09F689CD-778E-F747-A5CF-05EFDC1F0B2E}"/>
              </a:ext>
            </a:extLst>
          </p:cNvPr>
          <p:cNvSpPr txBox="1"/>
          <p:nvPr/>
        </p:nvSpPr>
        <p:spPr>
          <a:xfrm>
            <a:off x="1757334" y="1781273"/>
            <a:ext cx="4449100" cy="6506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814" dirty="0"/>
              <a:t>DC Bipolo 2 - Fornecimento para 60% da linha</a:t>
            </a:r>
          </a:p>
        </p:txBody>
      </p:sp>
      <p:sp>
        <p:nvSpPr>
          <p:cNvPr id="17" name="Triângulo 16">
            <a:extLst>
              <a:ext uri="{FF2B5EF4-FFF2-40B4-BE49-F238E27FC236}">
                <a16:creationId xmlns:a16="http://schemas.microsoft.com/office/drawing/2014/main" id="{85E21E53-B5E8-0A45-AD7F-71D77C6557DC}"/>
              </a:ext>
            </a:extLst>
          </p:cNvPr>
          <p:cNvSpPr/>
          <p:nvPr/>
        </p:nvSpPr>
        <p:spPr>
          <a:xfrm rot="5400000">
            <a:off x="6551734" y="1657932"/>
            <a:ext cx="862416" cy="685648"/>
          </a:xfrm>
          <a:prstGeom prst="triangle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633" dirty="0"/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26922F3B-3373-6240-8978-11FAF82A7B33}"/>
              </a:ext>
            </a:extLst>
          </p:cNvPr>
          <p:cNvSpPr txBox="1"/>
          <p:nvPr/>
        </p:nvSpPr>
        <p:spPr>
          <a:xfrm>
            <a:off x="557222" y="2770768"/>
            <a:ext cx="6111042" cy="10695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9232" indent="-259232">
              <a:buFont typeface="Arial" panose="020B0604020202020204" pitchFamily="34" charset="0"/>
              <a:buChar char="•"/>
            </a:pPr>
            <a:r>
              <a:rPr lang="pt-BR" sz="1814" dirty="0">
                <a:solidFill>
                  <a:srgbClr val="128DB0"/>
                </a:solidFill>
              </a:rPr>
              <a:t>Ferragens para linhas de transmissão, cadeias do cabo condutor e para-raios para o empreendimento </a:t>
            </a:r>
            <a:r>
              <a:rPr lang="pt-BR" sz="2268" dirty="0">
                <a:solidFill>
                  <a:srgbClr val="128DB0"/>
                </a:solidFill>
              </a:rPr>
              <a:t>Bipolo Xingu-Rio - 800kV DC.</a:t>
            </a:r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1A69251B-A2BA-3B42-B607-30725568D459}"/>
              </a:ext>
            </a:extLst>
          </p:cNvPr>
          <p:cNvSpPr txBox="1"/>
          <p:nvPr/>
        </p:nvSpPr>
        <p:spPr>
          <a:xfrm>
            <a:off x="557222" y="3840292"/>
            <a:ext cx="6687090" cy="17674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1079" indent="-311079">
              <a:buFont typeface="Arial" panose="020B0604020202020204" pitchFamily="34" charset="0"/>
              <a:buChar char="•"/>
            </a:pPr>
            <a:r>
              <a:rPr lang="pt-BR" sz="1814" dirty="0">
                <a:solidFill>
                  <a:srgbClr val="128DB0"/>
                </a:solidFill>
              </a:rPr>
              <a:t>Feixe expandido (6x600mm) de 6 cabos CA 1590 KCMIL.</a:t>
            </a:r>
          </a:p>
          <a:p>
            <a:pPr marL="311079" indent="-311079">
              <a:buFont typeface="Arial" panose="020B0604020202020204" pitchFamily="34" charset="0"/>
              <a:buChar char="•"/>
            </a:pPr>
            <a:r>
              <a:rPr lang="pt-BR" sz="1814" dirty="0">
                <a:solidFill>
                  <a:srgbClr val="128DB0"/>
                </a:solidFill>
              </a:rPr>
              <a:t>5.086 Conjuntos de Suspensão Simples “I”,  1x40X420kN</a:t>
            </a:r>
          </a:p>
          <a:p>
            <a:pPr marL="311079" indent="-311079">
              <a:buFont typeface="Arial" panose="020B0604020202020204" pitchFamily="34" charset="0"/>
              <a:buChar char="•"/>
            </a:pPr>
            <a:r>
              <a:rPr lang="pt-BR" sz="1814" dirty="0">
                <a:solidFill>
                  <a:srgbClr val="128DB0"/>
                </a:solidFill>
              </a:rPr>
              <a:t>450 Conjuntos de Passagem Simples ”I” 1x39X320kN</a:t>
            </a:r>
          </a:p>
          <a:p>
            <a:pPr marL="311079" indent="-311079">
              <a:buFont typeface="Arial" panose="020B0604020202020204" pitchFamily="34" charset="0"/>
              <a:buChar char="•"/>
            </a:pPr>
            <a:r>
              <a:rPr lang="pt-BR" sz="1814" dirty="0">
                <a:solidFill>
                  <a:srgbClr val="128DB0"/>
                </a:solidFill>
              </a:rPr>
              <a:t>879 Conjuntos de Ancoragem Quádrupla 4x41x320kN</a:t>
            </a:r>
          </a:p>
          <a:p>
            <a:pPr marL="311079" indent="-311079">
              <a:buFont typeface="Arial" panose="020B0604020202020204" pitchFamily="34" charset="0"/>
              <a:buChar char="•"/>
            </a:pPr>
            <a:r>
              <a:rPr lang="pt-BR" sz="1814" dirty="0">
                <a:solidFill>
                  <a:srgbClr val="128DB0"/>
                </a:solidFill>
              </a:rPr>
              <a:t>74 Cadeia de Suspensão dupla em “I” 2x40x320kN</a:t>
            </a:r>
          </a:p>
          <a:p>
            <a:pPr marL="311079" indent="-311079">
              <a:buFont typeface="Arial" panose="020B0604020202020204" pitchFamily="34" charset="0"/>
              <a:buChar char="•"/>
            </a:pPr>
            <a:r>
              <a:rPr lang="pt-BR" sz="1814" dirty="0">
                <a:solidFill>
                  <a:srgbClr val="128DB0"/>
                </a:solidFill>
              </a:rPr>
              <a:t>2.990 Conjuntos dos cabos para-raios (Ancoragem e Suspensão)</a:t>
            </a:r>
          </a:p>
        </p:txBody>
      </p:sp>
      <p:pic>
        <p:nvPicPr>
          <p:cNvPr id="6" name="Gráfico 5" descr="Engrenagem única">
            <a:extLst>
              <a:ext uri="{FF2B5EF4-FFF2-40B4-BE49-F238E27FC236}">
                <a16:creationId xmlns:a16="http://schemas.microsoft.com/office/drawing/2014/main" id="{6A1997FE-5924-C646-9679-49469E9F86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58073" y="1631690"/>
            <a:ext cx="685649" cy="694296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D36314A0-F61C-4C47-817A-8454FE0CB9F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812" r="20298"/>
          <a:stretch/>
        </p:blipFill>
        <p:spPr>
          <a:xfrm>
            <a:off x="7407220" y="1480122"/>
            <a:ext cx="4585595" cy="3619256"/>
          </a:xfrm>
          <a:prstGeom prst="rect">
            <a:avLst/>
          </a:prstGeom>
        </p:spPr>
      </p:pic>
      <p:sp>
        <p:nvSpPr>
          <p:cNvPr id="16" name="Título 1">
            <a:extLst>
              <a:ext uri="{FF2B5EF4-FFF2-40B4-BE49-F238E27FC236}">
                <a16:creationId xmlns:a16="http://schemas.microsoft.com/office/drawing/2014/main" id="{45ADB334-E72C-4F40-B948-CC9CFB7AB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8613"/>
          </a:xfrm>
        </p:spPr>
        <p:txBody>
          <a:bodyPr>
            <a:normAutofit fontScale="90000"/>
          </a:bodyPr>
          <a:lstStyle/>
          <a:p>
            <a:r>
              <a:rPr lang="pt-BR" sz="4900" dirty="0"/>
              <a:t>Resultados Relevantes Obtidos (Tamanho)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901425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Conector Reto 31">
            <a:extLst>
              <a:ext uri="{FF2B5EF4-FFF2-40B4-BE49-F238E27FC236}">
                <a16:creationId xmlns:a16="http://schemas.microsoft.com/office/drawing/2014/main" id="{B7B24528-A58A-AD48-A779-ACFFC2C2A0F9}"/>
              </a:ext>
            </a:extLst>
          </p:cNvPr>
          <p:cNvCxnSpPr>
            <a:cxnSpLocks/>
          </p:cNvCxnSpPr>
          <p:nvPr/>
        </p:nvCxnSpPr>
        <p:spPr>
          <a:xfrm>
            <a:off x="640959" y="1349560"/>
            <a:ext cx="1015012" cy="0"/>
          </a:xfrm>
          <a:prstGeom prst="line">
            <a:avLst/>
          </a:prstGeom>
          <a:ln w="50800">
            <a:solidFill>
              <a:srgbClr val="00455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tângulo 8">
            <a:extLst>
              <a:ext uri="{FF2B5EF4-FFF2-40B4-BE49-F238E27FC236}">
                <a16:creationId xmlns:a16="http://schemas.microsoft.com/office/drawing/2014/main" id="{C952C425-1A7B-774F-BF06-14DDC41AD1DD}"/>
              </a:ext>
            </a:extLst>
          </p:cNvPr>
          <p:cNvSpPr/>
          <p:nvPr/>
        </p:nvSpPr>
        <p:spPr>
          <a:xfrm>
            <a:off x="608479" y="1585457"/>
            <a:ext cx="1113048" cy="862416"/>
          </a:xfrm>
          <a:prstGeom prst="rect">
            <a:avLst/>
          </a:prstGeom>
          <a:solidFill>
            <a:srgbClr val="0045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814" dirty="0"/>
              <a:t>2018</a:t>
            </a:r>
          </a:p>
          <a:p>
            <a:pPr algn="ctr"/>
            <a:r>
              <a:rPr lang="pt-BR" sz="1814" dirty="0"/>
              <a:t>CNTE 230KV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B46C95CD-44D0-B244-B45B-4D8DF1F699BF}"/>
              </a:ext>
            </a:extLst>
          </p:cNvPr>
          <p:cNvSpPr/>
          <p:nvPr/>
        </p:nvSpPr>
        <p:spPr>
          <a:xfrm>
            <a:off x="1708208" y="1585457"/>
            <a:ext cx="5026155" cy="8624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633" dirty="0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09F689CD-778E-F747-A5CF-05EFDC1F0B2E}"/>
              </a:ext>
            </a:extLst>
          </p:cNvPr>
          <p:cNvSpPr txBox="1"/>
          <p:nvPr/>
        </p:nvSpPr>
        <p:spPr>
          <a:xfrm>
            <a:off x="1813123" y="1830909"/>
            <a:ext cx="4279057" cy="3715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814" dirty="0"/>
              <a:t>Fornecimento para a Paranatinga-Canarana</a:t>
            </a:r>
          </a:p>
        </p:txBody>
      </p:sp>
      <p:sp>
        <p:nvSpPr>
          <p:cNvPr id="17" name="Triângulo 16">
            <a:extLst>
              <a:ext uri="{FF2B5EF4-FFF2-40B4-BE49-F238E27FC236}">
                <a16:creationId xmlns:a16="http://schemas.microsoft.com/office/drawing/2014/main" id="{85E21E53-B5E8-0A45-AD7F-71D77C6557DC}"/>
              </a:ext>
            </a:extLst>
          </p:cNvPr>
          <p:cNvSpPr/>
          <p:nvPr/>
        </p:nvSpPr>
        <p:spPr>
          <a:xfrm rot="5400000">
            <a:off x="6650302" y="1669518"/>
            <a:ext cx="862416" cy="694295"/>
          </a:xfrm>
          <a:prstGeom prst="triangle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633" dirty="0"/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26922F3B-3373-6240-8978-11FAF82A7B33}"/>
              </a:ext>
            </a:extLst>
          </p:cNvPr>
          <p:cNvSpPr txBox="1"/>
          <p:nvPr/>
        </p:nvSpPr>
        <p:spPr>
          <a:xfrm>
            <a:off x="669119" y="2955879"/>
            <a:ext cx="6662691" cy="6506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1079" indent="-311079">
              <a:buFont typeface="Arial" panose="020B0604020202020204" pitchFamily="34" charset="0"/>
              <a:buChar char="•"/>
            </a:pPr>
            <a:r>
              <a:rPr lang="pt-BR" sz="1814" dirty="0">
                <a:solidFill>
                  <a:srgbClr val="128DB0"/>
                </a:solidFill>
              </a:rPr>
              <a:t>FERRAGENS para linhas de transmissão, cadeias do cabo condutor e para-raios para o empreendimento CNTE 230kV.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84467C66-A0AD-2146-8A04-A66696DAC69A}"/>
              </a:ext>
            </a:extLst>
          </p:cNvPr>
          <p:cNvSpPr txBox="1"/>
          <p:nvPr/>
        </p:nvSpPr>
        <p:spPr>
          <a:xfrm>
            <a:off x="669119" y="3860044"/>
            <a:ext cx="6417739" cy="11393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1079" indent="-311079">
              <a:buFont typeface="Arial" panose="020B0604020202020204" pitchFamily="34" charset="0"/>
              <a:buChar char="•"/>
            </a:pPr>
            <a:r>
              <a:rPr lang="pt-BR" sz="1814" dirty="0">
                <a:solidFill>
                  <a:srgbClr val="128DB0"/>
                </a:solidFill>
              </a:rPr>
              <a:t>A obra da </a:t>
            </a:r>
            <a:r>
              <a:rPr lang="pt-BR" sz="2268" dirty="0">
                <a:solidFill>
                  <a:srgbClr val="128DB0"/>
                </a:solidFill>
              </a:rPr>
              <a:t>CNTE </a:t>
            </a:r>
            <a:r>
              <a:rPr lang="pt-BR" sz="1814" dirty="0">
                <a:solidFill>
                  <a:srgbClr val="128DB0"/>
                </a:solidFill>
              </a:rPr>
              <a:t>teve o segundo lugar de maior antecipação de conclusão na história das concessões na </a:t>
            </a:r>
            <a:r>
              <a:rPr lang="pt-BR" sz="2268" dirty="0">
                <a:solidFill>
                  <a:srgbClr val="128DB0"/>
                </a:solidFill>
              </a:rPr>
              <a:t>ANEEL, </a:t>
            </a:r>
            <a:r>
              <a:rPr lang="pt-BR" sz="1814" dirty="0">
                <a:solidFill>
                  <a:srgbClr val="128DB0"/>
                </a:solidFill>
              </a:rPr>
              <a:t>com </a:t>
            </a:r>
            <a:r>
              <a:rPr lang="pt-BR" sz="2268" dirty="0">
                <a:solidFill>
                  <a:srgbClr val="128DB0"/>
                </a:solidFill>
              </a:rPr>
              <a:t>antecipação de 2,5 anos!</a:t>
            </a:r>
            <a:endParaRPr lang="pt-BR" sz="1814" dirty="0">
              <a:solidFill>
                <a:srgbClr val="128DB0"/>
              </a:solidFill>
            </a:endParaRPr>
          </a:p>
        </p:txBody>
      </p:sp>
      <p:pic>
        <p:nvPicPr>
          <p:cNvPr id="7" name="Gráfico 6" descr="Mapa com alfinete">
            <a:extLst>
              <a:ext uri="{FF2B5EF4-FFF2-40B4-BE49-F238E27FC236}">
                <a16:creationId xmlns:a16="http://schemas.microsoft.com/office/drawing/2014/main" id="{076DB7D0-DD2B-034D-869D-5410F61083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0255" y="1644371"/>
            <a:ext cx="720247" cy="720247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1BE7A0CB-D8F7-2448-AA0F-2768459AD4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66053" y="1556771"/>
            <a:ext cx="4135030" cy="4360578"/>
          </a:xfrm>
          <a:prstGeom prst="rect">
            <a:avLst/>
          </a:prstGeom>
        </p:spPr>
      </p:pic>
      <p:sp>
        <p:nvSpPr>
          <p:cNvPr id="12" name="Título 1">
            <a:extLst>
              <a:ext uri="{FF2B5EF4-FFF2-40B4-BE49-F238E27FC236}">
                <a16:creationId xmlns:a16="http://schemas.microsoft.com/office/drawing/2014/main" id="{26A81C0B-5B42-A24F-A2FD-A64626B2B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8613"/>
          </a:xfrm>
        </p:spPr>
        <p:txBody>
          <a:bodyPr>
            <a:normAutofit/>
          </a:bodyPr>
          <a:lstStyle/>
          <a:p>
            <a:r>
              <a:rPr lang="pt-BR" sz="4900" dirty="0"/>
              <a:t>Resultados Relevantes Obtidos (Prazo)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050118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Conector Reto 31">
            <a:extLst>
              <a:ext uri="{FF2B5EF4-FFF2-40B4-BE49-F238E27FC236}">
                <a16:creationId xmlns:a16="http://schemas.microsoft.com/office/drawing/2014/main" id="{B7B24528-A58A-AD48-A779-ACFFC2C2A0F9}"/>
              </a:ext>
            </a:extLst>
          </p:cNvPr>
          <p:cNvCxnSpPr>
            <a:cxnSpLocks/>
          </p:cNvCxnSpPr>
          <p:nvPr/>
        </p:nvCxnSpPr>
        <p:spPr>
          <a:xfrm>
            <a:off x="640959" y="1373329"/>
            <a:ext cx="1015012" cy="0"/>
          </a:xfrm>
          <a:prstGeom prst="line">
            <a:avLst/>
          </a:prstGeom>
          <a:ln w="50800">
            <a:solidFill>
              <a:srgbClr val="00455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tângulo 8">
            <a:extLst>
              <a:ext uri="{FF2B5EF4-FFF2-40B4-BE49-F238E27FC236}">
                <a16:creationId xmlns:a16="http://schemas.microsoft.com/office/drawing/2014/main" id="{C952C425-1A7B-774F-BF06-14DDC41AD1DD}"/>
              </a:ext>
            </a:extLst>
          </p:cNvPr>
          <p:cNvSpPr/>
          <p:nvPr/>
        </p:nvSpPr>
        <p:spPr>
          <a:xfrm>
            <a:off x="542924" y="1466635"/>
            <a:ext cx="1113048" cy="862416"/>
          </a:xfrm>
          <a:prstGeom prst="rect">
            <a:avLst/>
          </a:prstGeom>
          <a:solidFill>
            <a:srgbClr val="0045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814" dirty="0"/>
              <a:t>2018</a:t>
            </a:r>
          </a:p>
          <a:p>
            <a:pPr algn="ctr"/>
            <a:r>
              <a:rPr lang="pt-BR" sz="1814" dirty="0"/>
              <a:t>PRTE 500KV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B46C95CD-44D0-B244-B45B-4D8DF1F699BF}"/>
              </a:ext>
            </a:extLst>
          </p:cNvPr>
          <p:cNvSpPr/>
          <p:nvPr/>
        </p:nvSpPr>
        <p:spPr>
          <a:xfrm>
            <a:off x="1655971" y="1466635"/>
            <a:ext cx="5026155" cy="8624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633" dirty="0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09F689CD-778E-F747-A5CF-05EFDC1F0B2E}"/>
              </a:ext>
            </a:extLst>
          </p:cNvPr>
          <p:cNvSpPr txBox="1"/>
          <p:nvPr/>
        </p:nvSpPr>
        <p:spPr>
          <a:xfrm>
            <a:off x="1715088" y="1701436"/>
            <a:ext cx="4022127" cy="3715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814" dirty="0"/>
              <a:t>Fornecimento de cadeias com isoladores</a:t>
            </a:r>
          </a:p>
        </p:txBody>
      </p:sp>
      <p:sp>
        <p:nvSpPr>
          <p:cNvPr id="17" name="Triângulo 16">
            <a:extLst>
              <a:ext uri="{FF2B5EF4-FFF2-40B4-BE49-F238E27FC236}">
                <a16:creationId xmlns:a16="http://schemas.microsoft.com/office/drawing/2014/main" id="{85E21E53-B5E8-0A45-AD7F-71D77C6557DC}"/>
              </a:ext>
            </a:extLst>
          </p:cNvPr>
          <p:cNvSpPr/>
          <p:nvPr/>
        </p:nvSpPr>
        <p:spPr>
          <a:xfrm rot="5400000">
            <a:off x="6598066" y="1550695"/>
            <a:ext cx="862416" cy="694295"/>
          </a:xfrm>
          <a:prstGeom prst="triangle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633" dirty="0"/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26922F3B-3373-6240-8978-11FAF82A7B33}"/>
              </a:ext>
            </a:extLst>
          </p:cNvPr>
          <p:cNvSpPr txBox="1"/>
          <p:nvPr/>
        </p:nvSpPr>
        <p:spPr>
          <a:xfrm>
            <a:off x="542924" y="2563852"/>
            <a:ext cx="6906664" cy="10695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814" dirty="0">
                <a:solidFill>
                  <a:srgbClr val="128DB0"/>
                </a:solidFill>
              </a:rPr>
              <a:t>A obra da</a:t>
            </a:r>
            <a:r>
              <a:rPr lang="pt-BR" sz="2268" dirty="0">
                <a:solidFill>
                  <a:srgbClr val="128DB0"/>
                </a:solidFill>
              </a:rPr>
              <a:t> PRTE </a:t>
            </a:r>
            <a:r>
              <a:rPr lang="pt-BR" sz="1814" dirty="0">
                <a:solidFill>
                  <a:srgbClr val="128DB0"/>
                </a:solidFill>
              </a:rPr>
              <a:t>teve </a:t>
            </a:r>
            <a:r>
              <a:rPr lang="pt-BR" sz="2268" dirty="0">
                <a:solidFill>
                  <a:srgbClr val="128DB0"/>
                </a:solidFill>
              </a:rPr>
              <a:t>recorde de antecipação </a:t>
            </a:r>
            <a:r>
              <a:rPr lang="pt-BR" sz="1814" dirty="0">
                <a:solidFill>
                  <a:srgbClr val="128DB0"/>
                </a:solidFill>
              </a:rPr>
              <a:t>de conclusão na história das concessões da ANEEL, com </a:t>
            </a:r>
            <a:r>
              <a:rPr lang="pt-BR" sz="2268" dirty="0">
                <a:solidFill>
                  <a:srgbClr val="128DB0"/>
                </a:solidFill>
              </a:rPr>
              <a:t>antecipação de 2,5 anos.</a:t>
            </a:r>
          </a:p>
          <a:p>
            <a:pPr lvl="0"/>
            <a:endParaRPr lang="pt-BR" sz="1814" dirty="0">
              <a:solidFill>
                <a:srgbClr val="128DB0"/>
              </a:solidFill>
            </a:endParaRPr>
          </a:p>
        </p:txBody>
      </p:sp>
      <p:pic>
        <p:nvPicPr>
          <p:cNvPr id="11" name="Imagem 10" descr="Uma imagem contendo captura de tela, grama&#10;&#10;Descrição gerada automaticamente">
            <a:extLst>
              <a:ext uri="{FF2B5EF4-FFF2-40B4-BE49-F238E27FC236}">
                <a16:creationId xmlns:a16="http://schemas.microsoft.com/office/drawing/2014/main" id="{C6D51827-BBC5-A344-A867-05DEC9F55478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80948" y="1045780"/>
            <a:ext cx="3639969" cy="4494816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E6DDA4EF-0387-A44C-B187-BC042A3B506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13"/>
          <a:stretch/>
        </p:blipFill>
        <p:spPr>
          <a:xfrm>
            <a:off x="4401223" y="3595505"/>
            <a:ext cx="3104685" cy="1945091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53F3E07A-17EC-D047-9FDA-120D4FEA15C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2924" y="3595505"/>
            <a:ext cx="3503610" cy="1945091"/>
          </a:xfrm>
          <a:prstGeom prst="rect">
            <a:avLst/>
          </a:prstGeom>
        </p:spPr>
      </p:pic>
      <p:pic>
        <p:nvPicPr>
          <p:cNvPr id="16" name="Gráfico 15" descr="Espiral">
            <a:extLst>
              <a:ext uri="{FF2B5EF4-FFF2-40B4-BE49-F238E27FC236}">
                <a16:creationId xmlns:a16="http://schemas.microsoft.com/office/drawing/2014/main" id="{121FF391-3A11-9D48-B96C-079299E3627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006021" y="1537991"/>
            <a:ext cx="694296" cy="694296"/>
          </a:xfrm>
          <a:prstGeom prst="rect">
            <a:avLst/>
          </a:prstGeom>
        </p:spPr>
      </p:pic>
      <p:sp>
        <p:nvSpPr>
          <p:cNvPr id="13" name="Título 1">
            <a:extLst>
              <a:ext uri="{FF2B5EF4-FFF2-40B4-BE49-F238E27FC236}">
                <a16:creationId xmlns:a16="http://schemas.microsoft.com/office/drawing/2014/main" id="{E829EEC7-9FEC-3847-A38E-75F16D1E4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8613"/>
          </a:xfrm>
        </p:spPr>
        <p:txBody>
          <a:bodyPr>
            <a:normAutofit/>
          </a:bodyPr>
          <a:lstStyle/>
          <a:p>
            <a:r>
              <a:rPr lang="pt-BR" sz="4900" dirty="0"/>
              <a:t>Resultados Relevantes Obtidos (Prazo)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737854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ítulo 1">
            <a:extLst>
              <a:ext uri="{FF2B5EF4-FFF2-40B4-BE49-F238E27FC236}">
                <a16:creationId xmlns:a16="http://schemas.microsoft.com/office/drawing/2014/main" id="{E829EEC7-9FEC-3847-A38E-75F16D1E4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8613"/>
          </a:xfrm>
        </p:spPr>
        <p:txBody>
          <a:bodyPr>
            <a:normAutofit/>
          </a:bodyPr>
          <a:lstStyle/>
          <a:p>
            <a:r>
              <a:rPr lang="pt-BR" sz="4900" dirty="0"/>
              <a:t>Cadeias Completas</a:t>
            </a:r>
            <a:endParaRPr lang="pt-BR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95CC51E9-5588-7546-996F-55AD7B5687B6}"/>
              </a:ext>
            </a:extLst>
          </p:cNvPr>
          <p:cNvSpPr txBox="1"/>
          <p:nvPr/>
        </p:nvSpPr>
        <p:spPr>
          <a:xfrm>
            <a:off x="1540933" y="1383738"/>
            <a:ext cx="98806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/>
              <a:t>Melhor Administração Técnica: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pt-BR" dirty="0"/>
              <a:t>Ensaios em cadeia (RIV/Corona, Arco de Potência) com somente uma companhia responsável;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pt-BR" dirty="0"/>
              <a:t>Acompanhamento constante das quantidades de isoladores </a:t>
            </a:r>
            <a:r>
              <a:rPr lang="pt-BR" dirty="0" err="1"/>
              <a:t>x</a:t>
            </a:r>
            <a:r>
              <a:rPr lang="pt-BR" dirty="0"/>
              <a:t> cadeia -  menos erros;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pt-BR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/>
              <a:t>Melhor Administração Financeira: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pt-BR" dirty="0"/>
              <a:t>Isoladores e ferragens são entregues juntos, melhor qualidade do desembolso;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pt-BR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/>
              <a:t>Melhor Estratégia Tributária: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pt-BR" dirty="0"/>
              <a:t>Ferragens &gt; Isoladores =&gt; No conjunto completo, o IPI das Ferragens prevalece: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pt-BR" dirty="0"/>
              <a:t>IPI ferragens = 3,25%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pt-BR" dirty="0"/>
              <a:t>IPI Isolador   = 9,75%</a:t>
            </a:r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pt-BR" dirty="0">
                <a:highlight>
                  <a:srgbClr val="FFFF00"/>
                </a:highlight>
              </a:rPr>
              <a:t>VANTAGEM de 6,5 % </a:t>
            </a:r>
            <a:r>
              <a:rPr lang="pt-BR" dirty="0"/>
              <a:t>SOBRE O IPI dos ISOLADORES.</a:t>
            </a:r>
          </a:p>
          <a:p>
            <a:pPr marL="1657350" lvl="3" indent="-285750">
              <a:buFont typeface="Arial" panose="020B0604020202020204" pitchFamily="34" charset="0"/>
              <a:buChar char="•"/>
            </a:pPr>
            <a:endParaRPr lang="pt-BR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/>
              <a:t>Melhor Prazo: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pt-BR" dirty="0"/>
              <a:t>Temos histórico das duas maiores antecipações de Obras da ANEEL</a:t>
            </a:r>
          </a:p>
        </p:txBody>
      </p:sp>
    </p:spTree>
    <p:extLst>
      <p:ext uri="{BB962C8B-B14F-4D97-AF65-F5344CB8AC3E}">
        <p14:creationId xmlns:p14="http://schemas.microsoft.com/office/powerpoint/2010/main" val="3944688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Uma imagem contendo desenho, placar&#10;&#10;Descrição gerada automaticamente">
            <a:extLst>
              <a:ext uri="{FF2B5EF4-FFF2-40B4-BE49-F238E27FC236}">
                <a16:creationId xmlns:a16="http://schemas.microsoft.com/office/drawing/2014/main" id="{A5A4EDCB-112E-8845-9488-81EAB52FF409}"/>
              </a:ext>
            </a:extLst>
          </p:cNvPr>
          <p:cNvPicPr/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5268" y="1370190"/>
            <a:ext cx="6641464" cy="3551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724068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presentação1" id="{2A670680-8114-7F49-808B-80C4E830093A}" vid="{BC0612A9-985F-6543-A7CD-4E6791B8FFFD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744</TotalTime>
  <Words>476</Words>
  <Application>Microsoft Macintosh PowerPoint</Application>
  <PresentationFormat>Widescreen</PresentationFormat>
  <Paragraphs>71</Paragraphs>
  <Slides>10</Slides>
  <Notes>6</Notes>
  <HiddenSlides>0</HiddenSlides>
  <MMClips>1</MMClips>
  <ScaleCrop>false</ScaleCrop>
  <HeadingPairs>
    <vt:vector size="6" baseType="variant">
      <vt:variant>
        <vt:lpstr>Fontes usadas</vt:lpstr>
      </vt:variant>
      <vt:variant>
        <vt:i4>2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10</vt:i4>
      </vt:variant>
    </vt:vector>
  </HeadingPairs>
  <TitlesOfParts>
    <vt:vector size="13" baseType="lpstr">
      <vt:lpstr>Arial</vt:lpstr>
      <vt:lpstr>Calibri</vt:lpstr>
      <vt:lpstr>Tema do Office</vt:lpstr>
      <vt:lpstr>Apresentação do PowerPoint</vt:lpstr>
      <vt:lpstr>Ferragens para Linhas de Transmissão</vt:lpstr>
      <vt:lpstr>Ferragens para Linhas de Transmissão</vt:lpstr>
      <vt:lpstr>&gt; 5.000 km de Ferragens e Cadeias Fornecidas</vt:lpstr>
      <vt:lpstr>Resultados Relevantes Obtidos (Técnica)</vt:lpstr>
      <vt:lpstr>Resultados Relevantes Obtidos (Tamanho)</vt:lpstr>
      <vt:lpstr>Resultados Relevantes Obtidos (Prazo)</vt:lpstr>
      <vt:lpstr>Resultados Relevantes Obtidos (Prazo)</vt:lpstr>
      <vt:lpstr>Cadeias Completas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Cláudio da Costa Teixeira</dc:creator>
  <cp:lastModifiedBy>Claudio</cp:lastModifiedBy>
  <cp:revision>78</cp:revision>
  <cp:lastPrinted>2020-12-08T13:43:11Z</cp:lastPrinted>
  <dcterms:created xsi:type="dcterms:W3CDTF">2020-11-18T12:41:22Z</dcterms:created>
  <dcterms:modified xsi:type="dcterms:W3CDTF">2024-10-28T18:00:31Z</dcterms:modified>
</cp:coreProperties>
</file>