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386" r:id="rId2"/>
    <p:sldId id="368" r:id="rId3"/>
    <p:sldId id="369" r:id="rId4"/>
    <p:sldId id="370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78" r:id="rId13"/>
    <p:sldId id="379" r:id="rId14"/>
    <p:sldId id="382" r:id="rId15"/>
    <p:sldId id="380" r:id="rId16"/>
    <p:sldId id="383" r:id="rId17"/>
    <p:sldId id="381" r:id="rId18"/>
    <p:sldId id="258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17" autoAdjust="0"/>
    <p:restoredTop sz="94249" autoAdjust="0"/>
  </p:normalViewPr>
  <p:slideViewPr>
    <p:cSldViewPr snapToGrid="0" snapToObjects="1">
      <p:cViewPr varScale="1">
        <p:scale>
          <a:sx n="121" d="100"/>
          <a:sy n="121" d="100"/>
        </p:scale>
        <p:origin x="176" y="328"/>
      </p:cViewPr>
      <p:guideLst/>
    </p:cSldViewPr>
  </p:slideViewPr>
  <p:outlineViewPr>
    <p:cViewPr>
      <p:scale>
        <a:sx n="33" d="100"/>
        <a:sy n="33" d="100"/>
      </p:scale>
      <p:origin x="0" y="-26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8349-19C1-B14A-B761-6573916F817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618C4-5EDD-FA41-8560-3B4358BB66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87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3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18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DC987-AC0B-BC45-AA93-B79BED528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861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8EA74-52DE-EC44-8733-2A903B6C3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10515600" cy="41624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5838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E86A2-C423-8143-BCEA-5151C42AA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42167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E14FB3-52BE-AC41-BCC2-C01A8BEB7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091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03877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4832E-E933-6943-8466-EFE119517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521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A960C4-65CE-4E40-AFB6-A6A8ADABB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5BDA3B-C493-1F47-946F-07B04D7AD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2265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57DCB-3BD1-B140-AF8A-5723C39A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26704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1A5785-C122-CD41-B489-195DD2E8E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78371"/>
            <a:ext cx="5157787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09B3D5-A285-644A-A155-5D5E1F9D0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E2607D9-3CDF-7E43-9EAC-7EEBECDE6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78371"/>
            <a:ext cx="5183188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0B8B81-3D28-4944-8DFA-1E3982583E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47168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4AD68-325A-4043-83EB-B850C747B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670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45034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47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53CE0-72D2-FF4A-8036-F5A63D7A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B0E977-0A45-D640-B77C-58D01C053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B78BCB-F428-FE48-B0BB-F713CBB5A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5662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A4DDE-64D2-3E44-BB4E-DBFCE4F5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0A5F6C-95E8-9745-8B86-7F6E0D8F34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587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3A58F7-8C7A-3C45-8E99-DC185FC45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25500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6181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ao ar livre, grande, luz, escuro&#10;&#10;Descrição gerada automaticamente">
            <a:extLst>
              <a:ext uri="{FF2B5EF4-FFF2-40B4-BE49-F238E27FC236}">
                <a16:creationId xmlns:a16="http://schemas.microsoft.com/office/drawing/2014/main" id="{8A27FEDB-728A-7872-FB43-EB80C1863AEB}"/>
              </a:ext>
            </a:extLst>
          </p:cNvPr>
          <p:cNvPicPr/>
          <p:nvPr userDrawn="1"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PlasticWrap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64" y="0"/>
            <a:ext cx="3243072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CDD2190-5D67-AC7B-A8B2-DA124EB7DB9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74950" y="6125845"/>
            <a:ext cx="6642100" cy="73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3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F84C9251-8385-E044-974F-21997BD81F0C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68" y="1467294"/>
            <a:ext cx="6641464" cy="35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30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Booster Sheds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Isoladores de Vidro e Porcelana:</a:t>
            </a:r>
          </a:p>
          <a:p>
            <a:pPr lvl="1"/>
            <a:r>
              <a:rPr lang="pt-BR" dirty="0"/>
              <a:t>Excelentes isolantes;</a:t>
            </a:r>
          </a:p>
          <a:p>
            <a:pPr lvl="1"/>
            <a:r>
              <a:rPr lang="pt-BR" dirty="0"/>
              <a:t>Materiais conhecidos;</a:t>
            </a:r>
          </a:p>
          <a:p>
            <a:pPr lvl="1"/>
            <a:r>
              <a:rPr lang="pt-BR" dirty="0"/>
              <a:t>Alta durabilidade frente aos efeitos do ambiente;</a:t>
            </a:r>
          </a:p>
          <a:p>
            <a:pPr lvl="1"/>
            <a:r>
              <a:rPr lang="pt-BR" dirty="0"/>
              <a:t>“</a:t>
            </a:r>
            <a:r>
              <a:rPr lang="pt-BR" dirty="0" err="1"/>
              <a:t>Auto-laváveis</a:t>
            </a:r>
            <a:r>
              <a:rPr lang="pt-BR"/>
              <a:t>” pela chuva;</a:t>
            </a:r>
          </a:p>
          <a:p>
            <a:pPr lvl="1"/>
            <a:r>
              <a:rPr lang="pt-BR"/>
              <a:t>Porém......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68C198E-C698-4E4D-A26E-CF6C26DB4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787" y="546218"/>
            <a:ext cx="2198640" cy="227275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CEA4042-E3C3-0448-9C67-722468CFE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102" y="2595151"/>
            <a:ext cx="4608010" cy="320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51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err="1"/>
              <a:t>Booster</a:t>
            </a:r>
            <a:r>
              <a:rPr lang="pt-BR"/>
              <a:t> </a:t>
            </a:r>
            <a:r>
              <a:rPr lang="pt-BR" err="1"/>
              <a:t>Sheds</a:t>
            </a:r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Sérios problemas em ambientes poluídos:</a:t>
            </a:r>
          </a:p>
          <a:p>
            <a:pPr lvl="1"/>
            <a:r>
              <a:rPr lang="pt-BR" dirty="0"/>
              <a:t>Principalmente onde há acúmulo de polutos:</a:t>
            </a:r>
          </a:p>
          <a:p>
            <a:pPr lvl="2"/>
            <a:r>
              <a:rPr lang="pt-BR" dirty="0"/>
              <a:t>Poluição elevada + período de estiagem</a:t>
            </a:r>
          </a:p>
          <a:p>
            <a:pPr lvl="1"/>
            <a:r>
              <a:rPr lang="pt-BR" dirty="0"/>
              <a:t>Na primeira “chuvinha” ......</a:t>
            </a:r>
          </a:p>
          <a:p>
            <a:pPr lvl="2"/>
            <a:r>
              <a:rPr lang="pt-BR" dirty="0"/>
              <a:t>Flashovers </a:t>
            </a:r>
          </a:p>
          <a:p>
            <a:pPr lvl="1"/>
            <a:r>
              <a:rPr lang="pt-BR" dirty="0"/>
              <a:t>Teste Exemplo:</a:t>
            </a:r>
          </a:p>
          <a:p>
            <a:pPr lvl="2"/>
            <a:r>
              <a:rPr lang="pt-BR" dirty="0"/>
              <a:t>Contaminação com Bicarbonato de Sódio</a:t>
            </a:r>
          </a:p>
          <a:p>
            <a:pPr lvl="2"/>
            <a:r>
              <a:rPr lang="pt-BR" dirty="0"/>
              <a:t>Assoprar para tirar excesso</a:t>
            </a:r>
          </a:p>
          <a:p>
            <a:pPr lvl="2"/>
            <a:r>
              <a:rPr lang="pt-BR" dirty="0"/>
              <a:t>Ligar terminais de uma lâmpada no isolante</a:t>
            </a:r>
          </a:p>
          <a:p>
            <a:pPr lvl="2"/>
            <a:r>
              <a:rPr lang="pt-BR" dirty="0"/>
              <a:t>Simular o orvalho ou garoa</a:t>
            </a:r>
          </a:p>
          <a:p>
            <a:pPr lvl="3"/>
            <a:r>
              <a:rPr lang="pt-BR" dirty="0"/>
              <a:t>Resultado: Flashover</a:t>
            </a:r>
          </a:p>
        </p:txBody>
      </p:sp>
      <p:pic>
        <p:nvPicPr>
          <p:cNvPr id="4" name="Simulação de Flashover por Poluição Acumulada" descr="Simulação de Flashover por Poluição Acumulada">
            <a:hlinkClick r:id="" action="ppaction://media"/>
            <a:extLst>
              <a:ext uri="{FF2B5EF4-FFF2-40B4-BE49-F238E27FC236}">
                <a16:creationId xmlns:a16="http://schemas.microsoft.com/office/drawing/2014/main" id="{BE4C1020-A23F-0743-B002-62723021E1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20998" y="2531532"/>
            <a:ext cx="4975696" cy="28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8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Booster Sheds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7538" y="1235575"/>
            <a:ext cx="5367867" cy="4162481"/>
          </a:xfrm>
        </p:spPr>
        <p:txBody>
          <a:bodyPr>
            <a:normAutofit lnSpcReduction="10000"/>
          </a:bodyPr>
          <a:lstStyle/>
          <a:p>
            <a:r>
              <a:rPr lang="pt-BR" dirty="0"/>
              <a:t>Solução:</a:t>
            </a:r>
          </a:p>
          <a:p>
            <a:pPr lvl="1"/>
            <a:r>
              <a:rPr lang="pt-BR" dirty="0"/>
              <a:t>Utilização de Borracha de Silicone:</a:t>
            </a:r>
          </a:p>
          <a:p>
            <a:pPr lvl="2"/>
            <a:r>
              <a:rPr lang="pt-BR" dirty="0"/>
              <a:t>A migração do óleo de baixa densidade durante o período de estiagem elimina a solubilização dos polutos solúveis na presença de água, mantendo o isolamento</a:t>
            </a:r>
          </a:p>
          <a:p>
            <a:pPr lvl="1"/>
            <a:r>
              <a:rPr lang="pt-BR" dirty="0"/>
              <a:t>Teste exemplo:</a:t>
            </a:r>
          </a:p>
          <a:p>
            <a:pPr lvl="2"/>
            <a:r>
              <a:rPr lang="pt-BR" dirty="0"/>
              <a:t>Mesma contaminação feita anteriormente</a:t>
            </a:r>
          </a:p>
          <a:p>
            <a:pPr lvl="2"/>
            <a:r>
              <a:rPr lang="pt-BR" dirty="0"/>
              <a:t>Aguardar 24h para que o óleo tenha tempo de migrar por osmose</a:t>
            </a:r>
          </a:p>
          <a:p>
            <a:pPr lvl="3"/>
            <a:r>
              <a:rPr lang="pt-BR" dirty="0"/>
              <a:t>Resultado: Sem Flashover!!</a:t>
            </a:r>
          </a:p>
        </p:txBody>
      </p:sp>
      <p:pic>
        <p:nvPicPr>
          <p:cNvPr id="4" name="Contaminação de Isolador Composto" descr="Contaminação de Isolador Composto">
            <a:hlinkClick r:id="" action="ppaction://media"/>
            <a:extLst>
              <a:ext uri="{FF2B5EF4-FFF2-40B4-BE49-F238E27FC236}">
                <a16:creationId xmlns:a16="http://schemas.microsoft.com/office/drawing/2014/main" id="{B3143E92-0C36-4D42-9FD8-FB0BF51FD8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80042" y="564371"/>
            <a:ext cx="4606950" cy="2607707"/>
          </a:xfrm>
          <a:prstGeom prst="rect">
            <a:avLst/>
          </a:prstGeom>
        </p:spPr>
      </p:pic>
      <p:pic>
        <p:nvPicPr>
          <p:cNvPr id="5" name="Simulação de Orvalho 24h depois" descr="Simulação de Orvalho 24h depois">
            <a:hlinkClick r:id="" action="ppaction://media"/>
            <a:extLst>
              <a:ext uri="{FF2B5EF4-FFF2-40B4-BE49-F238E27FC236}">
                <a16:creationId xmlns:a16="http://schemas.microsoft.com/office/drawing/2014/main" id="{C7BF1E0C-E719-0348-A523-E08A00BDB81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86322" y="3316816"/>
            <a:ext cx="4600670" cy="253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17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Booster Sheds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Soluções disponíveis em Borracha de Silicone:</a:t>
            </a:r>
          </a:p>
          <a:p>
            <a:pPr lvl="1"/>
            <a:r>
              <a:rPr lang="pt-BR" dirty="0"/>
              <a:t>Pintura com RTV (Room Temperature Vulcanization)</a:t>
            </a:r>
          </a:p>
          <a:p>
            <a:pPr lvl="1"/>
            <a:endParaRPr lang="pt-BR" dirty="0"/>
          </a:p>
          <a:p>
            <a:pPr marL="457200" lvl="1" indent="0">
              <a:buNone/>
            </a:pPr>
            <a:endParaRPr lang="pt-BR" dirty="0"/>
          </a:p>
          <a:p>
            <a:pPr marL="457200" lvl="1" indent="0">
              <a:buNone/>
            </a:pPr>
            <a:endParaRPr lang="pt-BR" dirty="0"/>
          </a:p>
          <a:p>
            <a:pPr lvl="1"/>
            <a:r>
              <a:rPr lang="pt-BR" dirty="0"/>
              <a:t>Booster Shed HTV (High Temperature Vulcanization)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B1F5A31-EED6-4947-B038-A40E28440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0" y="1631950"/>
            <a:ext cx="2209800" cy="21717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886DE2C-F4A4-3D48-BCBB-640E6B418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100" y="4017764"/>
            <a:ext cx="2209800" cy="193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17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Booster Sheds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459"/>
            <a:ext cx="5139267" cy="4982839"/>
          </a:xfrm>
        </p:spPr>
        <p:txBody>
          <a:bodyPr>
            <a:noAutofit/>
          </a:bodyPr>
          <a:lstStyle/>
          <a:p>
            <a:r>
              <a:rPr lang="pt-BR" sz="2400" dirty="0"/>
              <a:t>RTV:</a:t>
            </a:r>
          </a:p>
          <a:p>
            <a:pPr lvl="1"/>
            <a:r>
              <a:rPr lang="pt-BR" sz="2000" dirty="0"/>
              <a:t>Fina camada, 250 a 500 mícrons:</a:t>
            </a:r>
          </a:p>
          <a:p>
            <a:pPr lvl="2"/>
            <a:r>
              <a:rPr lang="pt-BR" sz="1800" dirty="0"/>
              <a:t>Quantidade reduzida de óleo de silicone de baixa densidade</a:t>
            </a:r>
          </a:p>
          <a:p>
            <a:pPr lvl="2"/>
            <a:r>
              <a:rPr lang="pt-BR" sz="1800" dirty="0"/>
              <a:t>Durabilidade menor, a exaustão da osmose acontece antes.</a:t>
            </a:r>
          </a:p>
          <a:p>
            <a:pPr lvl="1"/>
            <a:r>
              <a:rPr lang="pt-BR" sz="2000" dirty="0"/>
              <a:t>Aplicação Complicada:</a:t>
            </a:r>
          </a:p>
          <a:p>
            <a:pPr lvl="2"/>
            <a:r>
              <a:rPr lang="pt-BR" sz="1800" dirty="0"/>
              <a:t>Requer limpeza detalhada</a:t>
            </a:r>
          </a:p>
          <a:p>
            <a:pPr lvl="2"/>
            <a:r>
              <a:rPr lang="pt-BR" sz="1800" dirty="0"/>
              <a:t>Difícil de controlar a espessura em todo isolador</a:t>
            </a:r>
          </a:p>
          <a:p>
            <a:pPr lvl="1"/>
            <a:r>
              <a:rPr lang="pt-BR" sz="2000" dirty="0"/>
              <a:t>Reaplicação mais complicada ainda:</a:t>
            </a:r>
          </a:p>
          <a:p>
            <a:pPr lvl="2"/>
            <a:r>
              <a:rPr lang="pt-BR" sz="1800" dirty="0"/>
              <a:t>Requer retirada da camada anterior de RTV, algo muito complexo de fazer</a:t>
            </a:r>
          </a:p>
          <a:p>
            <a:pPr lvl="1"/>
            <a:r>
              <a:rPr lang="pt-BR" sz="2200" dirty="0"/>
              <a:t>Valor alto de investimento: $$$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8E9DB5F-22EE-7E4F-9591-2E5948D2791B}"/>
              </a:ext>
            </a:extLst>
          </p:cNvPr>
          <p:cNvSpPr txBox="1">
            <a:spLocks/>
          </p:cNvSpPr>
          <p:nvPr/>
        </p:nvSpPr>
        <p:spPr>
          <a:xfrm>
            <a:off x="6214533" y="1283459"/>
            <a:ext cx="5139267" cy="49828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/>
              <a:t>Booster Shed:</a:t>
            </a:r>
          </a:p>
          <a:p>
            <a:pPr lvl="1"/>
            <a:r>
              <a:rPr lang="pt-BR" sz="2000" dirty="0"/>
              <a:t>Camada Espessa, de 2 a 7 mm:</a:t>
            </a:r>
          </a:p>
          <a:p>
            <a:pPr lvl="2"/>
            <a:r>
              <a:rPr lang="pt-BR" sz="1800" dirty="0"/>
              <a:t>Quantidade de óleo de silicone de baixa densidade muito maior</a:t>
            </a:r>
          </a:p>
          <a:p>
            <a:pPr lvl="2"/>
            <a:r>
              <a:rPr lang="pt-BR" sz="1800" dirty="0"/>
              <a:t>Maior Durabilidade, a exaustão da osmose demora décadas para acontecer.</a:t>
            </a:r>
          </a:p>
          <a:p>
            <a:pPr lvl="1"/>
            <a:r>
              <a:rPr lang="pt-BR" sz="2000" dirty="0"/>
              <a:t>Aplicação Simples:</a:t>
            </a:r>
          </a:p>
          <a:p>
            <a:pPr lvl="2"/>
            <a:r>
              <a:rPr lang="pt-BR" sz="1800" dirty="0"/>
              <a:t>Requer limpeza apenas da parte superior das saias onde será colado.</a:t>
            </a:r>
          </a:p>
          <a:p>
            <a:pPr lvl="1"/>
            <a:r>
              <a:rPr lang="pt-BR" sz="2000" dirty="0"/>
              <a:t>Reaplicação simples:</a:t>
            </a:r>
          </a:p>
          <a:p>
            <a:pPr lvl="2"/>
            <a:r>
              <a:rPr lang="pt-BR" sz="1800" dirty="0"/>
              <a:t>Retirar o Booster Shed velho e colocar um novo é um processo simples</a:t>
            </a:r>
          </a:p>
          <a:p>
            <a:pPr lvl="1"/>
            <a:r>
              <a:rPr lang="pt-BR" sz="2200" dirty="0"/>
              <a:t>Custo Competitivo: USD 50,00/</a:t>
            </a:r>
            <a:r>
              <a:rPr lang="pt-BR" sz="2200" dirty="0" err="1"/>
              <a:t>pc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2291162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Booster Shed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Distância de Escoamento:</a:t>
            </a:r>
          </a:p>
          <a:p>
            <a:pPr lvl="1"/>
            <a:r>
              <a:rPr lang="pt-BR" dirty="0"/>
              <a:t>Com RTV: Permanece a mesma</a:t>
            </a:r>
          </a:p>
          <a:p>
            <a:pPr lvl="1"/>
            <a:r>
              <a:rPr lang="pt-BR" dirty="0"/>
              <a:t>Com Booster Shed: Aumenta</a:t>
            </a:r>
          </a:p>
          <a:p>
            <a:pPr lvl="1"/>
            <a:endParaRPr lang="pt-BR" dirty="0"/>
          </a:p>
          <a:p>
            <a:r>
              <a:rPr lang="pt-BR" dirty="0"/>
              <a:t>Distância de Arco a Seco:</a:t>
            </a:r>
          </a:p>
          <a:p>
            <a:pPr lvl="1"/>
            <a:r>
              <a:rPr lang="pt-BR" dirty="0"/>
              <a:t>Com RTV: Permanece</a:t>
            </a:r>
          </a:p>
          <a:p>
            <a:pPr lvl="1"/>
            <a:r>
              <a:rPr lang="pt-BR" dirty="0"/>
              <a:t>Com Booster Shed: Aumenta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5B4F31C-B2C8-9044-9BA4-D0CF6D8609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8372" y="664977"/>
            <a:ext cx="5239161" cy="218016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406B415-2BE2-F44E-AC5B-FCC87CF40B8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95185" y="2777233"/>
            <a:ext cx="6173059" cy="270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97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Booster Shed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5799667" cy="4162481"/>
          </a:xfrm>
        </p:spPr>
        <p:txBody>
          <a:bodyPr/>
          <a:lstStyle/>
          <a:p>
            <a:r>
              <a:rPr lang="pt-BR" dirty="0"/>
              <a:t>Lavagem:</a:t>
            </a:r>
          </a:p>
          <a:p>
            <a:pPr lvl="1"/>
            <a:r>
              <a:rPr lang="pt-BR" dirty="0"/>
              <a:t>Com RTV: Não precisa de lavagem</a:t>
            </a:r>
          </a:p>
          <a:p>
            <a:pPr lvl="1"/>
            <a:r>
              <a:rPr lang="pt-BR" dirty="0"/>
              <a:t>Com Booster Shed: Lavagem necessária, porém muito menos frequente e mais segura</a:t>
            </a:r>
          </a:p>
          <a:p>
            <a:r>
              <a:rPr lang="pt-BR" dirty="0"/>
              <a:t>Deposição de Polutos:</a:t>
            </a:r>
          </a:p>
          <a:p>
            <a:pPr lvl="1"/>
            <a:r>
              <a:rPr lang="pt-BR" dirty="0"/>
              <a:t>O Booster Shed reduz a deposição de polutos nas saias próximas (cobertura protetiva)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9D3EB0A-6B25-1B49-B0E3-D5EA5CB477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83866" y="566443"/>
            <a:ext cx="5570802" cy="492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33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Booster Shed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3903133" cy="4162481"/>
          </a:xfrm>
        </p:spPr>
        <p:txBody>
          <a:bodyPr/>
          <a:lstStyle/>
          <a:p>
            <a:r>
              <a:rPr lang="pt-BR" dirty="0"/>
              <a:t>Garantia:</a:t>
            </a:r>
          </a:p>
          <a:p>
            <a:pPr lvl="1"/>
            <a:r>
              <a:rPr lang="pt-BR" dirty="0"/>
              <a:t>Booster Shed: 10 anos de garantia;</a:t>
            </a:r>
          </a:p>
          <a:p>
            <a:pPr lvl="1"/>
            <a:r>
              <a:rPr lang="pt-BR" dirty="0"/>
              <a:t>Expectativa de vida útil de 20 a 30 anos</a:t>
            </a:r>
          </a:p>
          <a:p>
            <a:pPr lvl="1"/>
            <a:endParaRPr lang="pt-BR" dirty="0"/>
          </a:p>
          <a:p>
            <a:r>
              <a:rPr lang="pt-BR" dirty="0"/>
              <a:t>Fácil Instalação</a:t>
            </a:r>
          </a:p>
          <a:p>
            <a:pPr lvl="1"/>
            <a:r>
              <a:rPr lang="pt-BR" dirty="0"/>
              <a:t>Vídeo</a:t>
            </a:r>
          </a:p>
        </p:txBody>
      </p:sp>
      <p:pic>
        <p:nvPicPr>
          <p:cNvPr id="4" name="Instalação Booster Shed" descr="Instalação Booster Shed">
            <a:hlinkClick r:id="" action="ppaction://media"/>
            <a:extLst>
              <a:ext uri="{FF2B5EF4-FFF2-40B4-BE49-F238E27FC236}">
                <a16:creationId xmlns:a16="http://schemas.microsoft.com/office/drawing/2014/main" id="{DCD862DB-B38A-D24E-A1FF-82FA9C3441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33446" y="1510035"/>
            <a:ext cx="6552420" cy="360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7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3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err="1"/>
              <a:t>Booster</a:t>
            </a:r>
            <a:r>
              <a:rPr lang="pt-BR"/>
              <a:t> </a:t>
            </a:r>
            <a:r>
              <a:rPr lang="pt-BR" err="1"/>
              <a:t>Sheds</a:t>
            </a:r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759"/>
            <a:ext cx="10981267" cy="4162481"/>
          </a:xfrm>
        </p:spPr>
        <p:txBody>
          <a:bodyPr/>
          <a:lstStyle/>
          <a:p>
            <a:r>
              <a:rPr lang="pt-BR"/>
              <a:t>Referências:</a:t>
            </a:r>
          </a:p>
          <a:p>
            <a:pPr lvl="1"/>
            <a:r>
              <a:rPr lang="pt-BR"/>
              <a:t>China: Subestação AC até 500kV e DC até 800kV</a:t>
            </a:r>
          </a:p>
          <a:p>
            <a:pPr lvl="1"/>
            <a:r>
              <a:rPr lang="pt-BR"/>
              <a:t>Brasil: </a:t>
            </a:r>
            <a:r>
              <a:rPr lang="pt-BR" err="1"/>
              <a:t>Argo</a:t>
            </a:r>
            <a:r>
              <a:rPr lang="pt-BR"/>
              <a:t> Energia:</a:t>
            </a:r>
          </a:p>
          <a:p>
            <a:pPr lvl="2"/>
            <a:r>
              <a:rPr lang="pt-BR" err="1"/>
              <a:t>Argo</a:t>
            </a:r>
            <a:r>
              <a:rPr lang="pt-BR"/>
              <a:t> </a:t>
            </a:r>
            <a:r>
              <a:rPr lang="pt-BR" err="1"/>
              <a:t>I</a:t>
            </a:r>
            <a:endParaRPr lang="pt-BR"/>
          </a:p>
          <a:p>
            <a:pPr lvl="3"/>
            <a:r>
              <a:rPr lang="pt-BR"/>
              <a:t>SE Parnaíba 500kV</a:t>
            </a:r>
          </a:p>
          <a:p>
            <a:pPr lvl="3"/>
            <a:r>
              <a:rPr lang="pt-BR"/>
              <a:t>SE Acaraú 500kV</a:t>
            </a:r>
          </a:p>
          <a:p>
            <a:pPr lvl="3"/>
            <a:r>
              <a:rPr lang="pt-BR"/>
              <a:t>SE </a:t>
            </a:r>
            <a:r>
              <a:rPr lang="pt-BR" err="1"/>
              <a:t>Pecém</a:t>
            </a:r>
            <a:r>
              <a:rPr lang="pt-BR"/>
              <a:t> 500kV</a:t>
            </a:r>
          </a:p>
          <a:p>
            <a:pPr lvl="3"/>
            <a:r>
              <a:rPr lang="pt-BR"/>
              <a:t>SE </a:t>
            </a:r>
            <a:r>
              <a:rPr lang="pt-BR" err="1"/>
              <a:t>Bacabeira</a:t>
            </a:r>
            <a:r>
              <a:rPr lang="pt-BR"/>
              <a:t> 500kV</a:t>
            </a:r>
          </a:p>
          <a:p>
            <a:pPr lvl="3"/>
            <a:r>
              <a:rPr lang="pt-BR"/>
              <a:t>SE Tianguá 500kV</a:t>
            </a:r>
          </a:p>
          <a:p>
            <a:pPr lvl="2"/>
            <a:r>
              <a:rPr lang="pt-BR"/>
              <a:t>De 14 desligamentos em poucos meses para ZERO desligamentos depois da instalação dos </a:t>
            </a:r>
            <a:r>
              <a:rPr lang="pt-BR" err="1"/>
              <a:t>Booster</a:t>
            </a:r>
            <a:r>
              <a:rPr lang="pt-BR"/>
              <a:t> </a:t>
            </a:r>
            <a:r>
              <a:rPr lang="pt-BR" err="1"/>
              <a:t>Sheds</a:t>
            </a:r>
            <a:endParaRPr lang="pt-BR"/>
          </a:p>
          <a:p>
            <a:pPr lvl="2"/>
            <a:r>
              <a:rPr lang="pt-BR"/>
              <a:t>Mais de 10 mil unidades de </a:t>
            </a:r>
            <a:r>
              <a:rPr lang="pt-BR" err="1"/>
              <a:t>booster</a:t>
            </a:r>
            <a:r>
              <a:rPr lang="pt-BR"/>
              <a:t> </a:t>
            </a:r>
            <a:r>
              <a:rPr lang="pt-BR" err="1"/>
              <a:t>Sheds</a:t>
            </a:r>
            <a:r>
              <a:rPr lang="pt-BR"/>
              <a:t> instaladas (TC, TP, PR, IP, DJ, Bucha de Trafo, etc...)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937F5F0-E770-BB40-A2A8-B4F8854963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91500" y="1833034"/>
            <a:ext cx="2921000" cy="26543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EB218CF-AB2E-0046-B57F-C2106BA34D3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21084" y="583638"/>
            <a:ext cx="37973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43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EEE8CC3-6889-DF44-9BC8-398C58B65EB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7627" y="245272"/>
            <a:ext cx="8376745" cy="586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0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6AE8395-DF71-8945-B67B-A0D6D2E9977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11192" y="174211"/>
            <a:ext cx="8369615" cy="589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32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FE72C81-34EF-1245-B876-CAF5C07423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6996" y="108356"/>
            <a:ext cx="8498008" cy="599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921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C7FBA97-08BA-2A40-8299-BE8BB12885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6865" y="73666"/>
            <a:ext cx="8618270" cy="603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11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2335BE0-C059-794B-AECE-4A05A7161C5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6351" y="100359"/>
            <a:ext cx="8219298" cy="598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14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586ED8C-72DA-404D-8A98-AA3A5B3200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5915" y="0"/>
            <a:ext cx="8640169" cy="609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6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C41F63B-4B6C-ED40-A69E-A4EB5BF2BE6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89639" y="84176"/>
            <a:ext cx="8412722" cy="598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8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890DE55-A22D-894F-9975-093F7CCD0D9E}"/>
              </a:ext>
            </a:extLst>
          </p:cNvPr>
          <p:cNvSpPr txBox="1"/>
          <p:nvPr/>
        </p:nvSpPr>
        <p:spPr>
          <a:xfrm>
            <a:off x="1244258" y="1091542"/>
            <a:ext cx="2659702" cy="720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82" b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OBRIGADO</a:t>
            </a:r>
          </a:p>
        </p:txBody>
      </p:sp>
      <p:pic>
        <p:nvPicPr>
          <p:cNvPr id="5" name="Imagem 4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6F96932B-90B3-954D-9B0D-CB169586D590}"/>
              </a:ext>
            </a:extLst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68" y="1467294"/>
            <a:ext cx="6641464" cy="35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98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2A670680-8114-7F49-808B-80C4E830093A}" vid="{BC0612A9-985F-6543-A7CD-4E6791B8FFF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</TotalTime>
  <Words>490</Words>
  <Application>Microsoft Macintosh PowerPoint</Application>
  <PresentationFormat>Widescreen</PresentationFormat>
  <Paragraphs>89</Paragraphs>
  <Slides>18</Slides>
  <Notes>1</Notes>
  <HiddenSlides>0</HiddenSlides>
  <MMClips>4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Arial</vt:lpstr>
      <vt:lpstr>Calibri</vt:lpstr>
      <vt:lpstr>Source Sans Pro</vt:lpstr>
      <vt:lpstr>Tema do Office</vt:lpstr>
      <vt:lpstr>Apresentação do PowerPoint</vt:lpstr>
      <vt:lpstr>Booster Sheds</vt:lpstr>
      <vt:lpstr>Booster Sheds</vt:lpstr>
      <vt:lpstr>Booster Sheds</vt:lpstr>
      <vt:lpstr>Booster Sheds</vt:lpstr>
      <vt:lpstr>Booster Sheds</vt:lpstr>
      <vt:lpstr>Booster Shed</vt:lpstr>
      <vt:lpstr>Booster Shed</vt:lpstr>
      <vt:lpstr>Booster Shed</vt:lpstr>
      <vt:lpstr>Booster Sheds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Cláudio da Costa Teixeira</dc:creator>
  <cp:lastModifiedBy>Claudio</cp:lastModifiedBy>
  <cp:revision>72</cp:revision>
  <cp:lastPrinted>2020-12-08T13:43:11Z</cp:lastPrinted>
  <dcterms:created xsi:type="dcterms:W3CDTF">2020-11-18T12:41:22Z</dcterms:created>
  <dcterms:modified xsi:type="dcterms:W3CDTF">2024-10-29T14:59:52Z</dcterms:modified>
</cp:coreProperties>
</file>