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227" r:id="rId3"/>
    <p:sldId id="2228" r:id="rId4"/>
    <p:sldId id="2229" r:id="rId5"/>
    <p:sldId id="2230" r:id="rId6"/>
    <p:sldId id="2231" r:id="rId7"/>
    <p:sldId id="2232" r:id="rId8"/>
    <p:sldId id="2233" r:id="rId9"/>
    <p:sldId id="2234" r:id="rId10"/>
    <p:sldId id="2235" r:id="rId11"/>
    <p:sldId id="2240" r:id="rId12"/>
    <p:sldId id="2236" r:id="rId13"/>
    <p:sldId id="2241" r:id="rId14"/>
    <p:sldId id="2239" r:id="rId15"/>
    <p:sldId id="2242" r:id="rId16"/>
    <p:sldId id="2243" r:id="rId17"/>
    <p:sldId id="2237" r:id="rId18"/>
    <p:sldId id="2238" r:id="rId19"/>
    <p:sldId id="258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63" autoAdjust="0"/>
    <p:restoredTop sz="95400" autoAdjust="0"/>
  </p:normalViewPr>
  <p:slideViewPr>
    <p:cSldViewPr snapToGrid="0" snapToObjects="1">
      <p:cViewPr varScale="1">
        <p:scale>
          <a:sx n="153" d="100"/>
          <a:sy n="153" d="100"/>
        </p:scale>
        <p:origin x="304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18" d="100"/>
          <a:sy n="118" d="100"/>
        </p:scale>
        <p:origin x="7720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8349-19C1-B14A-B761-6573916F8171}" type="datetimeFigureOut">
              <a:rPr lang="pt-BR" smtClean="0"/>
              <a:t>28/10/2024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618C4-5EDD-FA41-8560-3B4358BB66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87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39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181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FDC987-AC0B-BC45-AA93-B79BED528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861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8EA74-52DE-EC44-8733-2A903B6C3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10515600" cy="41624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858384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E86A2-C423-8143-BCEA-5151C42AA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42167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E14FB3-52BE-AC41-BCC2-C01A8BEB7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091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03877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4832E-E933-6943-8466-EFE119517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0521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A960C4-65CE-4E40-AFB6-A6A8ADABB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5BDA3B-C493-1F47-946F-07B04D7AD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22654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57DCB-3BD1-B140-AF8A-5723C39A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26704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1A5785-C122-CD41-B489-195DD2E8E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78371"/>
            <a:ext cx="5157787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09B3D5-A285-644A-A155-5D5E1F9D0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E2607D9-3CDF-7E43-9EAC-7EEBECDE6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78371"/>
            <a:ext cx="5183188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0B8B81-3D28-4944-8DFA-1E3982583E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47168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4AD68-325A-4043-83EB-B850C747B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670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450346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473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53CE0-72D2-FF4A-8036-F5A63D7A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B0E977-0A45-D640-B77C-58D01C053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B78BCB-F428-FE48-B0BB-F713CBB5A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5662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A4DDE-64D2-3E44-BB4E-DBFCE4F5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00A5F6C-95E8-9745-8B86-7F6E0D8F34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587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3A58F7-8C7A-3C45-8E99-DC185FC45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25500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ao ar livre, grande, luz, escuro&#10;&#10;Descrição gerada automaticamente">
            <a:extLst>
              <a:ext uri="{FF2B5EF4-FFF2-40B4-BE49-F238E27FC236}">
                <a16:creationId xmlns:a16="http://schemas.microsoft.com/office/drawing/2014/main" id="{FCEFB72E-4F9D-7F61-D34D-7B928C9BEC2F}"/>
              </a:ext>
            </a:extLst>
          </p:cNvPr>
          <p:cNvPicPr/>
          <p:nvPr userDrawn="1"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lasticWrap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64" y="0"/>
            <a:ext cx="3243072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81C6BE5-13C0-E2A7-C851-598072C67A3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74950" y="6125845"/>
            <a:ext cx="6642100" cy="73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3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4.png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06BA0432-1626-4B4D-A01A-3A689FCB0B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810" y="2322578"/>
            <a:ext cx="4138379" cy="221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02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93EBC6-8839-FBFE-43C6-DA9BC3F08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97"/>
            <a:ext cx="10515600" cy="4162481"/>
          </a:xfrm>
        </p:spPr>
        <p:txBody>
          <a:bodyPr/>
          <a:lstStyle/>
          <a:p>
            <a:r>
              <a:rPr lang="pt-BR" dirty="0"/>
              <a:t>Resultado de pesquisas na busca de alternativas a aterramentos metálicos que apresentam os seguintes problemas:</a:t>
            </a:r>
          </a:p>
          <a:p>
            <a:pPr lvl="1"/>
            <a:r>
              <a:rPr lang="pt-BR" dirty="0"/>
              <a:t>Corrosão do material:</a:t>
            </a:r>
          </a:p>
          <a:p>
            <a:pPr lvl="2"/>
            <a:r>
              <a:rPr lang="pt-BR" dirty="0"/>
              <a:t>Bimetálica</a:t>
            </a:r>
          </a:p>
          <a:p>
            <a:pPr lvl="2"/>
            <a:r>
              <a:rPr lang="pt-BR" dirty="0"/>
              <a:t>Por stress mecânico (dobra)</a:t>
            </a:r>
          </a:p>
          <a:p>
            <a:pPr lvl="2"/>
            <a:r>
              <a:rPr lang="pt-BR" dirty="0"/>
              <a:t>Termopar (diferença de temperatura)</a:t>
            </a:r>
          </a:p>
          <a:p>
            <a:pPr lvl="2"/>
            <a:r>
              <a:rPr lang="pt-BR" dirty="0"/>
              <a:t>Diferença de concentração salina de solos adjacentes</a:t>
            </a:r>
          </a:p>
          <a:p>
            <a:pPr lvl="2"/>
            <a:r>
              <a:rPr lang="pt-BR" dirty="0"/>
              <a:t>Composição diferente de solos</a:t>
            </a:r>
          </a:p>
          <a:p>
            <a:pPr lvl="2"/>
            <a:r>
              <a:rPr lang="pt-BR" dirty="0"/>
              <a:t>Gradiente de concentração de oxigênio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D2DE1FC-4695-F2C1-9441-D5B9846D1F7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54597" y="2770412"/>
            <a:ext cx="3333591" cy="245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191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8109F707-D5AB-99A1-5580-C57E8F30B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187" y="1514134"/>
            <a:ext cx="2381958" cy="150645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93EBC6-8839-FBFE-43C6-DA9BC3F08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779" y="1253098"/>
            <a:ext cx="2706045" cy="364106"/>
          </a:xfrm>
        </p:spPr>
        <p:txBody>
          <a:bodyPr/>
          <a:lstStyle/>
          <a:p>
            <a:pPr lvl="2"/>
            <a:r>
              <a:rPr lang="pt-BR" dirty="0"/>
              <a:t>Bimetálica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F864C4B-62D1-5256-8543-694B1A12F748}"/>
              </a:ext>
            </a:extLst>
          </p:cNvPr>
          <p:cNvSpPr txBox="1"/>
          <p:nvPr/>
        </p:nvSpPr>
        <p:spPr>
          <a:xfrm>
            <a:off x="384779" y="3074233"/>
            <a:ext cx="479939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dirty="0"/>
              <a:t>A corrente de corrosão será gerada quando dois metais diferentes estiverem próximos, forem soldados ou introduzidos nos pontos de solda.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886F936-787B-3D77-D5A0-62C988FFD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135" y="1514134"/>
            <a:ext cx="2528505" cy="1548901"/>
          </a:xfrm>
          <a:prstGeom prst="rect">
            <a:avLst/>
          </a:prstGeom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47A9ED00-6EE4-2A07-ACF6-8EAF29977DDD}"/>
              </a:ext>
            </a:extLst>
          </p:cNvPr>
          <p:cNvSpPr txBox="1">
            <a:spLocks/>
          </p:cNvSpPr>
          <p:nvPr/>
        </p:nvSpPr>
        <p:spPr>
          <a:xfrm>
            <a:off x="384778" y="3680162"/>
            <a:ext cx="3884941" cy="3641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pt-BR" dirty="0"/>
              <a:t>Stress mecânico (dobra)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6315295-0446-A5DC-1AEB-A9F86E0B4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135" y="4001673"/>
            <a:ext cx="2528504" cy="150371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37B2850-4C52-35F3-A289-FA92A50CD934}"/>
              </a:ext>
            </a:extLst>
          </p:cNvPr>
          <p:cNvSpPr txBox="1"/>
          <p:nvPr/>
        </p:nvSpPr>
        <p:spPr>
          <a:xfrm>
            <a:off x="384778" y="5505386"/>
            <a:ext cx="479939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dirty="0"/>
              <a:t>O material, se dobrado, dará origem a um ponto de stress onde correntes corrosivas poderão ser geradas entre a parte dobrada e os locais vizinhos.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5562B51E-05A0-3635-FD4E-BBDD968BADCD}"/>
              </a:ext>
            </a:extLst>
          </p:cNvPr>
          <p:cNvSpPr txBox="1">
            <a:spLocks/>
          </p:cNvSpPr>
          <p:nvPr/>
        </p:nvSpPr>
        <p:spPr>
          <a:xfrm>
            <a:off x="7007831" y="1253098"/>
            <a:ext cx="3594675" cy="3641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pt-BR" dirty="0"/>
              <a:t>Termo acoplamento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EC6090A-BF97-FEC5-2411-582BFFA0E660}"/>
              </a:ext>
            </a:extLst>
          </p:cNvPr>
          <p:cNvSpPr txBox="1"/>
          <p:nvPr/>
        </p:nvSpPr>
        <p:spPr>
          <a:xfrm>
            <a:off x="7007831" y="3074233"/>
            <a:ext cx="47993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dirty="0"/>
              <a:t>Corrosão por diferença de temperatura (termopar): A diferença entre a temperatura do solo e a temperatura subterrânea do aterramento gera correntes corrosivas em locais com diferentes temperaturas.</a:t>
            </a: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A795CFEB-B2B5-E59A-AE27-BA5F03D1A54F}"/>
              </a:ext>
            </a:extLst>
          </p:cNvPr>
          <p:cNvSpPr txBox="1">
            <a:spLocks/>
          </p:cNvSpPr>
          <p:nvPr/>
        </p:nvSpPr>
        <p:spPr>
          <a:xfrm>
            <a:off x="7007830" y="3680162"/>
            <a:ext cx="4924712" cy="3641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pt-BR" dirty="0"/>
              <a:t>Diferença de concentração salina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93DDBA8-644B-7679-936B-8EA7657FB315}"/>
              </a:ext>
            </a:extLst>
          </p:cNvPr>
          <p:cNvSpPr txBox="1"/>
          <p:nvPr/>
        </p:nvSpPr>
        <p:spPr>
          <a:xfrm>
            <a:off x="7007830" y="5505386"/>
            <a:ext cx="479939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dirty="0"/>
              <a:t>Se dois solos de diferentes salinidades estiverem em contato com o cabo de terra, corrente corrosiva é gerada entre locais de diferentes salinidades.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E3500658-F590-2102-CDC4-EF4A636CA7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6187" y="3964966"/>
            <a:ext cx="2528505" cy="149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44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5D18A52D-819F-3F5A-1B34-DE2B2C9B8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256" y="1435151"/>
            <a:ext cx="2411382" cy="158293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4AD7522-36D6-59DB-FD5A-55D1D89DC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421" y="1561140"/>
            <a:ext cx="2381958" cy="141244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93EBC6-8839-FBFE-43C6-DA9BC3F08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779" y="1253098"/>
            <a:ext cx="5871758" cy="364106"/>
          </a:xfrm>
        </p:spPr>
        <p:txBody>
          <a:bodyPr/>
          <a:lstStyle/>
          <a:p>
            <a:pPr lvl="2"/>
            <a:r>
              <a:rPr lang="pt-BR" dirty="0"/>
              <a:t>Composição de solos adjacentes diferentes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F864C4B-62D1-5256-8543-694B1A12F748}"/>
              </a:ext>
            </a:extLst>
          </p:cNvPr>
          <p:cNvSpPr txBox="1"/>
          <p:nvPr/>
        </p:nvSpPr>
        <p:spPr>
          <a:xfrm>
            <a:off x="384779" y="3074233"/>
            <a:ext cx="47993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dirty="0"/>
              <a:t>Se dois tipos de solo adjacentes com naturezas diferentes estiverem em contato com o cabo de terra, correntes corrosivas são geradas entre os locais com solos diferentes.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5562B51E-05A0-3635-FD4E-BBDD968BADCD}"/>
              </a:ext>
            </a:extLst>
          </p:cNvPr>
          <p:cNvSpPr txBox="1">
            <a:spLocks/>
          </p:cNvSpPr>
          <p:nvPr/>
        </p:nvSpPr>
        <p:spPr>
          <a:xfrm>
            <a:off x="6509067" y="1228508"/>
            <a:ext cx="5431032" cy="3641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pt-BR" dirty="0"/>
              <a:t>Gradiente de concentração de oxigênio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EC6090A-BF97-FEC5-2411-582BFFA0E660}"/>
              </a:ext>
            </a:extLst>
          </p:cNvPr>
          <p:cNvSpPr txBox="1"/>
          <p:nvPr/>
        </p:nvSpPr>
        <p:spPr>
          <a:xfrm>
            <a:off x="6509067" y="3069496"/>
            <a:ext cx="479939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200" dirty="0"/>
              <a:t>Grande diferença de concentrações de oxigênio ao longo do eletrodo de aterramento gerará correntes corrosivas entre os locais com diferentes concentrações de oxigênio.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A022577-148A-B4A7-132C-3871AABA0EFE}"/>
              </a:ext>
            </a:extLst>
          </p:cNvPr>
          <p:cNvSpPr txBox="1"/>
          <p:nvPr/>
        </p:nvSpPr>
        <p:spPr>
          <a:xfrm>
            <a:off x="932613" y="3816478"/>
            <a:ext cx="106478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/>
              <a:t>Qualquer tipo de metal seria corroído no solo, particularmente aço, alumínio, etc.</a:t>
            </a:r>
          </a:p>
          <a:p>
            <a:endParaRPr lang="pt-BR" sz="1400" dirty="0"/>
          </a:p>
          <a:p>
            <a:r>
              <a:rPr lang="pt-BR" sz="1400" dirty="0"/>
              <a:t>Três maneiras são tradicionalmente utilizadas para evitar que o material de aterramento de metal seja corroído no solo:</a:t>
            </a:r>
          </a:p>
          <a:p>
            <a:r>
              <a:rPr lang="pt-BR" sz="1400" dirty="0"/>
              <a:t>I. Proteção catódica do ânodo de sacrifício: Requer alto investimento e custo de manutenção;</a:t>
            </a:r>
          </a:p>
          <a:p>
            <a:r>
              <a:rPr lang="pt-BR" sz="1400" dirty="0"/>
              <a:t>2. Revestir a superfície do material de aterramento com metais resistentes à corrosão: a camada de revestimento é fina e vulnerável a danos; o revestimento danificado gerará pares bimetálicos que aceleram a corrosão;</a:t>
            </a:r>
          </a:p>
          <a:p>
            <a:r>
              <a:rPr lang="pt-BR" sz="1400" dirty="0"/>
              <a:t>3. Envolver firmemente o material de aterramento com grafite para isolá-lo do solo: o tamanho não consegue ser estendido e mais pontos de soldagem são necessários, o que torna o aumento da resistência à corrosão menos eficaz.</a:t>
            </a:r>
          </a:p>
        </p:txBody>
      </p:sp>
    </p:spTree>
    <p:extLst>
      <p:ext uri="{BB962C8B-B14F-4D97-AF65-F5344CB8AC3E}">
        <p14:creationId xmlns:p14="http://schemas.microsoft.com/office/powerpoint/2010/main" val="3221384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93EBC6-8839-FBFE-43C6-DA9BC3F08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97"/>
            <a:ext cx="10515600" cy="4162481"/>
          </a:xfrm>
        </p:spPr>
        <p:txBody>
          <a:bodyPr/>
          <a:lstStyle/>
          <a:p>
            <a:r>
              <a:rPr lang="pt-BR" dirty="0"/>
              <a:t>O grafite não dá origem a nenhum potencial corrosivo:</a:t>
            </a:r>
          </a:p>
          <a:p>
            <a:pPr lvl="1"/>
            <a:r>
              <a:rPr lang="pt-BR" dirty="0"/>
              <a:t>Portanto, "produtos de grafite supercondutores resistentes à corrosão" não apresentam os problemas de corrosão como os listados anteriormente.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71A017E-A223-A07D-4B11-83EFE88A1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278" y="2527640"/>
            <a:ext cx="3403350" cy="288793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475A7A1-219F-CA89-4D80-A8ADC7A7E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312" y="2527640"/>
            <a:ext cx="2489376" cy="288793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F6CBC14-CE7E-599A-639E-8AD5B4499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0372" y="2527641"/>
            <a:ext cx="3362444" cy="288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894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93EBC6-8839-FBFE-43C6-DA9BC3F08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97"/>
            <a:ext cx="10515600" cy="4255973"/>
          </a:xfrm>
        </p:spPr>
        <p:txBody>
          <a:bodyPr/>
          <a:lstStyle/>
          <a:p>
            <a:r>
              <a:rPr lang="pt-BR" dirty="0"/>
              <a:t>Vantagens:</a:t>
            </a:r>
          </a:p>
          <a:p>
            <a:pPr lvl="1"/>
            <a:r>
              <a:rPr lang="pt-BR" sz="2000" dirty="0"/>
              <a:t>1. O produto resistente à corrosão é feito de grafite exfoliado a cerca de 3.500</a:t>
            </a:r>
            <a:r>
              <a:rPr lang="pt-BR" sz="2000" baseline="30000" dirty="0"/>
              <a:t>o</a:t>
            </a:r>
            <a:r>
              <a:rPr lang="pt-BR" sz="2000" dirty="0"/>
              <a:t>C sem reação com água, ácido, sal e álcali. Os metais são embutidos em óleo e plástico filmado para evitar corrosão bimetálica.</a:t>
            </a:r>
          </a:p>
          <a:p>
            <a:pPr lvl="1"/>
            <a:r>
              <a:rPr lang="pt-BR" sz="2000" dirty="0"/>
              <a:t>2. O produto é de fácil aplicação. Duas chaves de boca comuns seriam suficientes para montagem, não requer qualquer soldagem. A tira flexível pode ser dobrada à vontade, é fácil de transportar e aplicável a qualquer forma de terreno.</a:t>
            </a:r>
          </a:p>
          <a:p>
            <a:pPr lvl="1"/>
            <a:r>
              <a:rPr lang="pt-BR" sz="2000" dirty="0"/>
              <a:t>3. O produto possui boa condutividade. A condutividade de eletrodos de baterias é semelhante à dos metais e baterias têm fortes propriedades de absorção de água, o que a torna boa na redução da resistência para ser particularmente aplicável ao aterramento de torres de linhas de transmissão de energia.</a:t>
            </a:r>
          </a:p>
          <a:p>
            <a:pPr lvl="1"/>
            <a:r>
              <a:rPr lang="pt-BR" sz="2000" dirty="0"/>
              <a:t>4. O produto demonstra retorno econômico favorável a longo prazo, desempenho confiável e não requer substituição em trinta anos.</a:t>
            </a:r>
          </a:p>
        </p:txBody>
      </p:sp>
    </p:spTree>
    <p:extLst>
      <p:ext uri="{BB962C8B-B14F-4D97-AF65-F5344CB8AC3E}">
        <p14:creationId xmlns:p14="http://schemas.microsoft.com/office/powerpoint/2010/main" val="3011976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CC25ADB7-C9A5-02F0-72CA-DE873C941C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127" y="2531602"/>
            <a:ext cx="3051196" cy="280746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A30EF5D-2C07-91D8-8DE0-A6C1A5AD8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18" y="2531602"/>
            <a:ext cx="4013682" cy="280746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8F6DD4D-0ED1-353E-BE86-CF4639371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1796" y="2531602"/>
            <a:ext cx="3672077" cy="2807461"/>
          </a:xfrm>
          <a:prstGeom prst="rect">
            <a:avLst/>
          </a:prstGeom>
        </p:spPr>
      </p:pic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26487810-8C72-84B9-693A-BE6A562733EA}"/>
              </a:ext>
            </a:extLst>
          </p:cNvPr>
          <p:cNvSpPr txBox="1">
            <a:spLocks/>
          </p:cNvSpPr>
          <p:nvPr/>
        </p:nvSpPr>
        <p:spPr>
          <a:xfrm>
            <a:off x="838200" y="1253097"/>
            <a:ext cx="10515600" cy="42559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Especialmente projetado para solos de alta resistividade elétrica ou para redução de resistência de áreas escavadas:</a:t>
            </a:r>
          </a:p>
          <a:p>
            <a:pPr lvl="1"/>
            <a:r>
              <a:rPr lang="pt-BR" dirty="0"/>
              <a:t>Por exemplo, áreas montanhosas, desertos etc...</a:t>
            </a:r>
          </a:p>
        </p:txBody>
      </p:sp>
    </p:spTree>
    <p:extLst>
      <p:ext uri="{BB962C8B-B14F-4D97-AF65-F5344CB8AC3E}">
        <p14:creationId xmlns:p14="http://schemas.microsoft.com/office/powerpoint/2010/main" val="2085979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CAD369E-662F-47F6-4864-31EB25793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412" y="851760"/>
            <a:ext cx="9109175" cy="468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64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81A2A9E-359F-AEC2-1D72-E4C2CCD66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790" y="832532"/>
            <a:ext cx="10034419" cy="472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735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5D9A225F-2025-F729-BA20-F41FEEC6F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97"/>
            <a:ext cx="4020967" cy="4255973"/>
          </a:xfrm>
        </p:spPr>
        <p:txBody>
          <a:bodyPr/>
          <a:lstStyle/>
          <a:p>
            <a:r>
              <a:rPr lang="pt-BR" dirty="0"/>
              <a:t>Exemplos:</a:t>
            </a:r>
          </a:p>
          <a:p>
            <a:pPr lvl="1"/>
            <a:r>
              <a:rPr lang="pt-BR" dirty="0"/>
              <a:t>Torre 2340 LT 400kVDC </a:t>
            </a:r>
            <a:r>
              <a:rPr lang="pt-BR" dirty="0" err="1"/>
              <a:t>Chaila</a:t>
            </a:r>
            <a:r>
              <a:rPr lang="pt-BR" dirty="0"/>
              <a:t>:</a:t>
            </a:r>
          </a:p>
          <a:p>
            <a:pPr lvl="2"/>
            <a:r>
              <a:rPr lang="pt-BR" dirty="0"/>
              <a:t>Resistência à terra medida </a:t>
            </a:r>
            <a:r>
              <a:rPr lang="pt-BR" dirty="0">
                <a:highlight>
                  <a:srgbClr val="FFFF00"/>
                </a:highlight>
              </a:rPr>
              <a:t>antes</a:t>
            </a:r>
            <a:r>
              <a:rPr lang="pt-BR" dirty="0"/>
              <a:t> do reparo: </a:t>
            </a:r>
            <a:r>
              <a:rPr lang="pt-BR" dirty="0">
                <a:highlight>
                  <a:srgbClr val="FFFF00"/>
                </a:highlight>
              </a:rPr>
              <a:t>29,73 ~31,98 ohms</a:t>
            </a:r>
          </a:p>
          <a:p>
            <a:pPr lvl="2"/>
            <a:r>
              <a:rPr lang="pt-BR" dirty="0"/>
              <a:t>Estado do material de aterramento (cabo galvanizado): Completamente corroído</a:t>
            </a:r>
          </a:p>
          <a:p>
            <a:pPr lvl="2"/>
            <a:r>
              <a:rPr lang="pt-BR" dirty="0"/>
              <a:t>Resistência à terra </a:t>
            </a:r>
            <a:r>
              <a:rPr lang="pt-BR" dirty="0">
                <a:highlight>
                  <a:srgbClr val="00FF00"/>
                </a:highlight>
              </a:rPr>
              <a:t>depois</a:t>
            </a:r>
            <a:r>
              <a:rPr lang="pt-BR" dirty="0"/>
              <a:t> da instalação do sistema de grafite: </a:t>
            </a:r>
            <a:r>
              <a:rPr lang="pt-BR" dirty="0">
                <a:highlight>
                  <a:srgbClr val="00FF00"/>
                </a:highlight>
              </a:rPr>
              <a:t>2,1~4,68 ohms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2AF7933-6BE9-991C-3FC6-495F853C65E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59946" y="997528"/>
            <a:ext cx="2893541" cy="94420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5FB3CC0-70CB-CA74-24B7-AFACD8FE0DE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FDFD"/>
              </a:clrFrom>
              <a:clrTo>
                <a:srgbClr val="FC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1850" y="2016141"/>
            <a:ext cx="6391072" cy="329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5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5D9A225F-2025-F729-BA20-F41FEEC6F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97"/>
            <a:ext cx="4020967" cy="4255973"/>
          </a:xfrm>
        </p:spPr>
        <p:txBody>
          <a:bodyPr/>
          <a:lstStyle/>
          <a:p>
            <a:r>
              <a:rPr lang="pt-BR" dirty="0"/>
              <a:t>Exemplos:</a:t>
            </a:r>
          </a:p>
          <a:p>
            <a:pPr lvl="1"/>
            <a:r>
              <a:rPr lang="pt-BR" dirty="0"/>
              <a:t>Torre 2340 LT 400kVDC </a:t>
            </a:r>
            <a:r>
              <a:rPr lang="pt-BR" dirty="0" err="1"/>
              <a:t>Chaila</a:t>
            </a:r>
            <a:r>
              <a:rPr lang="pt-BR" dirty="0"/>
              <a:t>: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B66D13A-ED76-7713-FA2C-B7C893149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747" y="1049432"/>
            <a:ext cx="3100148" cy="174813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BE8B1C2-78D4-FE48-000F-B5A607F00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3760" y="1053961"/>
            <a:ext cx="2961094" cy="174361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5E9484B-2A00-6906-6BEE-9BCE555F8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85" y="2973221"/>
            <a:ext cx="4418677" cy="246563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900A867-C7DD-647A-79DC-0ECFFBB849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9166" y="2972572"/>
            <a:ext cx="4242729" cy="2466284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387822B-34E2-49E0-AA6F-E082E048B9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4001" y="2973221"/>
            <a:ext cx="2605031" cy="325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05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5D9A225F-2025-F729-BA20-F41FEEC6F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97"/>
            <a:ext cx="4194779" cy="4255973"/>
          </a:xfrm>
        </p:spPr>
        <p:txBody>
          <a:bodyPr/>
          <a:lstStyle/>
          <a:p>
            <a:r>
              <a:rPr lang="pt-BR" dirty="0"/>
              <a:t>Exemplos:</a:t>
            </a:r>
          </a:p>
          <a:p>
            <a:pPr lvl="1"/>
            <a:r>
              <a:rPr lang="pt-BR" dirty="0"/>
              <a:t>Torre 113 LT 2 - 220kV </a:t>
            </a:r>
            <a:r>
              <a:rPr lang="pt-BR" dirty="0" err="1"/>
              <a:t>Shijin</a:t>
            </a:r>
            <a:r>
              <a:rPr lang="pt-BR" dirty="0"/>
              <a:t> - Topo de montanha</a:t>
            </a:r>
          </a:p>
          <a:p>
            <a:pPr lvl="2"/>
            <a:r>
              <a:rPr lang="pt-BR" dirty="0"/>
              <a:t>Resistência à terra medida </a:t>
            </a:r>
            <a:r>
              <a:rPr lang="pt-BR" dirty="0">
                <a:highlight>
                  <a:srgbClr val="FFFF00"/>
                </a:highlight>
              </a:rPr>
              <a:t>antes</a:t>
            </a:r>
            <a:r>
              <a:rPr lang="pt-BR" dirty="0"/>
              <a:t> do reparo: </a:t>
            </a:r>
            <a:r>
              <a:rPr lang="pt-BR" dirty="0">
                <a:highlight>
                  <a:srgbClr val="FFFF00"/>
                </a:highlight>
              </a:rPr>
              <a:t>23 ohms</a:t>
            </a:r>
          </a:p>
          <a:p>
            <a:pPr lvl="2"/>
            <a:r>
              <a:rPr lang="pt-BR" dirty="0"/>
              <a:t>Estado do material de aterramento (cabo galvanizado): Severamente corroído</a:t>
            </a:r>
          </a:p>
          <a:p>
            <a:pPr lvl="2"/>
            <a:r>
              <a:rPr lang="pt-BR" dirty="0"/>
              <a:t>Resistência à terra </a:t>
            </a:r>
            <a:r>
              <a:rPr lang="pt-BR" dirty="0">
                <a:highlight>
                  <a:srgbClr val="00FF00"/>
                </a:highlight>
              </a:rPr>
              <a:t>depois</a:t>
            </a:r>
            <a:r>
              <a:rPr lang="pt-BR" dirty="0"/>
              <a:t> da instalação do sistema de grafite: </a:t>
            </a:r>
            <a:r>
              <a:rPr lang="pt-BR" dirty="0">
                <a:highlight>
                  <a:srgbClr val="00FF00"/>
                </a:highlight>
              </a:rPr>
              <a:t>2,4~4,3 ohms</a:t>
            </a:r>
          </a:p>
          <a:p>
            <a:pPr lvl="2"/>
            <a:r>
              <a:rPr lang="pt-BR" dirty="0"/>
              <a:t>50m de cordoalha e 50m de manta de redução de resistência</a:t>
            </a:r>
          </a:p>
          <a:p>
            <a:pPr lvl="2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D6F27A6-8CC0-DB03-BE75-A03B0FEADB5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11245" y="1094943"/>
            <a:ext cx="6112587" cy="44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01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5D9A225F-2025-F729-BA20-F41FEEC6F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97"/>
            <a:ext cx="4194779" cy="4255973"/>
          </a:xfrm>
        </p:spPr>
        <p:txBody>
          <a:bodyPr/>
          <a:lstStyle/>
          <a:p>
            <a:r>
              <a:rPr lang="pt-BR" dirty="0"/>
              <a:t>Exemplos:</a:t>
            </a:r>
          </a:p>
          <a:p>
            <a:pPr lvl="1"/>
            <a:r>
              <a:rPr lang="pt-BR" dirty="0"/>
              <a:t>Torre 113 LT 2 - 220kV </a:t>
            </a:r>
            <a:r>
              <a:rPr lang="pt-BR" dirty="0" err="1"/>
              <a:t>Shijin</a:t>
            </a:r>
            <a:r>
              <a:rPr lang="pt-BR" dirty="0"/>
              <a:t> - Topo de montanha</a:t>
            </a:r>
          </a:p>
          <a:p>
            <a:pPr lvl="2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A1242B1-4E98-6D11-09B0-B8D699A87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23" y="2546718"/>
            <a:ext cx="2580288" cy="343468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076EB10-706C-2316-78FF-AF967E29C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500" y="1000003"/>
            <a:ext cx="3931983" cy="193768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FCD6E16-EFE5-A513-7FE8-9E301D9AD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6187" y="3056515"/>
            <a:ext cx="3473083" cy="241509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4C14857-2BD3-9EDC-8D4D-9093535858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652" y="3056515"/>
            <a:ext cx="2201730" cy="241509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93CE04C-4AAD-C46D-C819-109FD910A3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6531" y="3056515"/>
            <a:ext cx="2310573" cy="298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21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5D9A225F-2025-F729-BA20-F41FEEC6F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97"/>
            <a:ext cx="4119208" cy="4255973"/>
          </a:xfrm>
        </p:spPr>
        <p:txBody>
          <a:bodyPr/>
          <a:lstStyle/>
          <a:p>
            <a:r>
              <a:rPr lang="pt-BR" dirty="0"/>
              <a:t>Exemplos:</a:t>
            </a:r>
          </a:p>
          <a:p>
            <a:pPr lvl="1"/>
            <a:r>
              <a:rPr lang="pt-BR" dirty="0"/>
              <a:t>Torre 9 - LT 500kV </a:t>
            </a:r>
            <a:r>
              <a:rPr lang="pt-BR" dirty="0" err="1"/>
              <a:t>Changgan</a:t>
            </a:r>
            <a:endParaRPr lang="pt-BR" dirty="0"/>
          </a:p>
          <a:p>
            <a:pPr lvl="2"/>
            <a:r>
              <a:rPr lang="pt-BR" dirty="0"/>
              <a:t>Resistência à terra medida </a:t>
            </a:r>
            <a:r>
              <a:rPr lang="pt-BR" dirty="0">
                <a:highlight>
                  <a:srgbClr val="FFFF00"/>
                </a:highlight>
              </a:rPr>
              <a:t>antes</a:t>
            </a:r>
            <a:r>
              <a:rPr lang="pt-BR" dirty="0"/>
              <a:t> do reparo: </a:t>
            </a:r>
            <a:r>
              <a:rPr lang="pt-BR" dirty="0">
                <a:highlight>
                  <a:srgbClr val="FFFF00"/>
                </a:highlight>
              </a:rPr>
              <a:t>27 ohms</a:t>
            </a:r>
          </a:p>
          <a:p>
            <a:pPr lvl="2"/>
            <a:r>
              <a:rPr lang="pt-BR" dirty="0"/>
              <a:t>Resistividade do solo: 1270 </a:t>
            </a:r>
            <a:r>
              <a:rPr lang="pt-BR" dirty="0" err="1"/>
              <a:t>ohms.m</a:t>
            </a:r>
            <a:endParaRPr lang="pt-BR" dirty="0"/>
          </a:p>
          <a:p>
            <a:pPr lvl="2"/>
            <a:r>
              <a:rPr lang="pt-BR" dirty="0"/>
              <a:t>Resistência à terra </a:t>
            </a:r>
            <a:r>
              <a:rPr lang="pt-BR" dirty="0">
                <a:highlight>
                  <a:srgbClr val="00FF00"/>
                </a:highlight>
              </a:rPr>
              <a:t>depois</a:t>
            </a:r>
            <a:r>
              <a:rPr lang="pt-BR" dirty="0"/>
              <a:t> da instalação do sistema de grafite: </a:t>
            </a:r>
            <a:r>
              <a:rPr lang="pt-BR" dirty="0">
                <a:highlight>
                  <a:srgbClr val="00FF00"/>
                </a:highlight>
              </a:rPr>
              <a:t>11 ohms</a:t>
            </a:r>
          </a:p>
          <a:p>
            <a:pPr lvl="2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4C79EA2-444C-FBBF-3CDF-25E22899E3A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1937" y="1383738"/>
            <a:ext cx="5961863" cy="361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682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5D9A225F-2025-F729-BA20-F41FEEC6F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53097"/>
            <a:ext cx="4701100" cy="4255973"/>
          </a:xfrm>
        </p:spPr>
        <p:txBody>
          <a:bodyPr/>
          <a:lstStyle/>
          <a:p>
            <a:r>
              <a:rPr lang="pt-BR" dirty="0"/>
              <a:t>Exemplos:</a:t>
            </a:r>
          </a:p>
          <a:p>
            <a:pPr lvl="1"/>
            <a:r>
              <a:rPr lang="pt-BR" dirty="0"/>
              <a:t>Torre 063 - LT 330kV </a:t>
            </a:r>
            <a:r>
              <a:rPr lang="pt-BR" dirty="0" err="1"/>
              <a:t>Zaokai</a:t>
            </a:r>
            <a:endParaRPr lang="pt-BR" dirty="0"/>
          </a:p>
          <a:p>
            <a:pPr lvl="2"/>
            <a:r>
              <a:rPr lang="pt-BR" dirty="0"/>
              <a:t>Resistência à terra medida </a:t>
            </a:r>
            <a:r>
              <a:rPr lang="pt-BR" dirty="0">
                <a:highlight>
                  <a:srgbClr val="FFFF00"/>
                </a:highlight>
              </a:rPr>
              <a:t>antes</a:t>
            </a:r>
            <a:r>
              <a:rPr lang="pt-BR" dirty="0"/>
              <a:t> do reparo: </a:t>
            </a:r>
            <a:r>
              <a:rPr lang="pt-BR" dirty="0">
                <a:highlight>
                  <a:srgbClr val="FFFF00"/>
                </a:highlight>
              </a:rPr>
              <a:t>135 ohms</a:t>
            </a:r>
          </a:p>
          <a:p>
            <a:pPr lvl="2"/>
            <a:r>
              <a:rPr lang="pt-BR" dirty="0"/>
              <a:t>Estado do material de aterramento (cabo galvanizado): Completamente corroído</a:t>
            </a:r>
          </a:p>
          <a:p>
            <a:pPr lvl="2"/>
            <a:r>
              <a:rPr lang="pt-BR" dirty="0"/>
              <a:t>Resistência à terra </a:t>
            </a:r>
            <a:r>
              <a:rPr lang="pt-BR" dirty="0">
                <a:highlight>
                  <a:srgbClr val="00FF00"/>
                </a:highlight>
              </a:rPr>
              <a:t>depois</a:t>
            </a:r>
            <a:r>
              <a:rPr lang="pt-BR" dirty="0"/>
              <a:t> da instalação do sistema de grafite: </a:t>
            </a:r>
            <a:r>
              <a:rPr lang="pt-BR" dirty="0">
                <a:highlight>
                  <a:srgbClr val="00FF00"/>
                </a:highlight>
              </a:rPr>
              <a:t>3,4 ohms</a:t>
            </a:r>
          </a:p>
          <a:p>
            <a:pPr lvl="2"/>
            <a:r>
              <a:rPr lang="pt-BR" dirty="0"/>
              <a:t>150 m de cordoalha de grafite</a:t>
            </a:r>
          </a:p>
          <a:p>
            <a:pPr lvl="2"/>
            <a:endParaRPr lang="pt-BR" dirty="0"/>
          </a:p>
          <a:p>
            <a:pPr lvl="2"/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FB97980-DC67-487C-9A54-E55A75A366D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CFD"/>
              </a:clrFrom>
              <a:clrTo>
                <a:srgbClr val="FDFC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78960" y="791998"/>
            <a:ext cx="4229866" cy="524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980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5D9A225F-2025-F729-BA20-F41FEEC6F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53097"/>
            <a:ext cx="4701100" cy="4255973"/>
          </a:xfrm>
        </p:spPr>
        <p:txBody>
          <a:bodyPr/>
          <a:lstStyle/>
          <a:p>
            <a:r>
              <a:rPr lang="pt-BR" dirty="0"/>
              <a:t>Exemplos:</a:t>
            </a:r>
          </a:p>
          <a:p>
            <a:pPr lvl="1"/>
            <a:r>
              <a:rPr lang="pt-BR" dirty="0"/>
              <a:t>Torre 063 - LT 330kV </a:t>
            </a:r>
            <a:r>
              <a:rPr lang="pt-BR" dirty="0" err="1"/>
              <a:t>Zaokai</a:t>
            </a:r>
            <a:endParaRPr lang="pt-BR" dirty="0"/>
          </a:p>
          <a:p>
            <a:pPr lvl="2"/>
            <a:endParaRPr lang="pt-BR" dirty="0"/>
          </a:p>
          <a:p>
            <a:pPr lvl="2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45E23B8-82D0-938B-BE6E-EC08B37F7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422" y="969293"/>
            <a:ext cx="2783767" cy="171786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7BE8285-0A3F-5A57-7949-87A8A18CC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30" y="2271710"/>
            <a:ext cx="4863304" cy="325587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C8F4572-3B8D-9724-6071-F647DB894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2805" y="2803970"/>
            <a:ext cx="41910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641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 Q&amp;A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5D9A225F-2025-F729-BA20-F41FEEC6F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1272"/>
            <a:ext cx="10515600" cy="4588483"/>
          </a:xfrm>
        </p:spPr>
        <p:txBody>
          <a:bodyPr/>
          <a:lstStyle/>
          <a:p>
            <a:r>
              <a:rPr lang="pt-BR" sz="1400" dirty="0"/>
              <a:t>Por que os produtos de grafite são mais caros do que o custo de construção de com cabos de aço galvanizados comuns?</a:t>
            </a:r>
          </a:p>
          <a:p>
            <a:pPr lvl="1"/>
            <a:r>
              <a:rPr lang="pt-BR" sz="1000" dirty="0"/>
              <a:t>As tiras de aterramento supercondutoras resistentes à corrosão são fabricadas com materiais condutores não metálicos em um processo de fabricação especial. Os produtos apresentam boa condutividade e nunca corroem. Comparado com os produtos tradicionais, o custo do material é maior, porém a relação custo-benefício geral é menor. Uma vez colocados em uso, os produtos de grafite não exigem substituição dos dispositivos de aterramento, nenhum investimento é repetido em recursos humanos e materiais. Em uma palavra, o custo do produto é o mais baixo no ciclo de vida útil.</a:t>
            </a:r>
          </a:p>
          <a:p>
            <a:r>
              <a:rPr lang="pt-BR" sz="1400" dirty="0"/>
              <a:t>Quais são os pontos fortes dos produtos?</a:t>
            </a:r>
          </a:p>
          <a:p>
            <a:pPr lvl="1"/>
            <a:r>
              <a:rPr lang="pt-BR" sz="1000" dirty="0"/>
              <a:t>As cordoalhas de aterramento supercondutoras resistentes à corrosão são livres de íons corrosivos e resistentes a ácidos, álcalis e sais. As cordoalhas permanecem estáveis em suas características de resistência à corrosão e podem efetivamente estender o ciclo de vida do sistema de aterramento;</a:t>
            </a:r>
          </a:p>
          <a:p>
            <a:pPr lvl="1"/>
            <a:r>
              <a:rPr lang="pt-BR" sz="1000" dirty="0"/>
              <a:t>A condutividade elétrica dos produtos depende principalmente da condução eletrônica com contato próximo entre as cadeias de elétrons. Diferente da condução iônica, a condução eletrônica não depende de íons com solução aquosa e apresenta excelente condutividade;</a:t>
            </a:r>
          </a:p>
          <a:p>
            <a:pPr lvl="1"/>
            <a:r>
              <a:rPr lang="pt-BR" sz="1000" dirty="0"/>
              <a:t>A disponibilidade condutiva dos material com base em carbono é maior que 80% sem apresentar efeito pelicular em alta frequência, não é magnético e tem estrutura tecnológica especial;</a:t>
            </a:r>
          </a:p>
          <a:p>
            <a:pPr lvl="1"/>
            <a:r>
              <a:rPr lang="pt-BR" sz="1000" dirty="0"/>
              <a:t>A grande área de contato e seção plana permitem expandir em muitas vezes o contato com a terra para fornecer a necessária eficiência de redução de resistência ôhmica final, além de reduzir a área escavada diminuindo o custo de movimentação de terra;</a:t>
            </a:r>
          </a:p>
          <a:p>
            <a:pPr lvl="1"/>
            <a:r>
              <a:rPr lang="pt-BR" sz="1000" dirty="0"/>
              <a:t>Flexível para puxar, torcer, dobrar, comprimir e rolar, com superfície áspera devido à malha, com grande área de contato ao solo e fácil de lançar sobre o solo, além da afinidade ao ao solo sem formação de interfaces de ar;</a:t>
            </a:r>
          </a:p>
          <a:p>
            <a:pPr lvl="1"/>
            <a:r>
              <a:rPr lang="pt-BR" sz="1000" dirty="0"/>
              <a:t>Fácil de construir, sem necessidade de soldagem elétrica e outros dispositivos especiais durante a construção, escava em forma de </a:t>
            </a:r>
            <a:r>
              <a:rPr lang="pt-BR" sz="1000" dirty="0" err="1"/>
              <a:t>S</a:t>
            </a:r>
            <a:r>
              <a:rPr lang="pt-BR" sz="1000" dirty="0"/>
              <a:t> conforme a condição do relevo;</a:t>
            </a:r>
          </a:p>
          <a:p>
            <a:pPr lvl="1"/>
            <a:r>
              <a:rPr lang="pt-BR" sz="1000" dirty="0"/>
              <a:t>Fácil de instalar com ferramentas gerais, maior eficiência de instalação, trabalhadores comuns sabem como operar, sem necessidade de equipe especializada;</a:t>
            </a:r>
          </a:p>
          <a:p>
            <a:pPr lvl="1"/>
            <a:r>
              <a:rPr lang="pt-BR" sz="1000" dirty="0"/>
              <a:t>Proteção ambiental: os produtos não se degradam na terra, não são tóxicos, livres de poluição, seguros e ecologicamente corretos, se adaptam à maioria dos climas.</a:t>
            </a:r>
          </a:p>
          <a:p>
            <a:r>
              <a:rPr lang="pt-BR" sz="1400" dirty="0"/>
              <a:t>A condutividade mais baixa do que os metais pode atender ao requisito de aterramento?</a:t>
            </a:r>
          </a:p>
          <a:p>
            <a:pPr lvl="1"/>
            <a:r>
              <a:rPr lang="pt-BR" sz="1000" dirty="0"/>
              <a:t>A resistividade do cobre é 10</a:t>
            </a:r>
            <a:r>
              <a:rPr lang="pt-BR" sz="1000" baseline="30000" dirty="0"/>
              <a:t>-8</a:t>
            </a:r>
            <a:r>
              <a:rPr lang="pt-BR" sz="1000" dirty="0"/>
              <a:t>enquanto a do grafite é 10</a:t>
            </a:r>
            <a:r>
              <a:rPr lang="pt-BR" sz="1000" baseline="30000" dirty="0"/>
              <a:t>-6</a:t>
            </a:r>
            <a:r>
              <a:rPr lang="pt-BR" sz="1000" dirty="0"/>
              <a:t> </a:t>
            </a:r>
          </a:p>
          <a:p>
            <a:pPr lvl="1"/>
            <a:r>
              <a:rPr lang="pt-BR" sz="1000" dirty="0"/>
              <a:t>A resistividade do próprio material é responsável por apenas 1% a 2% da resistência total do aterramento, o que é insignificante. A resistência de contato entre o material de aterramento e o solo é responsável por 20% a 60% da resistência total em solo comum. Como tal, a resistência de aterramento está amplamente relacionada à afinidade entre o material e o solo. Os produtos de grafite são flexíveis e têm grande área superficial de contato com diversos pontos nas malhas para fazer contato à terra, com afinidade favorável ao solo e sem formação de interfaces de ar sem contato direto. Isso reduz efetivamente a perda de resistência de contato devido à baixa afinidade entre o material e o solo melhorando a resistência de aterramento final.</a:t>
            </a:r>
          </a:p>
        </p:txBody>
      </p:sp>
    </p:spTree>
    <p:extLst>
      <p:ext uri="{BB962C8B-B14F-4D97-AF65-F5344CB8AC3E}">
        <p14:creationId xmlns:p14="http://schemas.microsoft.com/office/powerpoint/2010/main" val="1194721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A7AB2-DA1A-F486-1125-95BACDC92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Sistemas de Aterramento Baseados em Grafite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EBCF0D4-CD83-F5A7-9B9E-EEACAF12A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981" y="1168400"/>
            <a:ext cx="2423338" cy="236750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80A77B3-4BD3-8054-A27E-A562AAA4ACF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DFD"/>
              </a:clrFrom>
              <a:clrTo>
                <a:srgbClr val="FE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49100" y="1303324"/>
            <a:ext cx="2471898" cy="191596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1470CEF-45EE-70E8-2F47-245CA14F520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6271" y="4043007"/>
            <a:ext cx="2599048" cy="191121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926816D-0E3E-AA95-FB1C-365BACB788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7355" y="894483"/>
            <a:ext cx="2357984" cy="270153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186A244-B2BC-AC7C-C47D-E382EC67A0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7222" y="1282700"/>
            <a:ext cx="2846778" cy="200460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2AFB63B-FC5B-DAAA-DC22-C44D5A8B6B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2359" y="3638708"/>
            <a:ext cx="4033207" cy="180752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DAA8437F-5C49-C961-BB9C-C9DB3E94E4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5540" y="3638708"/>
            <a:ext cx="2131179" cy="311165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1C4603C-99E9-7867-33DC-9BD240AEA6B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53539" y="3826888"/>
            <a:ext cx="1530600" cy="143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17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890DE55-A22D-894F-9975-093F7CCD0D9E}"/>
              </a:ext>
            </a:extLst>
          </p:cNvPr>
          <p:cNvSpPr txBox="1"/>
          <p:nvPr/>
        </p:nvSpPr>
        <p:spPr>
          <a:xfrm>
            <a:off x="1244258" y="1091542"/>
            <a:ext cx="2659702" cy="720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82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OBRIGADO</a:t>
            </a:r>
          </a:p>
        </p:txBody>
      </p:sp>
      <p:pic>
        <p:nvPicPr>
          <p:cNvPr id="8" name="Imagem 7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9B7A205C-E29B-F14C-A894-5A6EB155D2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810" y="2322578"/>
            <a:ext cx="4138379" cy="221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98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1" id="{2A670680-8114-7F49-808B-80C4E830093A}" vid="{BC0612A9-985F-6543-A7CD-4E6791B8FFF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1527</TotalTime>
  <Words>1487</Words>
  <Application>Microsoft Macintosh PowerPoint</Application>
  <PresentationFormat>Widescreen</PresentationFormat>
  <Paragraphs>96</Paragraphs>
  <Slides>19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3" baseType="lpstr">
      <vt:lpstr>Arial</vt:lpstr>
      <vt:lpstr>Calibri</vt:lpstr>
      <vt:lpstr>Source Sans Pro</vt:lpstr>
      <vt:lpstr>Tema do Office</vt:lpstr>
      <vt:lpstr>Apresentação do PowerPoint</vt:lpstr>
      <vt:lpstr>Sistemas de Aterramento Baseados em Grafite</vt:lpstr>
      <vt:lpstr>Sistemas de Aterramento Baseados em Grafite</vt:lpstr>
      <vt:lpstr>Sistemas de Aterramento Baseados em Grafite</vt:lpstr>
      <vt:lpstr>Sistemas de Aterramento Baseados em Grafite</vt:lpstr>
      <vt:lpstr>Sistemas de Aterramento Baseados em Grafite</vt:lpstr>
      <vt:lpstr>Sistemas de Aterramento Baseados em Grafite</vt:lpstr>
      <vt:lpstr>Sistemas de Aterramento Baseados em Grafite</vt:lpstr>
      <vt:lpstr>Sistemas de Aterramento Baseados em Grafite</vt:lpstr>
      <vt:lpstr>Sistemas de Aterramento Baseados em Grafite</vt:lpstr>
      <vt:lpstr>Sistemas de Aterramento Baseados em Grafite</vt:lpstr>
      <vt:lpstr>Sistemas de Aterramento Baseados em Grafite</vt:lpstr>
      <vt:lpstr>Sistemas de Aterramento Baseados em Grafite</vt:lpstr>
      <vt:lpstr>Sistemas de Aterramento Baseados em Grafite</vt:lpstr>
      <vt:lpstr>Sistemas de Aterramento Baseados em Grafite</vt:lpstr>
      <vt:lpstr>Sistemas de Aterramento Baseados em Grafite</vt:lpstr>
      <vt:lpstr>Sistemas de Aterramento Baseados em Grafite Q&amp;A</vt:lpstr>
      <vt:lpstr>Sistemas de Aterramento Baseados em Grafite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Cláudio da Costa Teixeira</dc:creator>
  <cp:lastModifiedBy>Claudio</cp:lastModifiedBy>
  <cp:revision>103</cp:revision>
  <cp:lastPrinted>2024-10-28T16:32:48Z</cp:lastPrinted>
  <dcterms:created xsi:type="dcterms:W3CDTF">2020-11-18T12:41:22Z</dcterms:created>
  <dcterms:modified xsi:type="dcterms:W3CDTF">2024-10-28T16:33:01Z</dcterms:modified>
</cp:coreProperties>
</file>