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03" r:id="rId3"/>
    <p:sldId id="2227" r:id="rId4"/>
    <p:sldId id="2232" r:id="rId5"/>
    <p:sldId id="305" r:id="rId6"/>
    <p:sldId id="310" r:id="rId7"/>
    <p:sldId id="274" r:id="rId8"/>
    <p:sldId id="368" r:id="rId9"/>
    <p:sldId id="278" r:id="rId10"/>
    <p:sldId id="2239" r:id="rId11"/>
    <p:sldId id="2237" r:id="rId12"/>
    <p:sldId id="2240" r:id="rId13"/>
    <p:sldId id="2241" r:id="rId14"/>
    <p:sldId id="25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0" autoAdjust="0"/>
    <p:restoredTop sz="95365" autoAdjust="0"/>
  </p:normalViewPr>
  <p:slideViewPr>
    <p:cSldViewPr snapToGrid="0" snapToObjects="1">
      <p:cViewPr varScale="1">
        <p:scale>
          <a:sx n="198" d="100"/>
          <a:sy n="198" d="100"/>
        </p:scale>
        <p:origin x="396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7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04/11/2024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35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651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9FC1C-1F6A-BB28-EDD3-9A23E822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A5E9B9-30DB-B90E-A07C-1ACF6941A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9296E7A-F88E-4B50-E5B7-C85ADCD46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A95A7B-E1CE-AD6F-CBDD-B35B0570F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75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574F3-958F-724E-F6E3-0EA12691B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D3A2108-5EA2-0F05-A412-71F1DC13B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4C007AD-0112-FC74-ACF3-4713FD96D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443389-23B7-0F2D-96CF-4C7A9F6FF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48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239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752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2370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1567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301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1782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42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5488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6977F-C180-0445-41BF-DD762098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3FDBF3E-DA01-E042-5B39-BC562AF8F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2A6CE68-471A-7A5C-3D59-AD49325B9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90A68D-0789-4597-77CE-5E49C729B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711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833F296A-AE7C-CD48-AFED-F613C89BB52B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0C45131-5935-A15B-818C-E7E975DC2B7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3.jpg@01DB1EF4.F5B2F080" TargetMode="External"/><Relationship Id="rId5" Type="http://schemas.openxmlformats.org/officeDocument/2006/relationships/image" Target="../media/image35.jpeg"/><Relationship Id="rId4" Type="http://schemas.openxmlformats.org/officeDocument/2006/relationships/image" Target="cid:image004.png@01DB1EF4.FEB1CBC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51230D-AE45-DDA9-5D24-3F94A7BB9F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5024" y="-289579"/>
            <a:ext cx="2217222" cy="3046566"/>
          </a:xfrm>
          <a:prstGeom prst="rect">
            <a:avLst/>
          </a:prstGeom>
        </p:spPr>
      </p:pic>
      <p:pic>
        <p:nvPicPr>
          <p:cNvPr id="4" name="Imagem 3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06BA0432-1626-4B4D-A01A-3A689FCB0B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92735A5-3721-C5E2-C8BC-725B005FF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5617" y="3042877"/>
            <a:ext cx="4555076" cy="31668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9823F19-51A0-77D6-4F48-258D4937BF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7285" y="172094"/>
            <a:ext cx="3990707" cy="26567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2D1BBB-0EC1-5C9D-FAC5-0AF23EEFA83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0939" y="3428999"/>
            <a:ext cx="1970637" cy="2627516"/>
          </a:xfrm>
          <a:prstGeom prst="rect">
            <a:avLst/>
          </a:prstGeom>
        </p:spPr>
      </p:pic>
      <p:pic>
        <p:nvPicPr>
          <p:cNvPr id="7" name="Imagem 6" descr="Uma imagem contendo no interior, pequeno, verde, mesa&#10;&#10;Descrição gerada automaticamente">
            <a:extLst>
              <a:ext uri="{FF2B5EF4-FFF2-40B4-BE49-F238E27FC236}">
                <a16:creationId xmlns:a16="http://schemas.microsoft.com/office/drawing/2014/main" id="{BAFB066E-2FF9-528A-7763-50A0596AD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899" y="3042876"/>
            <a:ext cx="2094283" cy="27848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61F8542-E432-FD22-6032-770BC63285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14862" y="488023"/>
            <a:ext cx="1970637" cy="19254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837149B-2D25-675E-6FE3-13AC2E00F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2119" y="100251"/>
            <a:ext cx="2729200" cy="2008279"/>
          </a:xfrm>
          <a:prstGeom prst="rect">
            <a:avLst/>
          </a:prstGeom>
        </p:spPr>
      </p:pic>
      <p:pic>
        <p:nvPicPr>
          <p:cNvPr id="10" name="Imagem 9" descr="Garrafa de plástico azul&#10;&#10;Descrição gerada automaticamente com confiança média">
            <a:extLst>
              <a:ext uri="{FF2B5EF4-FFF2-40B4-BE49-F238E27FC236}">
                <a16:creationId xmlns:a16="http://schemas.microsoft.com/office/drawing/2014/main" id="{297DBFA5-5684-45CC-7251-D8EA275B83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4739" y="1098817"/>
            <a:ext cx="1814045" cy="24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AEA9CF3-4BA4-C54F-BFAB-36CBF3EC3D22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851F384A-5612-FA4F-832A-494DAC99D3C8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0C31A0E-FF87-FE40-B1B6-A9E2AA619C82}"/>
              </a:ext>
            </a:extLst>
          </p:cNvPr>
          <p:cNvSpPr txBox="1"/>
          <p:nvPr/>
        </p:nvSpPr>
        <p:spPr>
          <a:xfrm>
            <a:off x="1183091" y="835767"/>
            <a:ext cx="9934800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>
                <a:ea typeface="Source Sans Pro" panose="020B0703030403020204" pitchFamily="34" charset="0"/>
              </a:rPr>
              <a:t>DESDE 2009</a:t>
            </a:r>
          </a:p>
          <a:p>
            <a:pPr algn="ctr"/>
            <a:endParaRPr lang="pt-BR" sz="9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Fornecer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que maximizem o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desempenho</a:t>
            </a:r>
            <a:r>
              <a:rPr lang="pt-BR" sz="1600" b="1" dirty="0">
                <a:ea typeface="Source Sans Pro" panose="020B0703030403020204" pitchFamily="34" charset="0"/>
              </a:rPr>
              <a:t> do sistema de alta e média tensão de nossos clientes,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reduzindo</a:t>
            </a:r>
            <a:r>
              <a:rPr lang="pt-BR" sz="1600" b="1" dirty="0">
                <a:ea typeface="Source Sans Pro" panose="020B0703030403020204" pitchFamily="34" charset="0"/>
              </a:rPr>
              <a:t> ao máximo o número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 ao longo da vida útil da instalação.</a:t>
            </a:r>
          </a:p>
          <a:p>
            <a:pPr algn="ctr"/>
            <a:endParaRPr lang="pt-BR" sz="7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      Proporcionar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de alta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qualidade</a:t>
            </a:r>
            <a:r>
              <a:rPr lang="pt-BR" sz="1600" b="1" dirty="0">
                <a:ea typeface="Source Sans Pro" panose="020B0703030403020204" pitchFamily="34" charset="0"/>
              </a:rPr>
              <a:t> nas áreas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isolamento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aterramento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diagnóstico</a:t>
            </a:r>
            <a:r>
              <a:rPr lang="pt-BR" sz="1600" b="1" dirty="0">
                <a:ea typeface="Source Sans Pro" panose="020B0703030403020204" pitchFamily="34" charset="0"/>
              </a:rPr>
              <a:t> que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resolvam ou diminuam</a:t>
            </a:r>
            <a:r>
              <a:rPr lang="pt-BR" sz="1600" b="1" dirty="0">
                <a:ea typeface="Source Sans Pro" panose="020B0703030403020204" pitchFamily="34" charset="0"/>
              </a:rPr>
              <a:t> o máximo possível os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problemas</a:t>
            </a:r>
            <a:r>
              <a:rPr lang="pt-BR" sz="1600" b="1" dirty="0">
                <a:ea typeface="Source Sans Pro" panose="020B0703030403020204" pitchFamily="34" charset="0"/>
              </a:rPr>
              <a:t> dos nossos clientes que causam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.</a:t>
            </a:r>
            <a:endParaRPr lang="pt-BR" b="1" dirty="0">
              <a:ea typeface="Source Sans Pro" panose="020B0703030403020204" pitchFamily="34" charset="0"/>
            </a:endParaRPr>
          </a:p>
          <a:p>
            <a:pPr algn="ctr"/>
            <a:r>
              <a:rPr lang="pt-BR" sz="1050" b="1" dirty="0">
                <a:ea typeface="Source Sans Pro" panose="020B0703030403020204" pitchFamily="34" charset="0"/>
              </a:rPr>
              <a:t> </a:t>
            </a:r>
          </a:p>
          <a:p>
            <a:pPr algn="ctr"/>
            <a:r>
              <a:rPr lang="pt-BR" sz="2400" b="1" dirty="0">
                <a:ea typeface="Source Sans Pro" panose="020B0703030403020204" pitchFamily="34" charset="0"/>
              </a:rPr>
              <a:t>Valores</a:t>
            </a:r>
          </a:p>
          <a:p>
            <a:pPr algn="ctr"/>
            <a:endParaRPr lang="pt-BR" sz="20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Segurança					Inovação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		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Respeito		 			Trabalho em Equipe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Transparência				 Confiança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Honestidade				 Prazos reduzidos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</a:t>
            </a:r>
            <a:endParaRPr lang="pt-BR" b="1" dirty="0">
              <a:ea typeface="Source Sans Pro" panose="020B0703030403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1154683-3CC6-A426-F40B-AB369FAB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5274" y="4668437"/>
            <a:ext cx="776087" cy="85341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30EE101-CBE4-8F8D-8932-F23D164AD6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7262" y="3225138"/>
            <a:ext cx="869395" cy="82987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8BEB92B-D432-2068-28D3-43D31AB5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6030" y="4226126"/>
            <a:ext cx="892691" cy="76888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7F34EBF-7835-1121-C196-F49E78F1215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05254" y="3545334"/>
            <a:ext cx="976128" cy="11482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F78025-EFFF-EE70-C1B5-A8FF5EA3471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1230" y="2986349"/>
            <a:ext cx="848010" cy="114826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6B1AC2-1518-4B07-A515-3C1DF6D8B0E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5111" y="3560480"/>
            <a:ext cx="867546" cy="9890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B0376D1-3942-5845-A94F-294CBD3441A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8615" y="4331927"/>
            <a:ext cx="1273239" cy="5572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56FD80A-71D5-77BA-3177-AE2FAF5A472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1587" y="4716371"/>
            <a:ext cx="1017400" cy="85341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68FDA08-89F8-3D5C-A025-2D7EC8E812DF}"/>
              </a:ext>
            </a:extLst>
          </p:cNvPr>
          <p:cNvSpPr txBox="1"/>
          <p:nvPr/>
        </p:nvSpPr>
        <p:spPr>
          <a:xfrm>
            <a:off x="1342115" y="1238148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Missão: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351A39-5E96-47B0-7C47-95A420D14873}"/>
              </a:ext>
            </a:extLst>
          </p:cNvPr>
          <p:cNvSpPr txBox="1"/>
          <p:nvPr/>
        </p:nvSpPr>
        <p:spPr>
          <a:xfrm>
            <a:off x="1154755" y="1838125"/>
            <a:ext cx="136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Objetivo:</a:t>
            </a:r>
          </a:p>
        </p:txBody>
      </p:sp>
    </p:spTree>
    <p:extLst>
      <p:ext uri="{BB962C8B-B14F-4D97-AF65-F5344CB8AC3E}">
        <p14:creationId xmlns:p14="http://schemas.microsoft.com/office/powerpoint/2010/main" val="1751774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7D430-D82D-22E0-BFCC-E9D8DE1A6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FD68CFDB-CE79-4EC2-E708-F3DB6066B28B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6E71B263-CABE-3505-BF1A-EB734B75389C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37607628-BE65-1DB1-7FE8-5360BA4F20D8}"/>
              </a:ext>
            </a:extLst>
          </p:cNvPr>
          <p:cNvSpPr txBox="1"/>
          <p:nvPr/>
        </p:nvSpPr>
        <p:spPr>
          <a:xfrm>
            <a:off x="542924" y="1040487"/>
            <a:ext cx="1153636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vidro, porcelana, compostos e híbridos de 10 a 1200kV (ac/dc)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Ferragens Elétricas e Sinalizadores Avifauna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Cadeias Completas (Ferragens + Isoladores)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Contadores de Surtos e Indicadores de Faltas MT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Soluções para Desligamentos da Rede Elétrica: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 e Equipamentos de SE - Diagnóstico: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Levantamento e Análise do Perfil de Densidade de Campo Elétrico "E-Field Scanner”;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Substituição de Isoladores em Linha Viva;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Ventos Fortes - Aproximação de Cabos e Cadeias: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Barreira, Espaçadores entre Fases, Tubos e Capas Isolantes para Cabos Condutores e Estais;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Prevenção: 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Booster Sheds, Pintura RTV em isoladores e Cadeias, Fita Isolante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Ações Corretivas: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de Lavagem Isolante JK-1 para Painéis e JK-2 para equipamentos AT;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Instalações Elétricas - Poeira Levantada por Tráfego Próximo de Redes: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Supressor de Poeira;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Resistência de Terra Elevada: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Sistemas de Aterramento em Grafite Supercondutivo;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Desligamentos pela Fauna Local / Pássaros: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Barreiras e Anéis Protetores de Pássaros, Fitas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Corrosão em Redes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Tratamento Superficial Anticorrosão "Rust-Anode Technology Galvatech" (ferragens, torres e acoplamentos de isoladores);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Pontos Quentes em Painéis Elétricos MT/BT: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"FIPRES” (sem uso de termografia);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Umidade Alta em Óleo Isolante de Transformadores de Força: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Secagem de Óleo Isolante 24/7 "TRANSEC”;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Descargas Atmosféricas Diretas ou Induzidas em Redes Elétricas até 72,5kV: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Supressor de Surtos LLPD - "Line Lightning Protection Device”;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Afrouxamento de parafusos de Torres ou Ferragens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Porcas Anti-Afrouxamento "V-Lock”;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Furto de partes de Torres ou Estruturas de Redes Elétricas: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Porcas Especiais Anti-Furto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4955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67549-A274-7377-9B76-F0E2D90F1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2F4BD30-9CE1-2ABA-EFBE-920BBECAA86A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055CBB26-EADE-6D74-E327-10C30A91E7D6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E796DD-6136-9CEA-ED13-4075B4065985}"/>
              </a:ext>
            </a:extLst>
          </p:cNvPr>
          <p:cNvSpPr txBox="1"/>
          <p:nvPr/>
        </p:nvSpPr>
        <p:spPr>
          <a:xfrm>
            <a:off x="542924" y="1007299"/>
            <a:ext cx="1160185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"FIPRES";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a Distância da Posição de Cupilhas tipo "R" TEXPIN®.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Serviços de Diagnóstico / Comissionamento:</a:t>
            </a: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e Equipamentos de Subestação: Medição e Análise de Distribuição de Densidade de Campo Elétrico Axial "E-Field Scanner" (Linha Viva ou DRONE);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Verificação do Isolamento de Cabos MT em "VLF" - Very Low Frequency, conforme IEEE 400.2-2013;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Localização de Falta até (60km) por Reflectometria de Transientes de Pulsos de Baixa Tensão, Pulso de Corrente e Pulsos Múltiplos (3,125 a 250 Mhz).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Laboratoriais: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Tensão Aplicada até 280 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Medição de Rádio Interferência @ 45kV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Perfuração no Óleo para isoladores de Disco de Vidro e Porcelana até 150kV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Medição de Resitência Ohmica (Megômetro) 10kV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Tensão Disruptiva (BDV) e Resistividade em Óleo Isolante;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Ruptura Mecânica a Tração até 300kN e Flexão até 20kN, comprimento 4,4m;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Dimensionais Completos para Isoladores e Ferragens;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Choque e Ciclo Térmico para Isoladores de Disco;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de Galvanização (Espessura de Camada, Preece e Aderência);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Impacto até 53 N.m para Isoladores de Disco de Vidro 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Porosidade para Isoladores e Equipamentos de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Têmpera no Vidro: Polariscópio/Régua de Babinet;</a:t>
            </a:r>
          </a:p>
        </p:txBody>
      </p:sp>
    </p:spTree>
    <p:extLst>
      <p:ext uri="{BB962C8B-B14F-4D97-AF65-F5344CB8AC3E}">
        <p14:creationId xmlns:p14="http://schemas.microsoft.com/office/powerpoint/2010/main" val="1074497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 descr="Tela de computador com jogo&#10;&#10;Descrição gerada automaticamente com confiança baixa">
            <a:extLst>
              <a:ext uri="{FF2B5EF4-FFF2-40B4-BE49-F238E27FC236}">
                <a16:creationId xmlns:a16="http://schemas.microsoft.com/office/drawing/2014/main" id="{2372376F-9601-4C04-C701-DA44AF3F9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1" y="2563085"/>
            <a:ext cx="11991077" cy="17390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542924" y="554534"/>
            <a:ext cx="7322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CENTRO DE DISTRIBUIÇÃO - MATRIZ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640959" y="998562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4435DB3-581A-566F-C160-A40B265AE7EC}"/>
              </a:ext>
            </a:extLst>
          </p:cNvPr>
          <p:cNvCxnSpPr>
            <a:cxnSpLocks/>
          </p:cNvCxnSpPr>
          <p:nvPr/>
        </p:nvCxnSpPr>
        <p:spPr>
          <a:xfrm flipH="1">
            <a:off x="6490010" y="2179458"/>
            <a:ext cx="645190" cy="73380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7FE1E06-2676-82A5-390E-3BACB5C9BF22}"/>
              </a:ext>
            </a:extLst>
          </p:cNvPr>
          <p:cNvCxnSpPr>
            <a:cxnSpLocks/>
            <a:stCxn id="63" idx="0"/>
          </p:cNvCxnSpPr>
          <p:nvPr/>
        </p:nvCxnSpPr>
        <p:spPr>
          <a:xfrm flipH="1" flipV="1">
            <a:off x="6746487" y="4018155"/>
            <a:ext cx="178872" cy="8532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C231779-B9FA-07C0-CA93-694ABAD442BA}"/>
              </a:ext>
            </a:extLst>
          </p:cNvPr>
          <p:cNvCxnSpPr>
            <a:cxnSpLocks/>
          </p:cNvCxnSpPr>
          <p:nvPr/>
        </p:nvCxnSpPr>
        <p:spPr>
          <a:xfrm>
            <a:off x="3333057" y="2179458"/>
            <a:ext cx="1268680" cy="97262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78BF222-F789-56D0-B10D-3EC03D264630}"/>
              </a:ext>
            </a:extLst>
          </p:cNvPr>
          <p:cNvCxnSpPr>
            <a:cxnSpLocks/>
          </p:cNvCxnSpPr>
          <p:nvPr/>
        </p:nvCxnSpPr>
        <p:spPr>
          <a:xfrm flipV="1">
            <a:off x="3018263" y="3850888"/>
            <a:ext cx="1583474" cy="10556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FE102BE-9A85-0373-0B64-A274722D568D}"/>
              </a:ext>
            </a:extLst>
          </p:cNvPr>
          <p:cNvCxnSpPr>
            <a:cxnSpLocks/>
          </p:cNvCxnSpPr>
          <p:nvPr/>
        </p:nvCxnSpPr>
        <p:spPr>
          <a:xfrm flipH="1" flipV="1">
            <a:off x="1353015" y="3657600"/>
            <a:ext cx="16652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219BD5DC-9D02-E18D-3E65-5A11004E3558}"/>
              </a:ext>
            </a:extLst>
          </p:cNvPr>
          <p:cNvCxnSpPr>
            <a:cxnSpLocks/>
          </p:cNvCxnSpPr>
          <p:nvPr/>
        </p:nvCxnSpPr>
        <p:spPr>
          <a:xfrm flipH="1" flipV="1">
            <a:off x="1799063" y="3337932"/>
            <a:ext cx="1219200" cy="156860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7F74F083-C790-F7A8-98E4-FF3867CD46BE}"/>
              </a:ext>
            </a:extLst>
          </p:cNvPr>
          <p:cNvCxnSpPr>
            <a:cxnSpLocks/>
          </p:cNvCxnSpPr>
          <p:nvPr/>
        </p:nvCxnSpPr>
        <p:spPr>
          <a:xfrm flipV="1">
            <a:off x="3018263" y="3546088"/>
            <a:ext cx="1395822" cy="13604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6BAD03B4-DF9B-8812-5085-12F4FE3D8D24}"/>
              </a:ext>
            </a:extLst>
          </p:cNvPr>
          <p:cNvCxnSpPr>
            <a:cxnSpLocks/>
          </p:cNvCxnSpPr>
          <p:nvPr/>
        </p:nvCxnSpPr>
        <p:spPr>
          <a:xfrm flipV="1">
            <a:off x="3018263" y="3657600"/>
            <a:ext cx="4460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44FBBDA1-4E0F-545E-6CDE-BE1274DF04FB}"/>
              </a:ext>
            </a:extLst>
          </p:cNvPr>
          <p:cNvCxnSpPr>
            <a:cxnSpLocks/>
            <a:stCxn id="56" idx="0"/>
          </p:cNvCxnSpPr>
          <p:nvPr/>
        </p:nvCxnSpPr>
        <p:spPr>
          <a:xfrm flipH="1" flipV="1">
            <a:off x="9819793" y="3555285"/>
            <a:ext cx="761984" cy="131608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2B87F88-7254-013F-E5B6-632FB96F5874}"/>
              </a:ext>
            </a:extLst>
          </p:cNvPr>
          <p:cNvSpPr txBox="1"/>
          <p:nvPr/>
        </p:nvSpPr>
        <p:spPr>
          <a:xfrm>
            <a:off x="2105027" y="1567349"/>
            <a:ext cx="229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Principal</a:t>
            </a:r>
          </a:p>
          <a:p>
            <a:pPr algn="ctr"/>
            <a:r>
              <a:rPr lang="pt-BR" dirty="0"/>
              <a:t>2.000m</a:t>
            </a:r>
            <a:r>
              <a:rPr lang="pt-BR" baseline="30000" dirty="0"/>
              <a:t>2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E227444-5890-846D-136C-07359A786505}"/>
              </a:ext>
            </a:extLst>
          </p:cNvPr>
          <p:cNvSpPr txBox="1"/>
          <p:nvPr/>
        </p:nvSpPr>
        <p:spPr>
          <a:xfrm>
            <a:off x="6408855" y="1714166"/>
            <a:ext cx="13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Laboratórios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9A1997A-EF68-B5D8-F3DD-4EDCAD96C6F7}"/>
              </a:ext>
            </a:extLst>
          </p:cNvPr>
          <p:cNvSpPr txBox="1"/>
          <p:nvPr/>
        </p:nvSpPr>
        <p:spPr>
          <a:xfrm>
            <a:off x="7865327" y="1651634"/>
            <a:ext cx="867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aseline="30000" dirty="0"/>
              <a:t>Elétrico</a:t>
            </a:r>
          </a:p>
          <a:p>
            <a:pPr algn="ctr"/>
            <a:r>
              <a:rPr lang="pt-BR" baseline="30000" dirty="0"/>
              <a:t>Mecânico</a:t>
            </a:r>
          </a:p>
          <a:p>
            <a:pPr algn="ctr"/>
            <a:r>
              <a:rPr lang="pt-BR" baseline="30000" dirty="0"/>
              <a:t>Químico</a:t>
            </a:r>
          </a:p>
        </p:txBody>
      </p:sp>
      <p:sp>
        <p:nvSpPr>
          <p:cNvPr id="54" name="Chave Esquerda 53">
            <a:extLst>
              <a:ext uri="{FF2B5EF4-FFF2-40B4-BE49-F238E27FC236}">
                <a16:creationId xmlns:a16="http://schemas.microsoft.com/office/drawing/2014/main" id="{9B72CED4-9455-1314-D26A-E6C9A0535C1F}"/>
              </a:ext>
            </a:extLst>
          </p:cNvPr>
          <p:cNvSpPr/>
          <p:nvPr/>
        </p:nvSpPr>
        <p:spPr>
          <a:xfrm>
            <a:off x="7749479" y="1564161"/>
            <a:ext cx="338400" cy="646331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BCA516D-74E9-39FC-49CF-11C43A4CDCB1}"/>
              </a:ext>
            </a:extLst>
          </p:cNvPr>
          <p:cNvSpPr txBox="1"/>
          <p:nvPr/>
        </p:nvSpPr>
        <p:spPr>
          <a:xfrm>
            <a:off x="9397257" y="4871372"/>
            <a:ext cx="2369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B050"/>
                </a:solidFill>
                <a:highlight>
                  <a:srgbClr val="FFFF00"/>
                </a:highlight>
              </a:rPr>
              <a:t>Área de Preservação Permanente</a:t>
            </a:r>
          </a:p>
        </p:txBody>
      </p: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EE4B9906-B5A4-B298-C83B-89CE14D0B3C1}"/>
              </a:ext>
            </a:extLst>
          </p:cNvPr>
          <p:cNvCxnSpPr>
            <a:cxnSpLocks/>
          </p:cNvCxnSpPr>
          <p:nvPr/>
        </p:nvCxnSpPr>
        <p:spPr>
          <a:xfrm flipH="1" flipV="1">
            <a:off x="7159536" y="3816645"/>
            <a:ext cx="860315" cy="107152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CA7A773E-397D-EB72-4C39-F2F2EDF88315}"/>
              </a:ext>
            </a:extLst>
          </p:cNvPr>
          <p:cNvSpPr txBox="1"/>
          <p:nvPr/>
        </p:nvSpPr>
        <p:spPr>
          <a:xfrm>
            <a:off x="1610223" y="4888171"/>
            <a:ext cx="2964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em Contêineres</a:t>
            </a:r>
          </a:p>
          <a:p>
            <a:pPr algn="ctr"/>
            <a:r>
              <a:rPr lang="pt-BR" dirty="0"/>
              <a:t>1.500m</a:t>
            </a:r>
            <a:r>
              <a:rPr lang="pt-BR" baseline="30000" dirty="0"/>
              <a:t>2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DF820DF4-0EC0-0467-F9C2-AC280908C6E9}"/>
              </a:ext>
            </a:extLst>
          </p:cNvPr>
          <p:cNvSpPr txBox="1"/>
          <p:nvPr/>
        </p:nvSpPr>
        <p:spPr>
          <a:xfrm>
            <a:off x="6101239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Administrativo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BB27B01-B562-2DE5-EC06-578DC9E6D51C}"/>
              </a:ext>
            </a:extLst>
          </p:cNvPr>
          <p:cNvSpPr txBox="1"/>
          <p:nvPr/>
        </p:nvSpPr>
        <p:spPr>
          <a:xfrm>
            <a:off x="7418313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de Vendas</a:t>
            </a:r>
          </a:p>
        </p:txBody>
      </p:sp>
      <p:cxnSp>
        <p:nvCxnSpPr>
          <p:cNvPr id="67" name="Conector de Seta Reta 66">
            <a:extLst>
              <a:ext uri="{FF2B5EF4-FFF2-40B4-BE49-F238E27FC236}">
                <a16:creationId xmlns:a16="http://schemas.microsoft.com/office/drawing/2014/main" id="{D9426050-C9E8-1DAC-305B-37F53E111FAC}"/>
              </a:ext>
            </a:extLst>
          </p:cNvPr>
          <p:cNvCxnSpPr>
            <a:cxnSpLocks/>
          </p:cNvCxnSpPr>
          <p:nvPr/>
        </p:nvCxnSpPr>
        <p:spPr>
          <a:xfrm>
            <a:off x="5421528" y="2179458"/>
            <a:ext cx="582673" cy="109821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0A85A38D-D9D0-B6FD-56EF-C897AD4BA285}"/>
              </a:ext>
            </a:extLst>
          </p:cNvPr>
          <p:cNvCxnSpPr>
            <a:cxnSpLocks/>
          </p:cNvCxnSpPr>
          <p:nvPr/>
        </p:nvCxnSpPr>
        <p:spPr>
          <a:xfrm flipV="1">
            <a:off x="5465680" y="3542793"/>
            <a:ext cx="1189585" cy="134537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259756C2-3BB4-8B30-445D-6DB1331A5D82}"/>
              </a:ext>
            </a:extLst>
          </p:cNvPr>
          <p:cNvSpPr txBox="1"/>
          <p:nvPr/>
        </p:nvSpPr>
        <p:spPr>
          <a:xfrm>
            <a:off x="4648149" y="4888171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FA0B0544-49CF-CC9D-72E4-6AD4521F97CD}"/>
              </a:ext>
            </a:extLst>
          </p:cNvPr>
          <p:cNvSpPr txBox="1"/>
          <p:nvPr/>
        </p:nvSpPr>
        <p:spPr>
          <a:xfrm>
            <a:off x="4615546" y="1714166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E66D14E9-23F9-41D9-CFFD-E811142AC918}"/>
              </a:ext>
            </a:extLst>
          </p:cNvPr>
          <p:cNvSpPr/>
          <p:nvPr/>
        </p:nvSpPr>
        <p:spPr>
          <a:xfrm>
            <a:off x="8985053" y="488494"/>
            <a:ext cx="2914352" cy="1815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44"/>
              </a:spcAft>
            </a:pPr>
            <a:r>
              <a:rPr lang="en-US" altLang="zh-CN" sz="1200" dirty="0"/>
              <a:t>Área Total - Construída: 44.000 - 5.000 m</a:t>
            </a:r>
            <a:r>
              <a:rPr lang="en-US" altLang="zh-CN" sz="1200" baseline="30000" dirty="0"/>
              <a:t>2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Colaboradores: 25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Fundada em 2009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12 Engenheiros para suporte ao cliente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Faturamento 2024: R$ 55 milhões</a:t>
            </a:r>
          </a:p>
          <a:p>
            <a:pPr marL="259232" indent="-259232">
              <a:spcAft>
                <a:spcPts val="544"/>
              </a:spcAft>
              <a:buFont typeface="Arial" panose="020B0604020202020204" pitchFamily="34" charset="0"/>
              <a:buChar char="•"/>
            </a:pPr>
            <a:r>
              <a:rPr lang="en-US" altLang="zh-CN" sz="1200" dirty="0"/>
              <a:t>Maior estoque de Isoladores do Brasil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Localização: </a:t>
            </a:r>
            <a:r>
              <a:rPr lang="pt-BR" sz="1200" dirty="0">
                <a:latin typeface="Source Sans Pro" panose="020B0703030403020204" pitchFamily="34" charset="0"/>
                <a:ea typeface="Source Sans Pro" panose="020B0703030403020204" pitchFamily="34" charset="0"/>
              </a:rPr>
              <a:t>Rodovia Azevedo Macedo, 10.002 – Campo Largo / PR</a:t>
            </a:r>
            <a:r>
              <a:rPr lang="pt-BR" sz="1200" dirty="0">
                <a:solidFill>
                  <a:srgbClr val="004552"/>
                </a:solidFill>
                <a:latin typeface="Source Sans Pro" panose="020B0703030403020204" pitchFamily="34" charset="0"/>
                <a:ea typeface="Source Sans Pro" panose="020B0703030403020204" pitchFamily="34" charset="0"/>
              </a:rPr>
              <a:t>.</a:t>
            </a:r>
          </a:p>
        </p:txBody>
      </p:sp>
      <p:cxnSp>
        <p:nvCxnSpPr>
          <p:cNvPr id="2" name="Conector de Seta Reta 1">
            <a:extLst>
              <a:ext uri="{FF2B5EF4-FFF2-40B4-BE49-F238E27FC236}">
                <a16:creationId xmlns:a16="http://schemas.microsoft.com/office/drawing/2014/main" id="{B58D1703-C14D-F297-8D7A-DD0C7F2A52FD}"/>
              </a:ext>
            </a:extLst>
          </p:cNvPr>
          <p:cNvCxnSpPr>
            <a:cxnSpLocks/>
          </p:cNvCxnSpPr>
          <p:nvPr/>
        </p:nvCxnSpPr>
        <p:spPr>
          <a:xfrm>
            <a:off x="1003701" y="2210492"/>
            <a:ext cx="371199" cy="8427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29DE993-309E-4940-4BB8-4095697F3B0A}"/>
              </a:ext>
            </a:extLst>
          </p:cNvPr>
          <p:cNvSpPr txBox="1"/>
          <p:nvPr/>
        </p:nvSpPr>
        <p:spPr>
          <a:xfrm>
            <a:off x="98795" y="1784305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3928848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2F07D1-02B8-7645-BE12-434015C233B6}"/>
              </a:ext>
            </a:extLst>
          </p:cNvPr>
          <p:cNvSpPr txBox="1"/>
          <p:nvPr/>
        </p:nvSpPr>
        <p:spPr>
          <a:xfrm>
            <a:off x="542924" y="554534"/>
            <a:ext cx="5198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PRINCIPAIS CLIENTES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Produtos Homologados</a:t>
            </a:r>
            <a:endParaRPr lang="pt-BR" sz="2540" b="1" dirty="0">
              <a:latin typeface="Source Sans Pro Light" panose="020B0503030403020204" pitchFamily="34" charset="0"/>
              <a:ea typeface="Source Sans Pro Light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4E57572-5324-D94B-B136-F2D3D60CFC13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55BF776-6BC4-4B40-8EE5-0716B769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458" y="1100527"/>
            <a:ext cx="5523083" cy="481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10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20DA0A12-203B-1647-944E-A1C9574BE2ED}"/>
              </a:ext>
            </a:extLst>
          </p:cNvPr>
          <p:cNvSpPr txBox="1"/>
          <p:nvPr/>
        </p:nvSpPr>
        <p:spPr>
          <a:xfrm>
            <a:off x="542923" y="554534"/>
            <a:ext cx="49643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Fornecimentos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B7B24528-A58A-AD48-A779-ACFFC2C2A0F9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54012180-06CD-904B-B426-1313B94B7B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5" t="18131" r="24718" b="13634"/>
          <a:stretch/>
        </p:blipFill>
        <p:spPr>
          <a:xfrm>
            <a:off x="4062921" y="1943801"/>
            <a:ext cx="4081701" cy="363414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D2AA02-559E-E044-A032-E7C5A5CABE93}"/>
              </a:ext>
            </a:extLst>
          </p:cNvPr>
          <p:cNvSpPr txBox="1"/>
          <p:nvPr/>
        </p:nvSpPr>
        <p:spPr>
          <a:xfrm>
            <a:off x="5628563" y="2321680"/>
            <a:ext cx="93487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</a:t>
            </a:r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3 milhões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2C3E6F9-50A2-CB46-8CC0-FE73CF07B8B9}"/>
              </a:ext>
            </a:extLst>
          </p:cNvPr>
          <p:cNvSpPr txBox="1"/>
          <p:nvPr/>
        </p:nvSpPr>
        <p:spPr>
          <a:xfrm>
            <a:off x="5659197" y="3547793"/>
            <a:ext cx="8643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300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  <a:endParaRPr lang="pt-BR" sz="1452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69D8F5E-5003-BC4F-ABE6-FED53024CD24}"/>
              </a:ext>
            </a:extLst>
          </p:cNvPr>
          <p:cNvSpPr txBox="1"/>
          <p:nvPr/>
        </p:nvSpPr>
        <p:spPr>
          <a:xfrm>
            <a:off x="5717287" y="4715886"/>
            <a:ext cx="7729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C29CAF-6767-9044-B2FE-F9041DD7B677}"/>
              </a:ext>
            </a:extLst>
          </p:cNvPr>
          <p:cNvSpPr txBox="1"/>
          <p:nvPr/>
        </p:nvSpPr>
        <p:spPr>
          <a:xfrm>
            <a:off x="6835333" y="1498460"/>
            <a:ext cx="2192267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disco de vidro e porcelana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1C6B490-BE02-ED45-BE81-C1C874EEEAC7}"/>
              </a:ext>
            </a:extLst>
          </p:cNvPr>
          <p:cNvSpPr txBox="1"/>
          <p:nvPr/>
        </p:nvSpPr>
        <p:spPr>
          <a:xfrm>
            <a:off x="3092371" y="2696841"/>
            <a:ext cx="2293065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suporte, pinos e </a:t>
            </a:r>
          </a:p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pilares de 13,8 até 800kV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6796897-7958-304C-967C-BAED78E53CC1}"/>
              </a:ext>
            </a:extLst>
          </p:cNvPr>
          <p:cNvSpPr txBox="1"/>
          <p:nvPr/>
        </p:nvSpPr>
        <p:spPr>
          <a:xfrm>
            <a:off x="6849100" y="3869944"/>
            <a:ext cx="2053254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Poliméricos (composto)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5FDCE7E-A2B6-074A-8A27-96EA2B1A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960" y="356523"/>
            <a:ext cx="1967298" cy="203361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79D2DC9-9ACA-4B4D-BA1D-3997567E1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365" y="2785942"/>
            <a:ext cx="3716072" cy="2583555"/>
          </a:xfrm>
          <a:prstGeom prst="rect">
            <a:avLst/>
          </a:prstGeom>
        </p:spPr>
      </p:pic>
      <p:pic>
        <p:nvPicPr>
          <p:cNvPr id="16" name="Imagem 1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DF34B37-F049-2B44-8751-0461EC991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622" y="2660838"/>
            <a:ext cx="2543506" cy="339134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FE2A79B-6204-344E-837C-F2753804B0F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034193" y="848955"/>
            <a:ext cx="2615185" cy="121505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061F1D0-AE20-394C-A308-F254A99A427A}"/>
              </a:ext>
            </a:extLst>
          </p:cNvPr>
          <p:cNvSpPr txBox="1"/>
          <p:nvPr/>
        </p:nvSpPr>
        <p:spPr>
          <a:xfrm>
            <a:off x="5652577" y="1153587"/>
            <a:ext cx="851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5.000km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Ferragens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LT</a:t>
            </a:r>
            <a:endParaRPr lang="pt-BR" sz="1100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08FAED-C975-DA47-BD79-1E3D6CFBA85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657983">
            <a:off x="2409167" y="737201"/>
            <a:ext cx="1736306" cy="2239813"/>
          </a:xfrm>
          <a:prstGeom prst="rect">
            <a:avLst/>
          </a:prstGeom>
        </p:spPr>
      </p:pic>
      <p:pic>
        <p:nvPicPr>
          <p:cNvPr id="6" name="Imagem 5" descr="Foto preta e branca de um prato&#10;&#10;Descrição gerada automaticamente com confiança média">
            <a:extLst>
              <a:ext uri="{FF2B5EF4-FFF2-40B4-BE49-F238E27FC236}">
                <a16:creationId xmlns:a16="http://schemas.microsoft.com/office/drawing/2014/main" id="{0C6EBB3A-68E9-0447-ABDA-79F537DB0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7303" y="1953346"/>
            <a:ext cx="1486303" cy="15524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5988D2-8931-E645-88B8-2CDFD19DC2A0}"/>
              </a:ext>
            </a:extLst>
          </p:cNvPr>
          <p:cNvSpPr txBox="1"/>
          <p:nvPr/>
        </p:nvSpPr>
        <p:spPr>
          <a:xfrm>
            <a:off x="3825774" y="113113"/>
            <a:ext cx="4555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&gt; 3.400 Contratos Executados</a:t>
            </a:r>
          </a:p>
        </p:txBody>
      </p:sp>
    </p:spTree>
    <p:extLst>
      <p:ext uri="{BB962C8B-B14F-4D97-AF65-F5344CB8AC3E}">
        <p14:creationId xmlns:p14="http://schemas.microsoft.com/office/powerpoint/2010/main" val="1829610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487AE47-822D-CB47-9613-79B960D81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373329"/>
            <a:ext cx="8680704" cy="43203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9EF5BB8-F3F1-7248-8D46-13A863F275E0}"/>
              </a:ext>
            </a:extLst>
          </p:cNvPr>
          <p:cNvSpPr txBox="1"/>
          <p:nvPr/>
        </p:nvSpPr>
        <p:spPr>
          <a:xfrm>
            <a:off x="542923" y="554534"/>
            <a:ext cx="6591122" cy="806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Ferragens e Cadeias Fornecidas (⌲ 3,5% do SIN)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8D3E5A0-9159-5947-9FD5-19B14F111491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134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Protetores contra Pássaros - Para que Servem?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542924" y="993116"/>
            <a:ext cx="9077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Resolver problemas relativos à ação da fauna local (pássaros)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Dejetos de pássaros (</a:t>
            </a:r>
            <a:r>
              <a:rPr lang="pt-BR" dirty="0" err="1"/>
              <a:t>Curicacas</a:t>
            </a:r>
            <a:r>
              <a:rPr lang="pt-BR" dirty="0"/>
              <a:t>)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Desgaste do Dielétrico por Bicadas e Garras (Composto)</a:t>
            </a:r>
          </a:p>
        </p:txBody>
      </p:sp>
    </p:spTree>
    <p:extLst>
      <p:ext uri="{BB962C8B-B14F-4D97-AF65-F5344CB8AC3E}">
        <p14:creationId xmlns:p14="http://schemas.microsoft.com/office/powerpoint/2010/main" val="8717762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Protetores contra Pássaros - Para que Servem?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542924" y="993116"/>
            <a:ext cx="43466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Dejetos de pássaros (</a:t>
            </a:r>
            <a:r>
              <a:rPr lang="pt-BR" dirty="0" err="1"/>
              <a:t>Curicacas</a:t>
            </a:r>
            <a:r>
              <a:rPr lang="pt-BR" dirty="0"/>
              <a:t>)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pt-BR" dirty="0"/>
              <a:t>Os dejetos são condutivos (contém sais dissolvidos)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pt-BR" dirty="0"/>
              <a:t>O comprimento da contaminação pode  comprometer o isolamento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Desligamentos (eventualmente prolongados)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pt-BR" dirty="0"/>
              <a:t>Difícil localização</a:t>
            </a:r>
          </a:p>
        </p:txBody>
      </p:sp>
      <p:pic>
        <p:nvPicPr>
          <p:cNvPr id="5" name="Dejetos de Curicacas">
            <a:hlinkClick r:id="" action="ppaction://media"/>
            <a:extLst>
              <a:ext uri="{FF2B5EF4-FFF2-40B4-BE49-F238E27FC236}">
                <a16:creationId xmlns:a16="http://schemas.microsoft.com/office/drawing/2014/main" id="{983B913A-7B9A-5CDC-939F-7A1488351F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08832" y="1899633"/>
            <a:ext cx="7257961" cy="40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51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Protetores contra Pássaros - Para que Servem?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542924" y="993116"/>
            <a:ext cx="7989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Solução com anéis </a:t>
            </a:r>
            <a:r>
              <a:rPr lang="pt-BR" dirty="0" err="1"/>
              <a:t>anti-corona</a:t>
            </a:r>
            <a:r>
              <a:rPr lang="pt-BR" dirty="0"/>
              <a:t> especiais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Fechados para não deixar contaminar as saias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/>
              <a:t>Amplos para fazer com que os dejetos passem longe do invólucro isolante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5BE1144-DD2C-EE06-5F63-E4692C033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90" y="2145269"/>
            <a:ext cx="5727879" cy="371961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7E83683-65FC-438D-31F6-4D9F13DA4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33" y="2145269"/>
            <a:ext cx="5535980" cy="37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71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Protetores contra Pássaros - Para que Servem?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542924" y="993116"/>
            <a:ext cx="7120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Degradação do Dielétrico por Bicadas e Garras (Compostos)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DAB366-659C-2BD1-F390-5F530F20C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924" y="1596979"/>
            <a:ext cx="5173076" cy="389371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F908F99-17C7-A93E-E612-F81D2217D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96979"/>
            <a:ext cx="7274754" cy="389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80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3195D-1FCC-5030-8D49-F5F39F52E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C180495-0DFB-A705-C86D-54EAF1D8C45D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Protetores contra Pássaros - Para que Servem?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4E0B21D-92E9-2F63-475F-00DC4EB9D8AF}"/>
              </a:ext>
            </a:extLst>
          </p:cNvPr>
          <p:cNvSpPr txBox="1"/>
          <p:nvPr/>
        </p:nvSpPr>
        <p:spPr>
          <a:xfrm>
            <a:off x="542924" y="993116"/>
            <a:ext cx="9444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Solução: Barreiras </a:t>
            </a:r>
            <a:r>
              <a:rPr lang="pt-BR" dirty="0" err="1"/>
              <a:t>anti-pássaros</a:t>
            </a:r>
            <a:r>
              <a:rPr lang="pt-BR" dirty="0"/>
              <a:t> (evita o alcance dos pássaros às saias do dielétrico)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2790FF1-1678-9EE4-B071-E9CEBF8E6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200" y="1552875"/>
            <a:ext cx="1306081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C370A0F6-AB3C-FECA-4503-FCDFCEF12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4" y="1494921"/>
            <a:ext cx="6173274" cy="459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82E6AA-F20B-8502-79A9-377118836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0945" y="1789021"/>
            <a:ext cx="15072990" cy="5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7" name="Imagem 4">
            <a:extLst>
              <a:ext uri="{FF2B5EF4-FFF2-40B4-BE49-F238E27FC236}">
                <a16:creationId xmlns:a16="http://schemas.microsoft.com/office/drawing/2014/main" id="{3B5DC332-A917-287F-7327-859B3399C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088" y="2151286"/>
            <a:ext cx="4995003" cy="348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952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8" name="Imagem 7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9B7A205C-E29B-F14C-A894-5A6EB155D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3833</TotalTime>
  <Words>1005</Words>
  <Application>Microsoft Macintosh PowerPoint</Application>
  <PresentationFormat>Widescreen</PresentationFormat>
  <Paragraphs>138</Paragraphs>
  <Slides>14</Slides>
  <Notes>14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Aptos</vt:lpstr>
      <vt:lpstr>Arial</vt:lpstr>
      <vt:lpstr>Calibri</vt:lpstr>
      <vt:lpstr>Courier New</vt:lpstr>
      <vt:lpstr>Source Sans Pro</vt:lpstr>
      <vt:lpstr>Source Sans Pro Light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121</cp:revision>
  <cp:lastPrinted>2024-10-28T14:32:25Z</cp:lastPrinted>
  <dcterms:created xsi:type="dcterms:W3CDTF">2020-11-18T12:41:22Z</dcterms:created>
  <dcterms:modified xsi:type="dcterms:W3CDTF">2024-11-04T12:29:44Z</dcterms:modified>
</cp:coreProperties>
</file>